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69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1" r:id="rId15"/>
    <p:sldId id="26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390" autoAdjust="0"/>
  </p:normalViewPr>
  <p:slideViewPr>
    <p:cSldViewPr>
      <p:cViewPr>
        <p:scale>
          <a:sx n="50" d="100"/>
          <a:sy n="50" d="100"/>
        </p:scale>
        <p:origin x="-1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0678-25CA-42AB-8F0A-D36B03D60B80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1919-D762-45E3-9DFA-531ADBD6D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51919-D762-45E3-9DFA-531ADBD6D7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9DA57-9BAC-451E-A867-51A4194FE6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E03A1-8CD0-4229-B53D-5BB9B8C80C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485D04-172E-4426-A705-DA2F25A0F9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E5E3A-079B-456F-B699-FFC097249C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680BB-F290-4BF3-BDA7-FAFF687F88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EFECE-8117-4683-BECE-8086E78821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</p:spPr>
        <p:txBody>
          <a:bodyPr/>
          <a:lstStyle>
            <a:lvl1pPr algn="r"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5638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62400" y="5973400"/>
            <a:ext cx="4693147" cy="601899"/>
            <a:chOff x="3962400" y="5973400"/>
            <a:chExt cx="4693147" cy="601899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673" y="5973400"/>
              <a:ext cx="1114055" cy="6018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6172272"/>
              <a:ext cx="1340347" cy="2041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6086807"/>
              <a:ext cx="1447800" cy="37508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1"/>
            <a:ext cx="4819650" cy="12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8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2-Line Heading</a:t>
            </a:r>
            <a:br>
              <a:rPr lang="en-US" dirty="0" smtClean="0"/>
            </a:br>
            <a:r>
              <a:rPr lang="en-US" dirty="0" smtClean="0"/>
              <a:t>2-Line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9" y="3590925"/>
            <a:ext cx="5827713" cy="1362075"/>
          </a:xfrm>
        </p:spPr>
        <p:txBody>
          <a:bodyPr anchor="t"/>
          <a:lstStyle>
            <a:lvl1pPr algn="r">
              <a:defRPr sz="4000" b="0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6999" y="2090738"/>
            <a:ext cx="58277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962400" y="5973400"/>
            <a:ext cx="4693147" cy="601899"/>
            <a:chOff x="3962400" y="5973400"/>
            <a:chExt cx="4693147" cy="601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673" y="5973400"/>
              <a:ext cx="1114055" cy="6018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6172272"/>
              <a:ext cx="1340347" cy="20415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6086807"/>
              <a:ext cx="1447800" cy="37508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1"/>
            <a:ext cx="4819650" cy="12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5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9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505200" cy="6248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977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0F85-7F1C-4261-832D-5B08028FC57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FE3F-F1FC-4C48-A1DD-9CF139776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.edu/scatp/aacsymbol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glishspanishlink.com/stories_and_poem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ndows2universe.org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6248400" cy="2517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Accessible </a:t>
            </a:r>
            <a:r>
              <a:rPr lang="en-US" smtClean="0"/>
              <a:t>Instructional Materials: </a:t>
            </a:r>
            <a:r>
              <a:rPr lang="en-US" dirty="0" smtClean="0"/>
              <a:t>Assessment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5410200"/>
            <a:ext cx="5638800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267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386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 r="27739"/>
          <a:stretch>
            <a:fillRect/>
          </a:stretch>
        </p:blipFill>
        <p:spPr bwMode="auto">
          <a:xfrm>
            <a:off x="4267200" y="1447800"/>
            <a:ext cx="4691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4137">
            <a:off x="233363" y="1635125"/>
            <a:ext cx="369411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4491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743200"/>
            <a:ext cx="2730500" cy="3581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5" name="Picture 7" descr="AudioButton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3914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990600" y="6248400"/>
            <a:ext cx="425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  <a:hlinkClick r:id="rId4"/>
              </a:rPr>
              <a:t>http://www.sc.edu/scatp/aacsymbols.html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8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the Assessment Planning Form</a:t>
            </a:r>
            <a:endParaRPr lang="en-US" dirty="0"/>
          </a:p>
        </p:txBody>
      </p:sp>
      <p:pic>
        <p:nvPicPr>
          <p:cNvPr id="1026" name="Picture 2" descr="C:\Users\Davis\AppData\Local\Microsoft\Windows\Temporary Internet Files\Content.IE5\HQ6PGRVH\MC900432605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0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the Assessment Planning Form.</a:t>
            </a:r>
          </a:p>
          <a:p>
            <a:endParaRPr lang="en-US" dirty="0" smtClean="0"/>
          </a:p>
          <a:p>
            <a:r>
              <a:rPr lang="en-US" dirty="0" smtClean="0"/>
              <a:t>Optional Exploration</a:t>
            </a:r>
          </a:p>
          <a:p>
            <a:pPr lvl="1"/>
            <a:r>
              <a:rPr lang="en-US" dirty="0" smtClean="0"/>
              <a:t>AIM</a:t>
            </a:r>
            <a:r>
              <a:rPr lang="en-US" baseline="0" dirty="0" smtClean="0"/>
              <a:t> Explorer Software</a:t>
            </a:r>
          </a:p>
          <a:p>
            <a:pPr lvl="1"/>
            <a:r>
              <a:rPr lang="en-US" baseline="0" dirty="0" smtClean="0"/>
              <a:t>San Diego Quick Assessment</a:t>
            </a:r>
          </a:p>
          <a:p>
            <a:pPr lvl="1"/>
            <a:r>
              <a:rPr lang="en-US" dirty="0" smtClean="0"/>
              <a:t>Pearson Online Reading Assessment</a:t>
            </a:r>
          </a:p>
          <a:p>
            <a:pPr lvl="1"/>
            <a:r>
              <a:rPr lang="en-US" dirty="0" smtClean="0"/>
              <a:t>Digital Tool 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6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6248400" cy="2517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Accessible Instructional Materials Assessment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5410200"/>
            <a:ext cx="5638800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6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r>
              <a:rPr lang="en-US" baseline="0" dirty="0" smtClean="0"/>
              <a:t> the process of planning an instructional/learning media assessment.</a:t>
            </a:r>
          </a:p>
          <a:p>
            <a:pPr lvl="1"/>
            <a:r>
              <a:rPr lang="en-US" dirty="0" smtClean="0"/>
              <a:t>Determine who should be involved.</a:t>
            </a:r>
          </a:p>
          <a:p>
            <a:pPr lvl="1"/>
            <a:r>
              <a:rPr lang="en-US" dirty="0" smtClean="0"/>
              <a:t>Determine</a:t>
            </a:r>
            <a:r>
              <a:rPr lang="en-US" baseline="0" dirty="0" smtClean="0"/>
              <a:t> what assessment tools may be useful.</a:t>
            </a:r>
          </a:p>
          <a:p>
            <a:pPr lvl="2"/>
            <a:r>
              <a:rPr lang="en-US" dirty="0" smtClean="0"/>
              <a:t>Reading assessments</a:t>
            </a:r>
          </a:p>
          <a:p>
            <a:pPr lvl="2"/>
            <a:r>
              <a:rPr lang="en-US" baseline="0" dirty="0" smtClean="0"/>
              <a:t>Assistive</a:t>
            </a:r>
            <a:r>
              <a:rPr lang="en-US" dirty="0" smtClean="0"/>
              <a:t> technologies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108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r>
              <a:rPr lang="en-US" baseline="0" dirty="0" smtClean="0"/>
              <a:t>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what areas of assessment are needed:</a:t>
            </a:r>
          </a:p>
          <a:p>
            <a:pPr lvl="1"/>
            <a:r>
              <a:rPr lang="en-US" dirty="0" smtClean="0"/>
              <a:t>Vision/Hearing</a:t>
            </a:r>
          </a:p>
          <a:p>
            <a:pPr lvl="2"/>
            <a:r>
              <a:rPr lang="en-US" dirty="0" smtClean="0"/>
              <a:t>Is the student blind or visually impaired?</a:t>
            </a:r>
          </a:p>
          <a:p>
            <a:pPr lvl="2"/>
            <a:r>
              <a:rPr lang="en-US" dirty="0" smtClean="0"/>
              <a:t>Is the student deaf or hard of hearing?</a:t>
            </a:r>
          </a:p>
          <a:p>
            <a:pPr lvl="1"/>
            <a:r>
              <a:rPr lang="en-US" dirty="0" smtClean="0"/>
              <a:t>Physical</a:t>
            </a:r>
          </a:p>
          <a:p>
            <a:pPr lvl="2"/>
            <a:r>
              <a:rPr lang="en-US" dirty="0" smtClean="0"/>
              <a:t>Does the student have fine or gross motor limitations that impact managing instructional materials?</a:t>
            </a:r>
          </a:p>
          <a:p>
            <a:pPr lvl="1"/>
            <a:r>
              <a:rPr lang="en-US" dirty="0" smtClean="0"/>
              <a:t>Cognitive</a:t>
            </a:r>
          </a:p>
          <a:p>
            <a:pPr lvl="2"/>
            <a:r>
              <a:rPr lang="en-US" dirty="0" smtClean="0"/>
              <a:t>Does the student have cognitive processing problems that impact understanding typical print or text?</a:t>
            </a:r>
          </a:p>
        </p:txBody>
      </p:sp>
    </p:spTree>
    <p:extLst>
      <p:ext uri="{BB962C8B-B14F-4D97-AF65-F5344CB8AC3E}">
        <p14:creationId xmlns:p14="http://schemas.microsoft.com/office/powerpoint/2010/main" val="40022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Vision/Hearing</a:t>
            </a:r>
          </a:p>
          <a:p>
            <a:pPr lvl="1"/>
            <a:r>
              <a:rPr lang="en-US" dirty="0" smtClean="0"/>
              <a:t>To be determined</a:t>
            </a:r>
            <a:r>
              <a:rPr lang="en-US" baseline="0" dirty="0" smtClean="0"/>
              <a:t> by a vision or hearing teacher/specialist</a:t>
            </a:r>
            <a:endParaRPr lang="en-US" dirty="0"/>
          </a:p>
          <a:p>
            <a:pPr lvl="1"/>
            <a:r>
              <a:rPr lang="en-US" dirty="0" smtClean="0"/>
              <a:t>Could include a variety of learning media assessments.</a:t>
            </a:r>
          </a:p>
          <a:p>
            <a:pPr lvl="1"/>
            <a:r>
              <a:rPr lang="en-US" dirty="0" smtClean="0"/>
              <a:t>Supports include the staff at FIMC-VI and the staff at RMTC-DHH</a:t>
            </a:r>
          </a:p>
        </p:txBody>
      </p:sp>
    </p:spTree>
    <p:extLst>
      <p:ext uri="{BB962C8B-B14F-4D97-AF65-F5344CB8AC3E}">
        <p14:creationId xmlns:p14="http://schemas.microsoft.com/office/powerpoint/2010/main" val="39643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To be determined by a teacher, occupational therapist, physical therapist, or assistive technology specialist</a:t>
            </a:r>
          </a:p>
          <a:p>
            <a:pPr lvl="1"/>
            <a:r>
              <a:rPr lang="en-US" dirty="0" smtClean="0"/>
              <a:t>Typical target assessments may include computer access choices, switch systems, and appropriate software to control instructional media on-screen</a:t>
            </a:r>
          </a:p>
          <a:p>
            <a:pPr lvl="1"/>
            <a:r>
              <a:rPr lang="en-US" dirty="0" smtClean="0"/>
              <a:t>Equipment may need to be checked out of the state loan library to evaluate.</a:t>
            </a:r>
          </a:p>
        </p:txBody>
      </p:sp>
    </p:spTree>
    <p:extLst>
      <p:ext uri="{BB962C8B-B14F-4D97-AF65-F5344CB8AC3E}">
        <p14:creationId xmlns:p14="http://schemas.microsoft.com/office/powerpoint/2010/main" val="323492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</a:t>
            </a:r>
          </a:p>
          <a:p>
            <a:pPr lvl="1"/>
            <a:r>
              <a:rPr lang="en-US" dirty="0" smtClean="0"/>
              <a:t>To be determined by a reading coach, teacher, learning disability specialist, assistive technology specialist, or a technology specialist</a:t>
            </a:r>
          </a:p>
          <a:p>
            <a:pPr lvl="1"/>
            <a:r>
              <a:rPr lang="en-US" dirty="0" smtClean="0"/>
              <a:t>May be a complex area of assessment due to the number of issues that could be addressed</a:t>
            </a:r>
          </a:p>
          <a:p>
            <a:pPr lvl="1"/>
            <a:r>
              <a:rPr lang="en-US" dirty="0" smtClean="0"/>
              <a:t>Highest incidence of assessments</a:t>
            </a:r>
          </a:p>
        </p:txBody>
      </p:sp>
    </p:spTree>
    <p:extLst>
      <p:ext uri="{BB962C8B-B14F-4D97-AF65-F5344CB8AC3E}">
        <p14:creationId xmlns:p14="http://schemas.microsoft.com/office/powerpoint/2010/main" val="32349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 Considerations</a:t>
            </a:r>
          </a:p>
        </p:txBody>
      </p:sp>
      <p:pic>
        <p:nvPicPr>
          <p:cNvPr id="8" name="Content Placeholder 7" descr="venn diagram 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4013" y="1371600"/>
            <a:ext cx="5691187" cy="5332413"/>
          </a:xfrm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9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699375" cy="4343400"/>
          </a:xfrm>
          <a:prstGeom prst="rect">
            <a:avLst/>
          </a:prstGeom>
          <a:noFill/>
          <a:ln w="9525">
            <a:solidFill>
              <a:srgbClr val="78AC84"/>
            </a:solidFill>
            <a:miter lim="800000"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38200" y="6172200"/>
            <a:ext cx="3983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  <a:hlinkClick r:id="rId4"/>
              </a:rPr>
              <a:t>http://www.englishspanishlink.com/stories_and_poems.htm</a:t>
            </a:r>
            <a:r>
              <a:rPr lang="en-US" sz="120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2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367213" cy="3067050"/>
          </a:xfrm>
          <a:prstGeom prst="rect">
            <a:avLst/>
          </a:prstGeom>
          <a:noFill/>
          <a:ln w="9525">
            <a:solidFill>
              <a:srgbClr val="78AC84"/>
            </a:solidFill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387850" cy="3121025"/>
          </a:xfrm>
          <a:prstGeom prst="rect">
            <a:avLst/>
          </a:prstGeom>
          <a:noFill/>
          <a:ln w="9525">
            <a:solidFill>
              <a:srgbClr val="78AC84"/>
            </a:solidFill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981200" y="4800600"/>
            <a:ext cx="2468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  <a:hlinkClick r:id="rId5"/>
              </a:rPr>
              <a:t>http://www.windows2universe.org/</a:t>
            </a:r>
            <a:r>
              <a:rPr lang="en-US" sz="120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1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hen Fools Fall in Love:  &amp;#x0D;&amp;#x0A;Integrating PS/RtI and PBS into &amp;#x0D;&amp;#x0A;a Multi-Tier System of Supports &amp;#x0D;&amp;#x0A;(MTSS)&amp;#x0D;&amp;#x0A;&amp;quot;&quot;/&gt;&lt;property id=&quot;20307&quot; value=&quot;258&quot;/&gt;&lt;/object&gt;&lt;object type=&quot;3&quot; unique_id=&quot;10005&quot;&gt;&lt;property id=&quot;20148&quot; value=&quot;5&quot;/&gt;&lt;property id=&quot;20300&quot; value=&quot;Slide 2 - &amp;quot;MTSS:  Integrating Two Evidence-Based Models to Improve the Academic and Behavior Outcomes for ALL Student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What We Have Learned About Statewide Implementation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What We Have Learned About Statewide Implementation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The Future:&amp;#x0D;&amp;#x0A;Re-Authorization of ESEA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Senate Bill 541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State Perspective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Collaboration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Initial Collaborative Efforts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District Feedback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District Feedback&amp;quot;&quot;/&gt;&lt;property id=&quot;20307&quot; value=&quot;268&quot;/&gt;&lt;/object&gt;&lt;object type=&quot;3&quot; unique_id=&quot;10015&quot;&gt;&lt;property id=&quot;20148&quot; value=&quot;5&quot;/&gt;&lt;property id=&quot;20300&quot; value=&quot;Slide 12 - &amp;quot;Big Idea!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Highly Effective Practices:&amp;#x0D;&amp;#x0A;Research&amp;quot;&quot;/&gt;&lt;property id=&quot;20307&quot; value=&quot;270&quot;/&gt;&lt;/object&gt;&lt;object type=&quot;3&quot; unique_id=&quot;10017&quot;&gt;&lt;property id=&quot;20148&quot; value=&quot;5&quot;/&gt;&lt;property id=&quot;20300&quot; value=&quot;Slide 14 - &amp;quot;Cycle of Academic and Behavioral Failure: Aggressive Response&amp;#x0D;&amp;#x0A; &amp;#x0D;&amp;#x0A;(McIntosh, 2008)&amp;quot;&quot;/&gt;&lt;property id=&quot;20307&quot; value=&quot;271&quot;/&gt;&lt;/object&gt;&lt;object type=&quot;3&quot; unique_id=&quot;10018&quot;&gt;&lt;property id=&quot;20148&quot; value=&quot;5&quot;/&gt;&lt;property id=&quot;20300&quot; value=&quot;Slide 15 - &amp;quot;Reading Problems and Dropout&amp;quot;&quot;/&gt;&lt;property id=&quot;20307&quot; value=&quot;272&quot;/&gt;&lt;/object&gt;&lt;object type=&quot;3&quot; unique_id=&quot;10019&quot;&gt;&lt;property id=&quot;20148&quot; value=&quot;5&quot;/&gt;&lt;property id=&quot;20300&quot; value=&quot;Slide 16 - &amp;quot;School-wide Behavior &amp;amp; Reading Support&amp;quot;&quot;/&gt;&lt;property id=&quot;20307&quot; value=&quot;273&quot;/&gt;&lt;/object&gt;&lt;object type=&quot;3&quot; unique_id=&quot;10020&quot;&gt;&lt;property id=&quot;20148&quot; value=&quot;5&quot;/&gt;&lt;property id=&quot;20300&quot; value=&quot;Slide 17 - &amp;quot;Collective Capacity&amp;quot;&quot;/&gt;&lt;property id=&quot;20307&quot; value=&quot;274&quot;/&gt;&lt;/object&gt;&lt;object type=&quot;3&quot; unique_id=&quot;10021&quot;&gt;&lt;property id=&quot;20148&quot; value=&quot;5&quot;/&gt;&lt;property id=&quot;20300&quot; value=&quot;Slide 18 - &amp;quot;Collective Capacity&amp;quot;&quot;/&gt;&lt;property id=&quot;20307&quot; value=&quot;275&quot;/&gt;&lt;/object&gt;&lt;object type=&quot;3&quot; unique_id=&quot;10022&quot;&gt;&lt;property id=&quot;20148&quot; value=&quot;5&quot;/&gt;&lt;property id=&quot;20300&quot; value=&quot;Slide 19 - &amp;quot;Mission and Vision&amp;quot;&quot;/&gt;&lt;property id=&quot;20307&quot; value=&quot;276&quot;/&gt;&lt;/object&gt;&lt;object type=&quot;3&quot; unique_id=&quot;10023&quot;&gt;&lt;property id=&quot;20148&quot; value=&quot;5&quot;/&gt;&lt;property id=&quot;20300&quot; value=&quot;Slide 20 - &amp;quot;Translating Mission to Motion&amp;quot;&quot;/&gt;&lt;property id=&quot;20307&quot; value=&quot;277&quot;/&gt;&lt;/object&gt;&lt;object type=&quot;3&quot; unique_id=&quot;10024&quot;&gt;&lt;property id=&quot;20148&quot; value=&quot;5&quot;/&gt;&lt;property id=&quot;20300&quot; value=&quot;Slide 21 - &amp;quot;Leadership Team Workgroup&amp;quot;&quot;/&gt;&lt;property id=&quot;20307&quot; value=&quot;278&quot;/&gt;&lt;/object&gt;&lt;object type=&quot;3&quot; unique_id=&quot;10025&quot;&gt;&lt;property id=&quot;20148&quot; value=&quot;5&quot;/&gt;&lt;property id=&quot;20300&quot; value=&quot;Slide 22 - &amp;quot;Evidence-based Definition &amp;#x0D;&amp;#x0A;&amp;quot;&quot;/&gt;&lt;property id=&quot;20307&quot; value=&quot;279&quot;/&gt;&lt;/object&gt;&lt;object type=&quot;3&quot; unique_id=&quot;10026&quot;&gt;&lt;property id=&quot;20148&quot; value=&quot;5&quot;/&gt;&lt;property id=&quot;20300&quot; value=&quot;Slide 23 - &amp;quot;Crosswalk:&amp;quot;&quot;/&gt;&lt;property id=&quot;20307&quot; value=&quot;280&quot;/&gt;&lt;/object&gt;&lt;object type=&quot;3&quot; unique_id=&quot;10027&quot;&gt;&lt;property id=&quot;20148&quot; value=&quot;5&quot;/&gt;&lt;property id=&quot;20300&quot; value=&quot;Slide 24 - &amp;quot;Coaching Workgroup&amp;quot;&quot;/&gt;&lt;property id=&quot;20307&quot; value=&quot;281&quot;/&gt;&lt;/object&gt;&lt;object type=&quot;3&quot; unique_id=&quot;10028&quot;&gt;&lt;property id=&quot;20148&quot; value=&quot;5&quot;/&gt;&lt;property id=&quot;20300&quot; value=&quot;Slide 25 - &amp;quot;Coaching Domains&amp;quot;&quot;/&gt;&lt;property id=&quot;20307&quot; value=&quot;282&quot;/&gt;&lt;/object&gt;&lt;object type=&quot;3&quot; unique_id=&quot;10029&quot;&gt;&lt;property id=&quot;20148&quot; value=&quot;5&quot;/&gt;&lt;property id=&quot;20300&quot; value=&quot;Slide 26 - &amp;quot;DBPS Workgroup&amp;quot;&quot;/&gt;&lt;property id=&quot;20307&quot; value=&quot;283&quot;/&gt;&lt;/object&gt;&lt;object type=&quot;3&quot; unique_id=&quot;10030&quot;&gt;&lt;property id=&quot;20148&quot; value=&quot;5&quot;/&gt;&lt;property id=&quot;20300&quot; value=&quot;Slide 27 - &amp;quot;Problem Solving Process&amp;quot;&quot;/&gt;&lt;property id=&quot;20307&quot; value=&quot;284&quot;/&gt;&lt;/object&gt;&lt;object type=&quot;3&quot; unique_id=&quot;10031&quot;&gt;&lt;property id=&quot;20148&quot; value=&quot;5&quot;/&gt;&lt;property id=&quot;20300&quot; value=&quot;Slide 28 - &amp;quot;Program Evaluation Workgroup&amp;quot;&quot;/&gt;&lt;property id=&quot;20307&quot; value=&quot;285&quot;/&gt;&lt;/object&gt;&lt;object type=&quot;3&quot; unique_id=&quot;10032&quot;&gt;&lt;property id=&quot;20148&quot; value=&quot;5&quot;/&gt;&lt;property id=&quot;20300&quot; value=&quot;Slide 29 - &amp;quot;Important MTSS Evaluation Issues&amp;quot;&quot;/&gt;&lt;property id=&quot;20307&quot; value=&quot;286&quot;/&gt;&lt;/object&gt;&lt;object type=&quot;3&quot; unique_id=&quot;10033&quot;&gt;&lt;property id=&quot;20148&quot; value=&quot;5&quot;/&gt;&lt;property id=&quot;20300&quot; value=&quot;Slide 30 - &amp;quot;K-12 Alignment Workgroup&amp;quot;&quot;/&gt;&lt;property id=&quot;20307&quot; value=&quot;287&quot;/&gt;&lt;/object&gt;&lt;object type=&quot;3&quot; unique_id=&quot;10034&quot;&gt;&lt;property id=&quot;20148&quot; value=&quot;5&quot;/&gt;&lt;property id=&quot;20300&quot; value=&quot;Slide 31 - &amp;quot;Family and Community Engagement &amp;quot;&quot;/&gt;&lt;property id=&quot;20307&quot; value=&quot;288&quot;/&gt;&lt;/object&gt;&lt;object type=&quot;3&quot; unique_id=&quot;10035&quot;&gt;&lt;property id=&quot;20148&quot; value=&quot;5&quot;/&gt;&lt;property id=&quot;20300&quot; value=&quot;Slide 32 - &amp;quot;Technology Support&amp;quot;&quot;/&gt;&lt;property id=&quot;20307&quot; value=&quot;289&quot;/&gt;&lt;/object&gt;&lt;object type=&quot;3&quot; unique_id=&quot;10036&quot;&gt;&lt;property id=&quot;20148&quot; value=&quot;5&quot;/&gt;&lt;property id=&quot;20300&quot; value=&quot;Slide 33 - &amp;quot;How are we organizing for this &amp;#x0D;&amp;#x0A;systems change?&amp;quot;&quot;/&gt;&lt;property id=&quot;20307&quot; value=&quot;290&quot;/&gt;&lt;/object&gt;&lt;object type=&quot;3&quot; unique_id=&quot;10037&quot;&gt;&lt;property id=&quot;20148&quot; value=&quot;5&quot;/&gt;&lt;property id=&quot;20300&quot; value=&quot;Slide 34 - &amp;quot;District Action Planning Process&amp;#x0D;&amp;#x0A;DAPP&amp;quot;&quot;/&gt;&lt;property id=&quot;20307&quot; value=&quot;291&quot;/&gt;&lt;/object&gt;&lt;object type=&quot;3&quot; unique_id=&quot;10038&quot;&gt;&lt;property id=&quot;20148&quot; value=&quot;5&quot;/&gt;&lt;property id=&quot;20300&quot; value=&quot;Slide 35 - &amp;quot;What Can We Offer to Support &amp;#x0D;&amp;#x0A;DLT Capacity Building?&amp;quot;&quot;/&gt;&lt;property id=&quot;20307&quot; value=&quot;292&quot;/&gt;&lt;/object&gt;&lt;object type=&quot;3&quot; unique_id=&quot;10039&quot;&gt;&lt;property id=&quot;20148&quot; value=&quot;5&quot;/&gt;&lt;property id=&quot;20300&quot; value=&quot;Slide 36 - &amp;quot;What We Can Offer cont’…&amp;quot;&quot;/&gt;&lt;property id=&quot;20307&quot; value=&quot;293&quot;/&gt;&lt;/object&gt;&lt;object type=&quot;3&quot; unique_id=&quot;10040&quot;&gt;&lt;property id=&quot;20148&quot; value=&quot;5&quot;/&gt;&lt;property id=&quot;20300&quot; value=&quot;Slide 37 - &amp;quot;District Action Planning Process&amp;quot;&quot;/&gt;&lt;property id=&quot;20307&quot; value=&quot;294&quot;/&gt;&lt;/object&gt;&lt;object type=&quot;3&quot; unique_id=&quot;10041&quot;&gt;&lt;property id=&quot;20148&quot; value=&quot;5&quot;/&gt;&lt;property id=&quot;20300&quot; value=&quot;Slide 3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TSS_Template_2S">
  <a:themeElements>
    <a:clrScheme name="MTSSS Colors">
      <a:dk1>
        <a:sysClr val="windowText" lastClr="000000"/>
      </a:dk1>
      <a:lt1>
        <a:sysClr val="window" lastClr="FFFFFF"/>
      </a:lt1>
      <a:dk2>
        <a:srgbClr val="206BAA"/>
      </a:dk2>
      <a:lt2>
        <a:srgbClr val="EEECE1"/>
      </a:lt2>
      <a:accent1>
        <a:srgbClr val="DC1F3D"/>
      </a:accent1>
      <a:accent2>
        <a:srgbClr val="4CB748"/>
      </a:accent2>
      <a:accent3>
        <a:srgbClr val="FFC907"/>
      </a:accent3>
      <a:accent4>
        <a:srgbClr val="206BAA"/>
      </a:accent4>
      <a:accent5>
        <a:srgbClr val="7EB7E6"/>
      </a:accent5>
      <a:accent6>
        <a:srgbClr val="ED8395"/>
      </a:accent6>
      <a:hlink>
        <a:srgbClr val="DC1F3D"/>
      </a:hlink>
      <a:folHlink>
        <a:srgbClr val="DC1F3D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MTSS_Template_2S</Template>
  <TotalTime>179</TotalTime>
  <Words>293</Words>
  <Application>Microsoft Office PowerPoint</Application>
  <PresentationFormat>On-screen Show (4:3)</PresentationFormat>
  <Paragraphs>57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MTSS_Template_2S</vt:lpstr>
      <vt:lpstr>Accessible Instructional Materials: Assessment Planning</vt:lpstr>
      <vt:lpstr>Activity Overview</vt:lpstr>
      <vt:lpstr>Areas of Assessment</vt:lpstr>
      <vt:lpstr>Choose Assessment Tools</vt:lpstr>
      <vt:lpstr>Choose Assessment Tools</vt:lpstr>
      <vt:lpstr>Choose Assessment Tools</vt:lpstr>
      <vt:lpstr>Target Considerations</vt:lpstr>
      <vt:lpstr>Content</vt:lpstr>
      <vt:lpstr>Content</vt:lpstr>
      <vt:lpstr>Structure</vt:lpstr>
      <vt:lpstr>Presentation</vt:lpstr>
      <vt:lpstr>Presentation</vt:lpstr>
      <vt:lpstr>Overview of the Assessment Planning Form</vt:lpstr>
      <vt:lpstr>Next Steps</vt:lpstr>
      <vt:lpstr>Accessible Instructional Materials Assessment Planning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Fools Fall in Love:   Integrating PS/RtI and PBS into a Multi-Tier System of Supports (MTSS)</dc:title>
  <dc:creator>Kincaid, Donald</dc:creator>
  <cp:lastModifiedBy>David Davis</cp:lastModifiedBy>
  <cp:revision>21</cp:revision>
  <dcterms:created xsi:type="dcterms:W3CDTF">2011-09-29T11:19:24Z</dcterms:created>
  <dcterms:modified xsi:type="dcterms:W3CDTF">2012-01-20T09:43:46Z</dcterms:modified>
</cp:coreProperties>
</file>