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72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6" autoAdjust="0"/>
    <p:restoredTop sz="86390" autoAdjust="0"/>
  </p:normalViewPr>
  <p:slideViewPr>
    <p:cSldViewPr>
      <p:cViewPr>
        <p:scale>
          <a:sx n="50" d="100"/>
          <a:sy n="50" d="100"/>
        </p:scale>
        <p:origin x="-1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50678-25CA-42AB-8F0A-D36B03D60B80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951919-D762-45E3-9DFA-531ADBD6D7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74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5"/>
            <a:ext cx="6248400" cy="1470025"/>
          </a:xfrm>
        </p:spPr>
        <p:txBody>
          <a:bodyPr/>
          <a:lstStyle>
            <a:lvl1pPr algn="r">
              <a:defRPr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3886200"/>
            <a:ext cx="5638800" cy="1752600"/>
          </a:xfrm>
        </p:spPr>
        <p:txBody>
          <a:bodyPr/>
          <a:lstStyle>
            <a:lvl1pPr marL="0" indent="0" algn="r">
              <a:buNone/>
              <a:defRPr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3962400" y="5973400"/>
            <a:ext cx="4693147" cy="601899"/>
            <a:chOff x="3962400" y="5973400"/>
            <a:chExt cx="4693147" cy="601899"/>
          </a:xfrm>
        </p:grpSpPr>
        <p:pic>
          <p:nvPicPr>
            <p:cNvPr id="10" name="Picture 9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5673" y="5973400"/>
              <a:ext cx="1114055" cy="601899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6172272"/>
              <a:ext cx="1340347" cy="204154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400" y="6086807"/>
              <a:ext cx="1447800" cy="375084"/>
            </a:xfrm>
            <a:prstGeom prst="rect">
              <a:avLst/>
            </a:prstGeom>
          </p:spPr>
        </p:pic>
      </p:grp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1"/>
            <a:ext cx="4819650" cy="128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84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188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5512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13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2-Line Heading</a:t>
            </a:r>
            <a:br>
              <a:rPr lang="en-US" dirty="0" smtClean="0"/>
            </a:br>
            <a:r>
              <a:rPr lang="en-US" dirty="0" smtClean="0"/>
              <a:t>2-Line Heading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538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6999" y="3590925"/>
            <a:ext cx="5827713" cy="1362075"/>
          </a:xfrm>
        </p:spPr>
        <p:txBody>
          <a:bodyPr anchor="t"/>
          <a:lstStyle>
            <a:lvl1pPr algn="r">
              <a:defRPr sz="4000" b="0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66999" y="2090738"/>
            <a:ext cx="5827713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3962400" y="5973400"/>
            <a:ext cx="4693147" cy="601899"/>
            <a:chOff x="3962400" y="5973400"/>
            <a:chExt cx="4693147" cy="601899"/>
          </a:xfrm>
        </p:grpSpPr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05673" y="5973400"/>
              <a:ext cx="1114055" cy="601899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6172272"/>
              <a:ext cx="1340347" cy="204154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2400" y="6086807"/>
              <a:ext cx="1447800" cy="375084"/>
            </a:xfrm>
            <a:prstGeom prst="rect">
              <a:avLst/>
            </a:prstGeom>
          </p:spPr>
        </p:pic>
      </p:grp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28601"/>
            <a:ext cx="4819650" cy="1284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731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687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5592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653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94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3505200" cy="62484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3008313" cy="9779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43000"/>
            <a:ext cx="5111750" cy="49831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8171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A0F85-7F1C-4261-832D-5B08028FC57A}" type="datetimeFigureOut">
              <a:rPr lang="en-US" smtClean="0"/>
              <a:pPr/>
              <a:t>1/20/2012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DFE3F-F1FC-4C48-A1DD-9CF1397765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528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9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5"/>
            <a:ext cx="6248400" cy="2441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Accessible </a:t>
            </a:r>
            <a:r>
              <a:rPr lang="en-US" smtClean="0"/>
              <a:t>Instructional </a:t>
            </a:r>
            <a:r>
              <a:rPr lang="en-US" smtClean="0"/>
              <a:t>Materials: </a:t>
            </a:r>
            <a:r>
              <a:rPr lang="en-US" dirty="0" smtClean="0"/>
              <a:t>Discussion </a:t>
            </a:r>
            <a:r>
              <a:rPr lang="en-US" dirty="0" smtClean="0"/>
              <a:t>Guide - Accessibility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4953000"/>
            <a:ext cx="5638800" cy="685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 of the AIM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Provides a “bird’s eye” overview</a:t>
            </a:r>
            <a:r>
              <a:rPr lang="en-US" baseline="0" dirty="0" smtClean="0"/>
              <a:t> of a wide variety of accommodations</a:t>
            </a:r>
          </a:p>
          <a:p>
            <a:r>
              <a:rPr lang="en-US" baseline="0" dirty="0" smtClean="0"/>
              <a:t>Includes guiding questions on consideration</a:t>
            </a:r>
            <a:r>
              <a:rPr lang="en-US" dirty="0" smtClean="0"/>
              <a:t> of print media, digital media, and web-based media</a:t>
            </a:r>
          </a:p>
          <a:p>
            <a:r>
              <a:rPr lang="en-US" dirty="0" smtClean="0"/>
              <a:t>Includes guiding questions on the instructional environment</a:t>
            </a:r>
          </a:p>
          <a:p>
            <a:r>
              <a:rPr lang="en-US" dirty="0" smtClean="0"/>
              <a:t>Supports a holistic consideration of accessibility in the </a:t>
            </a:r>
            <a:r>
              <a:rPr lang="en-US" dirty="0" smtClean="0"/>
              <a:t>classroom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0225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r>
              <a:rPr lang="en-US" baseline="0" dirty="0" smtClean="0"/>
              <a:t> of the AIM Guide</a:t>
            </a:r>
            <a:endParaRPr lang="en-US" dirty="0"/>
          </a:p>
        </p:txBody>
      </p:sp>
      <p:pic>
        <p:nvPicPr>
          <p:cNvPr id="1026" name="Picture 2" descr="C:\Users\Davis\AppData\Local\Microsoft\Windows\Temporary Internet Files\Content.IE5\HQ6PGRVH\MC900432605[1]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133600"/>
            <a:ext cx="3886200" cy="3886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609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Fill out the AIM Discussion </a:t>
            </a:r>
            <a:r>
              <a:rPr lang="en-US" dirty="0" smtClean="0"/>
              <a:t>Guide - Accessibility</a:t>
            </a:r>
            <a:r>
              <a:rPr lang="en-US" baseline="0" dirty="0" smtClean="0"/>
              <a:t> </a:t>
            </a:r>
            <a:r>
              <a:rPr lang="en-US" baseline="0" dirty="0" smtClean="0"/>
              <a:t>using </a:t>
            </a:r>
            <a:r>
              <a:rPr lang="en-US" baseline="0" dirty="0" smtClean="0"/>
              <a:t>a student from one of the scenarios.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Optional Exploration</a:t>
            </a:r>
          </a:p>
          <a:p>
            <a:pPr lvl="1"/>
            <a:r>
              <a:rPr lang="en-US" dirty="0" smtClean="0"/>
              <a:t>Accommodations Quick Reference </a:t>
            </a:r>
            <a:r>
              <a:rPr lang="en-US" dirty="0" smtClean="0"/>
              <a:t>Guide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578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130425"/>
            <a:ext cx="6248400" cy="24415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Accessible Instructional Materials Discussion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19400" y="4953000"/>
            <a:ext cx="5638800" cy="685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330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When Fools Fall in Love:  &amp;#x0D;&amp;#x0A;Integrating PS/RtI and PBS into &amp;#x0D;&amp;#x0A;a Multi-Tier System of Supports &amp;#x0D;&amp;#x0A;(MTSS)&amp;#x0D;&amp;#x0A;&amp;quot;&quot;/&gt;&lt;property id=&quot;20307&quot; value=&quot;258&quot;/&gt;&lt;/object&gt;&lt;object type=&quot;3&quot; unique_id=&quot;10005&quot;&gt;&lt;property id=&quot;20148&quot; value=&quot;5&quot;/&gt;&lt;property id=&quot;20300&quot; value=&quot;Slide 2 - &amp;quot;MTSS:  Integrating Two Evidence-Based Models to Improve the Academic and Behavior Outcomes for ALL Students&amp;quot;&quot;/&gt;&lt;property id=&quot;20307&quot; value=&quot;259&quot;/&gt;&lt;/object&gt;&lt;object type=&quot;3&quot; unique_id=&quot;10006&quot;&gt;&lt;property id=&quot;20148&quot; value=&quot;5&quot;/&gt;&lt;property id=&quot;20300&quot; value=&quot;Slide 3 - &amp;quot;What We Have Learned About Statewide Implementation&amp;quot;&quot;/&gt;&lt;property id=&quot;20307&quot; value=&quot;260&quot;/&gt;&lt;/object&gt;&lt;object type=&quot;3&quot; unique_id=&quot;10007&quot;&gt;&lt;property id=&quot;20148&quot; value=&quot;5&quot;/&gt;&lt;property id=&quot;20300&quot; value=&quot;Slide 4 - &amp;quot;What We Have Learned About Statewide Implementation&amp;quot;&quot;/&gt;&lt;property id=&quot;20307&quot; value=&quot;261&quot;/&gt;&lt;/object&gt;&lt;object type=&quot;3&quot; unique_id=&quot;10008&quot;&gt;&lt;property id=&quot;20148&quot; value=&quot;5&quot;/&gt;&lt;property id=&quot;20300&quot; value=&quot;Slide 5 - &amp;quot;The Future:&amp;#x0D;&amp;#x0A;Re-Authorization of ESEA&amp;quot;&quot;/&gt;&lt;property id=&quot;20307&quot; value=&quot;262&quot;/&gt;&lt;/object&gt;&lt;object type=&quot;3&quot; unique_id=&quot;10009&quot;&gt;&lt;property id=&quot;20148&quot; value=&quot;5&quot;/&gt;&lt;property id=&quot;20300&quot; value=&quot;Slide 6 - &amp;quot;Senate Bill 541&amp;quot;&quot;/&gt;&lt;property id=&quot;20307&quot; value=&quot;263&quot;/&gt;&lt;/object&gt;&lt;object type=&quot;3&quot; unique_id=&quot;10010&quot;&gt;&lt;property id=&quot;20148&quot; value=&quot;5&quot;/&gt;&lt;property id=&quot;20300&quot; value=&quot;Slide 7 - &amp;quot;State Perspective&amp;quot;&quot;/&gt;&lt;property id=&quot;20307&quot; value=&quot;264&quot;/&gt;&lt;/object&gt;&lt;object type=&quot;3&quot; unique_id=&quot;10011&quot;&gt;&lt;property id=&quot;20148&quot; value=&quot;5&quot;/&gt;&lt;property id=&quot;20300&quot; value=&quot;Slide 8 - &amp;quot;Collaboration&amp;quot;&quot;/&gt;&lt;property id=&quot;20307&quot; value=&quot;265&quot;/&gt;&lt;/object&gt;&lt;object type=&quot;3&quot; unique_id=&quot;10012&quot;&gt;&lt;property id=&quot;20148&quot; value=&quot;5&quot;/&gt;&lt;property id=&quot;20300&quot; value=&quot;Slide 9 - &amp;quot;Initial Collaborative Efforts&amp;quot;&quot;/&gt;&lt;property id=&quot;20307&quot; value=&quot;266&quot;/&gt;&lt;/object&gt;&lt;object type=&quot;3&quot; unique_id=&quot;10013&quot;&gt;&lt;property id=&quot;20148&quot; value=&quot;5&quot;/&gt;&lt;property id=&quot;20300&quot; value=&quot;Slide 10 - &amp;quot;District Feedback&amp;quot;&quot;/&gt;&lt;property id=&quot;20307&quot; value=&quot;267&quot;/&gt;&lt;/object&gt;&lt;object type=&quot;3&quot; unique_id=&quot;10014&quot;&gt;&lt;property id=&quot;20148&quot; value=&quot;5&quot;/&gt;&lt;property id=&quot;20300&quot; value=&quot;Slide 11 - &amp;quot;District Feedback&amp;quot;&quot;/&gt;&lt;property id=&quot;20307&quot; value=&quot;268&quot;/&gt;&lt;/object&gt;&lt;object type=&quot;3&quot; unique_id=&quot;10015&quot;&gt;&lt;property id=&quot;20148&quot; value=&quot;5&quot;/&gt;&lt;property id=&quot;20300&quot; value=&quot;Slide 12 - &amp;quot;Big Idea!&amp;quot;&quot;/&gt;&lt;property id=&quot;20307&quot; value=&quot;269&quot;/&gt;&lt;/object&gt;&lt;object type=&quot;3&quot; unique_id=&quot;10016&quot;&gt;&lt;property id=&quot;20148&quot; value=&quot;5&quot;/&gt;&lt;property id=&quot;20300&quot; value=&quot;Slide 13 - &amp;quot;Highly Effective Practices:&amp;#x0D;&amp;#x0A;Research&amp;quot;&quot;/&gt;&lt;property id=&quot;20307&quot; value=&quot;270&quot;/&gt;&lt;/object&gt;&lt;object type=&quot;3&quot; unique_id=&quot;10017&quot;&gt;&lt;property id=&quot;20148&quot; value=&quot;5&quot;/&gt;&lt;property id=&quot;20300&quot; value=&quot;Slide 14 - &amp;quot;Cycle of Academic and Behavioral Failure: Aggressive Response&amp;#x0D;&amp;#x0A; &amp;#x0D;&amp;#x0A;(McIntosh, 2008)&amp;quot;&quot;/&gt;&lt;property id=&quot;20307&quot; value=&quot;271&quot;/&gt;&lt;/object&gt;&lt;object type=&quot;3&quot; unique_id=&quot;10018&quot;&gt;&lt;property id=&quot;20148&quot; value=&quot;5&quot;/&gt;&lt;property id=&quot;20300&quot; value=&quot;Slide 15 - &amp;quot;Reading Problems and Dropout&amp;quot;&quot;/&gt;&lt;property id=&quot;20307&quot; value=&quot;272&quot;/&gt;&lt;/object&gt;&lt;object type=&quot;3&quot; unique_id=&quot;10019&quot;&gt;&lt;property id=&quot;20148&quot; value=&quot;5&quot;/&gt;&lt;property id=&quot;20300&quot; value=&quot;Slide 16 - &amp;quot;School-wide Behavior &amp;amp; Reading Support&amp;quot;&quot;/&gt;&lt;property id=&quot;20307&quot; value=&quot;273&quot;/&gt;&lt;/object&gt;&lt;object type=&quot;3&quot; unique_id=&quot;10020&quot;&gt;&lt;property id=&quot;20148&quot; value=&quot;5&quot;/&gt;&lt;property id=&quot;20300&quot; value=&quot;Slide 17 - &amp;quot;Collective Capacity&amp;quot;&quot;/&gt;&lt;property id=&quot;20307&quot; value=&quot;274&quot;/&gt;&lt;/object&gt;&lt;object type=&quot;3&quot; unique_id=&quot;10021&quot;&gt;&lt;property id=&quot;20148&quot; value=&quot;5&quot;/&gt;&lt;property id=&quot;20300&quot; value=&quot;Slide 18 - &amp;quot;Collective Capacity&amp;quot;&quot;/&gt;&lt;property id=&quot;20307&quot; value=&quot;275&quot;/&gt;&lt;/object&gt;&lt;object type=&quot;3&quot; unique_id=&quot;10022&quot;&gt;&lt;property id=&quot;20148&quot; value=&quot;5&quot;/&gt;&lt;property id=&quot;20300&quot; value=&quot;Slide 19 - &amp;quot;Mission and Vision&amp;quot;&quot;/&gt;&lt;property id=&quot;20307&quot; value=&quot;276&quot;/&gt;&lt;/object&gt;&lt;object type=&quot;3&quot; unique_id=&quot;10023&quot;&gt;&lt;property id=&quot;20148&quot; value=&quot;5&quot;/&gt;&lt;property id=&quot;20300&quot; value=&quot;Slide 20 - &amp;quot;Translating Mission to Motion&amp;quot;&quot;/&gt;&lt;property id=&quot;20307&quot; value=&quot;277&quot;/&gt;&lt;/object&gt;&lt;object type=&quot;3&quot; unique_id=&quot;10024&quot;&gt;&lt;property id=&quot;20148&quot; value=&quot;5&quot;/&gt;&lt;property id=&quot;20300&quot; value=&quot;Slide 21 - &amp;quot;Leadership Team Workgroup&amp;quot;&quot;/&gt;&lt;property id=&quot;20307&quot; value=&quot;278&quot;/&gt;&lt;/object&gt;&lt;object type=&quot;3&quot; unique_id=&quot;10025&quot;&gt;&lt;property id=&quot;20148&quot; value=&quot;5&quot;/&gt;&lt;property id=&quot;20300&quot; value=&quot;Slide 22 - &amp;quot;Evidence-based Definition &amp;#x0D;&amp;#x0A;&amp;quot;&quot;/&gt;&lt;property id=&quot;20307&quot; value=&quot;279&quot;/&gt;&lt;/object&gt;&lt;object type=&quot;3&quot; unique_id=&quot;10026&quot;&gt;&lt;property id=&quot;20148&quot; value=&quot;5&quot;/&gt;&lt;property id=&quot;20300&quot; value=&quot;Slide 23 - &amp;quot;Crosswalk:&amp;quot;&quot;/&gt;&lt;property id=&quot;20307&quot; value=&quot;280&quot;/&gt;&lt;/object&gt;&lt;object type=&quot;3&quot; unique_id=&quot;10027&quot;&gt;&lt;property id=&quot;20148&quot; value=&quot;5&quot;/&gt;&lt;property id=&quot;20300&quot; value=&quot;Slide 24 - &amp;quot;Coaching Workgroup&amp;quot;&quot;/&gt;&lt;property id=&quot;20307&quot; value=&quot;281&quot;/&gt;&lt;/object&gt;&lt;object type=&quot;3&quot; unique_id=&quot;10028&quot;&gt;&lt;property id=&quot;20148&quot; value=&quot;5&quot;/&gt;&lt;property id=&quot;20300&quot; value=&quot;Slide 25 - &amp;quot;Coaching Domains&amp;quot;&quot;/&gt;&lt;property id=&quot;20307&quot; value=&quot;282&quot;/&gt;&lt;/object&gt;&lt;object type=&quot;3&quot; unique_id=&quot;10029&quot;&gt;&lt;property id=&quot;20148&quot; value=&quot;5&quot;/&gt;&lt;property id=&quot;20300&quot; value=&quot;Slide 26 - &amp;quot;DBPS Workgroup&amp;quot;&quot;/&gt;&lt;property id=&quot;20307&quot; value=&quot;283&quot;/&gt;&lt;/object&gt;&lt;object type=&quot;3&quot; unique_id=&quot;10030&quot;&gt;&lt;property id=&quot;20148&quot; value=&quot;5&quot;/&gt;&lt;property id=&quot;20300&quot; value=&quot;Slide 27 - &amp;quot;Problem Solving Process&amp;quot;&quot;/&gt;&lt;property id=&quot;20307&quot; value=&quot;284&quot;/&gt;&lt;/object&gt;&lt;object type=&quot;3&quot; unique_id=&quot;10031&quot;&gt;&lt;property id=&quot;20148&quot; value=&quot;5&quot;/&gt;&lt;property id=&quot;20300&quot; value=&quot;Slide 28 - &amp;quot;Program Evaluation Workgroup&amp;quot;&quot;/&gt;&lt;property id=&quot;20307&quot; value=&quot;285&quot;/&gt;&lt;/object&gt;&lt;object type=&quot;3&quot; unique_id=&quot;10032&quot;&gt;&lt;property id=&quot;20148&quot; value=&quot;5&quot;/&gt;&lt;property id=&quot;20300&quot; value=&quot;Slide 29 - &amp;quot;Important MTSS Evaluation Issues&amp;quot;&quot;/&gt;&lt;property id=&quot;20307&quot; value=&quot;286&quot;/&gt;&lt;/object&gt;&lt;object type=&quot;3&quot; unique_id=&quot;10033&quot;&gt;&lt;property id=&quot;20148&quot; value=&quot;5&quot;/&gt;&lt;property id=&quot;20300&quot; value=&quot;Slide 30 - &amp;quot;K-12 Alignment Workgroup&amp;quot;&quot;/&gt;&lt;property id=&quot;20307&quot; value=&quot;287&quot;/&gt;&lt;/object&gt;&lt;object type=&quot;3&quot; unique_id=&quot;10034&quot;&gt;&lt;property id=&quot;20148&quot; value=&quot;5&quot;/&gt;&lt;property id=&quot;20300&quot; value=&quot;Slide 31 - &amp;quot;Family and Community Engagement &amp;quot;&quot;/&gt;&lt;property id=&quot;20307&quot; value=&quot;288&quot;/&gt;&lt;/object&gt;&lt;object type=&quot;3&quot; unique_id=&quot;10035&quot;&gt;&lt;property id=&quot;20148&quot; value=&quot;5&quot;/&gt;&lt;property id=&quot;20300&quot; value=&quot;Slide 32 - &amp;quot;Technology Support&amp;quot;&quot;/&gt;&lt;property id=&quot;20307&quot; value=&quot;289&quot;/&gt;&lt;/object&gt;&lt;object type=&quot;3&quot; unique_id=&quot;10036&quot;&gt;&lt;property id=&quot;20148&quot; value=&quot;5&quot;/&gt;&lt;property id=&quot;20300&quot; value=&quot;Slide 33 - &amp;quot;How are we organizing for this &amp;#x0D;&amp;#x0A;systems change?&amp;quot;&quot;/&gt;&lt;property id=&quot;20307&quot; value=&quot;290&quot;/&gt;&lt;/object&gt;&lt;object type=&quot;3&quot; unique_id=&quot;10037&quot;&gt;&lt;property id=&quot;20148&quot; value=&quot;5&quot;/&gt;&lt;property id=&quot;20300&quot; value=&quot;Slide 34 - &amp;quot;District Action Planning Process&amp;#x0D;&amp;#x0A;DAPP&amp;quot;&quot;/&gt;&lt;property id=&quot;20307&quot; value=&quot;291&quot;/&gt;&lt;/object&gt;&lt;object type=&quot;3&quot; unique_id=&quot;10038&quot;&gt;&lt;property id=&quot;20148&quot; value=&quot;5&quot;/&gt;&lt;property id=&quot;20300&quot; value=&quot;Slide 35 - &amp;quot;What Can We Offer to Support &amp;#x0D;&amp;#x0A;DLT Capacity Building?&amp;quot;&quot;/&gt;&lt;property id=&quot;20307&quot; value=&quot;292&quot;/&gt;&lt;/object&gt;&lt;object type=&quot;3&quot; unique_id=&quot;10039&quot;&gt;&lt;property id=&quot;20148&quot; value=&quot;5&quot;/&gt;&lt;property id=&quot;20300&quot; value=&quot;Slide 36 - &amp;quot;What We Can Offer cont’…&amp;quot;&quot;/&gt;&lt;property id=&quot;20307&quot; value=&quot;293&quot;/&gt;&lt;/object&gt;&lt;object type=&quot;3&quot; unique_id=&quot;10040&quot;&gt;&lt;property id=&quot;20148&quot; value=&quot;5&quot;/&gt;&lt;property id=&quot;20300&quot; value=&quot;Slide 37 - &amp;quot;District Action Planning Process&amp;quot;&quot;/&gt;&lt;property id=&quot;20307&quot; value=&quot;294&quot;/&gt;&lt;/object&gt;&lt;object type=&quot;3&quot; unique_id=&quot;10041&quot;&gt;&lt;property id=&quot;20148&quot; value=&quot;5&quot;/&gt;&lt;property id=&quot;20300&quot; value=&quot;Slide 38&quot;/&gt;&lt;property id=&quot;20307&quot; value=&quot;29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MTSS_Template_2S">
  <a:themeElements>
    <a:clrScheme name="MTSSS Colors">
      <a:dk1>
        <a:sysClr val="windowText" lastClr="000000"/>
      </a:dk1>
      <a:lt1>
        <a:sysClr val="window" lastClr="FFFFFF"/>
      </a:lt1>
      <a:dk2>
        <a:srgbClr val="206BAA"/>
      </a:dk2>
      <a:lt2>
        <a:srgbClr val="EEECE1"/>
      </a:lt2>
      <a:accent1>
        <a:srgbClr val="DC1F3D"/>
      </a:accent1>
      <a:accent2>
        <a:srgbClr val="4CB748"/>
      </a:accent2>
      <a:accent3>
        <a:srgbClr val="FFC907"/>
      </a:accent3>
      <a:accent4>
        <a:srgbClr val="206BAA"/>
      </a:accent4>
      <a:accent5>
        <a:srgbClr val="7EB7E6"/>
      </a:accent5>
      <a:accent6>
        <a:srgbClr val="ED8395"/>
      </a:accent6>
      <a:hlink>
        <a:srgbClr val="DC1F3D"/>
      </a:hlink>
      <a:folHlink>
        <a:srgbClr val="DC1F3D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MTSS_Template_2S</Template>
  <TotalTime>122</TotalTime>
  <Words>92</Words>
  <Application>Microsoft Office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MTSS_Template_2S</vt:lpstr>
      <vt:lpstr>Accessible Instructional Materials: Discussion Guide - Accessibility</vt:lpstr>
      <vt:lpstr>Purpose of the AIM Guide</vt:lpstr>
      <vt:lpstr>Overview of the AIM Guide</vt:lpstr>
      <vt:lpstr>Next Steps</vt:lpstr>
      <vt:lpstr>Accessible Instructional Materials Discussion Guide</vt:lpstr>
    </vt:vector>
  </TitlesOfParts>
  <Company>University of South Florida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When Fools Fall in Love:   Integrating PS/RtI and PBS into a Multi-Tier System of Supports (MTSS)</dc:title>
  <dc:creator>Kincaid, Donald</dc:creator>
  <cp:lastModifiedBy>David Davis</cp:lastModifiedBy>
  <cp:revision>17</cp:revision>
  <dcterms:created xsi:type="dcterms:W3CDTF">2011-09-29T11:19:24Z</dcterms:created>
  <dcterms:modified xsi:type="dcterms:W3CDTF">2012-01-20T07:39:18Z</dcterms:modified>
</cp:coreProperties>
</file>