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4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86"/>
  </p:notesMasterIdLst>
  <p:handoutMasterIdLst>
    <p:handoutMasterId r:id="rId87"/>
  </p:handoutMasterIdLst>
  <p:sldIdLst>
    <p:sldId id="256" r:id="rId2"/>
    <p:sldId id="280" r:id="rId3"/>
    <p:sldId id="299" r:id="rId4"/>
    <p:sldId id="315" r:id="rId5"/>
    <p:sldId id="311" r:id="rId6"/>
    <p:sldId id="322" r:id="rId7"/>
    <p:sldId id="312" r:id="rId8"/>
    <p:sldId id="325" r:id="rId9"/>
    <p:sldId id="282" r:id="rId10"/>
    <p:sldId id="283" r:id="rId11"/>
    <p:sldId id="300" r:id="rId12"/>
    <p:sldId id="310" r:id="rId13"/>
    <p:sldId id="309" r:id="rId14"/>
    <p:sldId id="308" r:id="rId15"/>
    <p:sldId id="316" r:id="rId16"/>
    <p:sldId id="324" r:id="rId17"/>
    <p:sldId id="302" r:id="rId18"/>
    <p:sldId id="318" r:id="rId19"/>
    <p:sldId id="264" r:id="rId20"/>
    <p:sldId id="303" r:id="rId21"/>
    <p:sldId id="320" r:id="rId22"/>
    <p:sldId id="321" r:id="rId23"/>
    <p:sldId id="287" r:id="rId24"/>
    <p:sldId id="372" r:id="rId25"/>
    <p:sldId id="288" r:id="rId26"/>
    <p:sldId id="327" r:id="rId27"/>
    <p:sldId id="384" r:id="rId28"/>
    <p:sldId id="348" r:id="rId29"/>
    <p:sldId id="358" r:id="rId30"/>
    <p:sldId id="328" r:id="rId31"/>
    <p:sldId id="329" r:id="rId32"/>
    <p:sldId id="330" r:id="rId33"/>
    <p:sldId id="331" r:id="rId34"/>
    <p:sldId id="332" r:id="rId35"/>
    <p:sldId id="349" r:id="rId36"/>
    <p:sldId id="367" r:id="rId37"/>
    <p:sldId id="370" r:id="rId38"/>
    <p:sldId id="371" r:id="rId39"/>
    <p:sldId id="369" r:id="rId40"/>
    <p:sldId id="368" r:id="rId41"/>
    <p:sldId id="366" r:id="rId42"/>
    <p:sldId id="350" r:id="rId43"/>
    <p:sldId id="333" r:id="rId44"/>
    <p:sldId id="334" r:id="rId45"/>
    <p:sldId id="335" r:id="rId46"/>
    <p:sldId id="336" r:id="rId47"/>
    <p:sldId id="337" r:id="rId48"/>
    <p:sldId id="373" r:id="rId49"/>
    <p:sldId id="374" r:id="rId50"/>
    <p:sldId id="375" r:id="rId51"/>
    <p:sldId id="304" r:id="rId52"/>
    <p:sldId id="340" r:id="rId53"/>
    <p:sldId id="291" r:id="rId54"/>
    <p:sldId id="338" r:id="rId55"/>
    <p:sldId id="361" r:id="rId56"/>
    <p:sldId id="351" r:id="rId57"/>
    <p:sldId id="305" r:id="rId58"/>
    <p:sldId id="385" r:id="rId59"/>
    <p:sldId id="344" r:id="rId60"/>
    <p:sldId id="346" r:id="rId61"/>
    <p:sldId id="376" r:id="rId62"/>
    <p:sldId id="377" r:id="rId63"/>
    <p:sldId id="378" r:id="rId64"/>
    <p:sldId id="379" r:id="rId65"/>
    <p:sldId id="380" r:id="rId66"/>
    <p:sldId id="296" r:id="rId67"/>
    <p:sldId id="382" r:id="rId68"/>
    <p:sldId id="354" r:id="rId69"/>
    <p:sldId id="383" r:id="rId70"/>
    <p:sldId id="352" r:id="rId71"/>
    <p:sldId id="319" r:id="rId72"/>
    <p:sldId id="353" r:id="rId73"/>
    <p:sldId id="345" r:id="rId74"/>
    <p:sldId id="364" r:id="rId75"/>
    <p:sldId id="365" r:id="rId76"/>
    <p:sldId id="306" r:id="rId77"/>
    <p:sldId id="272" r:id="rId78"/>
    <p:sldId id="356" r:id="rId79"/>
    <p:sldId id="355" r:id="rId80"/>
    <p:sldId id="307" r:id="rId81"/>
    <p:sldId id="341" r:id="rId82"/>
    <p:sldId id="342" r:id="rId83"/>
    <p:sldId id="357" r:id="rId84"/>
    <p:sldId id="295" r:id="rId85"/>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66CC"/>
    <a:srgbClr val="1A281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9331" autoAdjust="0"/>
  </p:normalViewPr>
  <p:slideViewPr>
    <p:cSldViewPr>
      <p:cViewPr>
        <p:scale>
          <a:sx n="66" d="100"/>
          <a:sy n="66" d="100"/>
        </p:scale>
        <p:origin x="-6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9" d="100"/>
          <a:sy n="59" d="100"/>
        </p:scale>
        <p:origin x="-2424" y="-102"/>
      </p:cViewPr>
      <p:guideLst>
        <p:guide orient="horz" pos="2897"/>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vl1pPr>
          </a:lstStyle>
          <a:p>
            <a:fld id="{27E294F7-CF8A-43B2-B3F8-64FB94520C18}" type="datetimeFigureOut">
              <a:rPr lang="en-US" smtClean="0"/>
              <a:pPr/>
              <a:t>11/8/2010</a:t>
            </a:fld>
            <a:endParaRPr lang="en-US"/>
          </a:p>
        </p:txBody>
      </p:sp>
      <p:sp>
        <p:nvSpPr>
          <p:cNvPr id="4" name="Footer Placeholder 3"/>
          <p:cNvSpPr>
            <a:spLocks noGrp="1"/>
          </p:cNvSpPr>
          <p:nvPr>
            <p:ph type="ftr" sz="quarter" idx="2"/>
          </p:nvPr>
        </p:nvSpPr>
        <p:spPr>
          <a:xfrm>
            <a:off x="0" y="8737600"/>
            <a:ext cx="2971800" cy="460375"/>
          </a:xfrm>
          <a:prstGeom prst="rect">
            <a:avLst/>
          </a:prstGeom>
        </p:spPr>
        <p:txBody>
          <a:bodyPr vert="horz" lIns="91440" tIns="45720" rIns="91440" bIns="45720" rtlCol="0" anchor="b"/>
          <a:lstStyle>
            <a:lvl1pPr algn="l">
              <a:defRPr sz="1200"/>
            </a:lvl1pPr>
          </a:lstStyle>
          <a:p>
            <a:r>
              <a:rPr lang="en-US" smtClean="0"/>
              <a:t>Mary A. Stoltz</a:t>
            </a:r>
            <a:endParaRPr lang="en-US"/>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1440" tIns="45720" rIns="91440" bIns="45720" rtlCol="0" anchor="b"/>
          <a:lstStyle>
            <a:lvl1pPr algn="r">
              <a:defRPr sz="1200"/>
            </a:lvl1pPr>
          </a:lstStyle>
          <a:p>
            <a:fld id="{543AB867-751B-40B6-90D6-7546945E61D1}" type="slidenum">
              <a:rPr lang="en-US" smtClean="0"/>
              <a:pPr/>
              <a:t>‹#›</a:t>
            </a:fld>
            <a:endParaRPr 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9978"/>
          </a:xfrm>
          <a:prstGeom prst="rect">
            <a:avLst/>
          </a:prstGeom>
        </p:spPr>
        <p:txBody>
          <a:bodyPr vert="horz" lIns="91440" tIns="45720" rIns="91440" bIns="45720" rtlCol="0"/>
          <a:lstStyle>
            <a:lvl1pPr algn="r">
              <a:defRPr sz="1200"/>
            </a:lvl1pPr>
          </a:lstStyle>
          <a:p>
            <a:fld id="{06191CEE-00F1-4F82-9D7D-BDD6770ECA49}" type="datetimeFigureOut">
              <a:rPr lang="en-US" smtClean="0"/>
              <a:pPr/>
              <a:t>11/8/2010</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69793"/>
            <a:ext cx="5486400" cy="41398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988"/>
            <a:ext cx="2971800" cy="459978"/>
          </a:xfrm>
          <a:prstGeom prst="rect">
            <a:avLst/>
          </a:prstGeom>
        </p:spPr>
        <p:txBody>
          <a:bodyPr vert="horz" lIns="91440" tIns="45720" rIns="91440" bIns="45720" rtlCol="0" anchor="b"/>
          <a:lstStyle>
            <a:lvl1pPr algn="l">
              <a:defRPr sz="1200"/>
            </a:lvl1pPr>
          </a:lstStyle>
          <a:p>
            <a:r>
              <a:rPr lang="en-US" smtClean="0"/>
              <a:t>Mary A. Stoltz</a:t>
            </a:r>
            <a:endParaRPr lang="en-US"/>
          </a:p>
        </p:txBody>
      </p:sp>
      <p:sp>
        <p:nvSpPr>
          <p:cNvPr id="7" name="Slide Number Placeholder 6"/>
          <p:cNvSpPr>
            <a:spLocks noGrp="1"/>
          </p:cNvSpPr>
          <p:nvPr>
            <p:ph type="sldNum" sz="quarter" idx="5"/>
          </p:nvPr>
        </p:nvSpPr>
        <p:spPr>
          <a:xfrm>
            <a:off x="3884613" y="8737988"/>
            <a:ext cx="2971800" cy="459978"/>
          </a:xfrm>
          <a:prstGeom prst="rect">
            <a:avLst/>
          </a:prstGeom>
        </p:spPr>
        <p:txBody>
          <a:bodyPr vert="horz" lIns="91440" tIns="45720" rIns="91440" bIns="45720" rtlCol="0" anchor="b"/>
          <a:lstStyle>
            <a:lvl1pPr algn="r">
              <a:defRPr sz="1200"/>
            </a:lvl1pPr>
          </a:lstStyle>
          <a:p>
            <a:fld id="{00FCA36E-83BA-4544-802B-1F8A503028EE}" type="slidenum">
              <a:rPr lang="en-US" smtClean="0"/>
              <a:pPr/>
              <a:t>‹#›</a:t>
            </a:fld>
            <a:endParaRPr lang="en-US"/>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info.fldoe.org/docushare/dsweb/Get/Document-5424/dps-2009-084.pdf"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info.fldoe.org/docushare/dsweb/Get/Document-5764/dps-2010-70.pdf"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techfunction10.wikispaces.com/file/view/Hands+On+NIMAS+Florida+power+point+06+10.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fimcvi.org/articlepdfs/ISBN%20Tips%20and%20Tricks%2006%2001%2010%20Arial.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pearsonschool.com/index.cfm?locator=PSZ4Z4&amp;PMDbProgramId=67381&amp;PMDbSiteId=2781&amp;PMDbSolutionId=6724&amp;PMDbSubSolutionId=6732&amp;PMDbCategoryId=806"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imcvi.org/articlepdfs/NIMAS_DRM_Training%201%206%20R.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holtmcdougal.hmhco.com/hm/detail.htm?ID=1007500000077315" TargetMode="External"/><Relationship Id="rId2" Type="http://schemas.openxmlformats.org/officeDocument/2006/relationships/slide" Target="../slides/slide73.xml"/><Relationship Id="rId1" Type="http://schemas.openxmlformats.org/officeDocument/2006/relationships/notesMaster" Target="../notesMasters/notesMaster1.xml"/><Relationship Id="rId5" Type="http://schemas.openxmlformats.org/officeDocument/2006/relationships/hyperlink" Target="https://www.mheonline.com/program/view/4/1/116/002RT/121/0021921555/" TargetMode="External"/><Relationship Id="rId4" Type="http://schemas.openxmlformats.org/officeDocument/2006/relationships/hyperlink" Target="http://www.eharcourtschool.com/tabnav/controller.jsp?isbn=9997455878" TargetMode="Externa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www.mhhe.com/catalogs/cust_serv/permissions.mhtml" TargetMode="External"/><Relationship Id="rId2" Type="http://schemas.openxmlformats.org/officeDocument/2006/relationships/slide" Target="../slides/slide75.xml"/><Relationship Id="rId1" Type="http://schemas.openxmlformats.org/officeDocument/2006/relationships/notesMaster" Target="../notesMasters/notesMaster1.xml"/><Relationship Id="rId4" Type="http://schemas.openxmlformats.org/officeDocument/2006/relationships/hyperlink" Target="http://customercare.hmhco.com/gratis/gratis-cs.html" TargetMode="Externa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3" Type="http://schemas.openxmlformats.org/officeDocument/2006/relationships/hyperlink" Target="https://olo.sdhc.k12.fl.us/index2.asp"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Mary A. Stoltz</a:t>
            </a:r>
            <a:endParaRPr lang="en-US"/>
          </a:p>
        </p:txBody>
      </p:sp>
      <p:sp>
        <p:nvSpPr>
          <p:cNvPr id="5" name="Slide Number Placeholder 4"/>
          <p:cNvSpPr>
            <a:spLocks noGrp="1"/>
          </p:cNvSpPr>
          <p:nvPr>
            <p:ph type="sldNum" sz="quarter" idx="11"/>
          </p:nvPr>
        </p:nvSpPr>
        <p:spPr/>
        <p:txBody>
          <a:bodyPr/>
          <a:lstStyle/>
          <a:p>
            <a:fld id="{00FCA36E-83BA-4544-802B-1F8A503028E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Mary A. Stoltz</a:t>
            </a:r>
            <a:endParaRPr lang="en-US"/>
          </a:p>
        </p:txBody>
      </p:sp>
      <p:sp>
        <p:nvSpPr>
          <p:cNvPr id="5" name="Slide Number Placeholder 4"/>
          <p:cNvSpPr>
            <a:spLocks noGrp="1"/>
          </p:cNvSpPr>
          <p:nvPr>
            <p:ph type="sldNum" sz="quarter" idx="11"/>
          </p:nvPr>
        </p:nvSpPr>
        <p:spPr/>
        <p:txBody>
          <a:bodyPr/>
          <a:lstStyle/>
          <a:p>
            <a:fld id="{00FCA36E-83BA-4544-802B-1F8A503028E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Do you know what you are looking for</a:t>
            </a:r>
            <a:r>
              <a:rPr lang="en-US" sz="1200" b="0" kern="1200" baseline="0" dirty="0" smtClean="0">
                <a:solidFill>
                  <a:schemeClr val="tx1"/>
                </a:solidFill>
                <a:latin typeface="+mn-lt"/>
                <a:ea typeface="+mn-ea"/>
                <a:cs typeface="+mn-cs"/>
              </a:rPr>
              <a:t>?</a:t>
            </a:r>
            <a:endParaRPr lang="en-US" b="0"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11</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0000FF"/>
                </a:solidFill>
                <a:hlinkClick r:id="rId3"/>
              </a:rPr>
              <a:t>http://info.fldoe.org/docushare/dsweb/Get/Document-5424/dps-2009-084.pdf</a:t>
            </a:r>
            <a:endParaRPr lang="en-US" b="0" i="1" dirty="0" smtClean="0">
              <a:solidFill>
                <a:srgbClr val="0000FF"/>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0" i="1" u="sng" dirty="0" smtClean="0">
                <a:hlinkClick r:id="rId4"/>
              </a:rPr>
              <a:t>http://info.fldoe.org/docushare/dsweb/Get/Document-5764/dps-2010-70.pdf</a:t>
            </a:r>
            <a:endParaRPr lang="en-US" b="0"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0" i="1" dirty="0" smtClean="0">
              <a:solidFill>
                <a:srgbClr val="0000FF"/>
              </a:solidFill>
            </a:endParaRPr>
          </a:p>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13</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a:t>
            </a:r>
            <a:r>
              <a:rPr lang="en-US" baseline="0" dirty="0" smtClean="0"/>
              <a:t> don’t make promises that you can’t keep.</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14</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questions build the basic framework. If the student isn’t eligible, remember</a:t>
            </a:r>
            <a:r>
              <a:rPr lang="en-US" baseline="0" dirty="0" smtClean="0"/>
              <a:t> </a:t>
            </a:r>
            <a:r>
              <a:rPr lang="en-US" dirty="0" smtClean="0"/>
              <a:t>that the sourcing skills you learn today can</a:t>
            </a:r>
            <a:r>
              <a:rPr lang="en-US" baseline="0" dirty="0" smtClean="0"/>
              <a:t> still be applied to help locate Accessible Instructional Materials.</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16</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42900" lvl="0" indent="-342900" algn="l">
              <a:spcBef>
                <a:spcPct val="20000"/>
              </a:spcBef>
              <a:defRPr/>
            </a:pPr>
            <a:r>
              <a:rPr lang="en-US" b="0" dirty="0" smtClean="0"/>
              <a:t>Wonderfully detailed</a:t>
            </a:r>
            <a:r>
              <a:rPr lang="en-US" b="0" baseline="0" dirty="0" smtClean="0"/>
              <a:t> presentation.</a:t>
            </a:r>
          </a:p>
          <a:p>
            <a:pPr marL="342900" lvl="0" indent="-342900" algn="l">
              <a:spcBef>
                <a:spcPct val="20000"/>
              </a:spcBef>
              <a:defRPr/>
            </a:pPr>
            <a:r>
              <a:rPr lang="en-US" sz="1200" b="0" dirty="0" smtClean="0">
                <a:solidFill>
                  <a:srgbClr val="FF0000"/>
                </a:solidFill>
                <a:hlinkClick r:id="rId3"/>
              </a:rPr>
              <a:t>http://techfunction10.wikispaces.com/file/view/Hands+On+NIMAS+Florida+power+point+06+10.pdf</a:t>
            </a:r>
            <a:endParaRPr lang="en-US" sz="1200" b="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18</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Having</a:t>
            </a:r>
            <a:r>
              <a:rPr lang="en-US" baseline="0" dirty="0" smtClean="0"/>
              <a:t> gathered and documented this information, it now needs to be provided to the DRM for student registration and ordering purposes.</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19</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Mary A. Stoltz</a:t>
            </a:r>
            <a:endParaRPr lang="en-US"/>
          </a:p>
        </p:txBody>
      </p:sp>
      <p:sp>
        <p:nvSpPr>
          <p:cNvPr id="5" name="Slide Number Placeholder 4"/>
          <p:cNvSpPr>
            <a:spLocks noGrp="1"/>
          </p:cNvSpPr>
          <p:nvPr>
            <p:ph type="sldNum" sz="quarter" idx="11"/>
          </p:nvPr>
        </p:nvSpPr>
        <p:spPr/>
        <p:txBody>
          <a:bodyPr/>
          <a:lstStyle/>
          <a:p>
            <a:fld id="{00FCA36E-83BA-4544-802B-1F8A503028E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last, we begin to search for books.</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20</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i="1" dirty="0" smtClean="0">
                <a:hlinkClick r:id="rId3"/>
              </a:rPr>
              <a:t>http://www.fimcvi.org/articlepdfs/ISBN%20Tips%20and%20Tricks%2006%2001%2010%20Arial.pdf</a:t>
            </a:r>
            <a:endParaRPr lang="en-US" sz="2000" i="1" dirty="0" smtClean="0"/>
          </a:p>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21</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searching for an ISBN, school–based staff members often give the District Digital Rights Manager (DRM) the ISBN of the book that is sitting on top of their desk at the time. That version of the textbook may be a Teacher’s Edition of the textbook or an Examination Copy of the textbook given to the school by the publisher’s representative. In either situation, the ISBN would be different than the ISBN of the Student Edition of the textbook!</a:t>
            </a:r>
          </a:p>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22</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 #1</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23</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Results from Amazon or</a:t>
            </a:r>
            <a:r>
              <a:rPr lang="en-US" baseline="0" dirty="0" smtClean="0"/>
              <a:t> Barnes and Noble will provide lots of data about the book.</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24</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Scenario: 9780130682055 Not found at NIMAC. No</a:t>
            </a:r>
            <a:r>
              <a:rPr lang="en-US" baseline="0" dirty="0" smtClean="0"/>
              <a:t> copyright date provided by school staff. Search by Title shows an </a:t>
            </a:r>
            <a:r>
              <a:rPr lang="en-US" dirty="0" smtClean="0"/>
              <a:t>alternate</a:t>
            </a:r>
            <a:r>
              <a:rPr lang="en-US" baseline="0" dirty="0" smtClean="0"/>
              <a:t> by searching for title “</a:t>
            </a:r>
            <a:r>
              <a:rPr lang="en-US" dirty="0" smtClean="0"/>
              <a:t>Prentice Hall Literature World Masterpieces” at NIMAC.</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25</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Copyright Date information found for 9780130682055.</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Copyright Date information found for Cambridge Latin.</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27</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piece</a:t>
            </a:r>
            <a:r>
              <a:rPr lang="en-US" baseline="0" dirty="0" smtClean="0"/>
              <a:t> of information gets us closer to providing the required materials, so now we can look at NIMAC.</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28</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29</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0FCA36E-83BA-4544-802B-1F8A503028EE}" type="slidenum">
              <a:rPr lang="en-US" smtClean="0"/>
              <a:pPr/>
              <a:t>3</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NIMAC</a:t>
            </a:r>
            <a:r>
              <a:rPr lang="en-US" baseline="0" dirty="0" smtClean="0"/>
              <a:t> by searching for title </a:t>
            </a:r>
            <a:r>
              <a:rPr lang="en-US" dirty="0" smtClean="0"/>
              <a:t>Prentice Hall Literature World Masterpieces 9780130682055 alternate</a:t>
            </a:r>
            <a:r>
              <a:rPr lang="en-US" baseline="0" dirty="0" smtClean="0"/>
              <a:t> available </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30</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9780130682055 alternate</a:t>
            </a:r>
            <a:r>
              <a:rPr lang="en-US" baseline="0" dirty="0" smtClean="0"/>
              <a:t> available i</a:t>
            </a:r>
            <a:r>
              <a:rPr lang="en-US" dirty="0" smtClean="0"/>
              <a:t>n NIMAC</a:t>
            </a:r>
            <a:r>
              <a:rPr lang="en-US" baseline="0" dirty="0" smtClean="0"/>
              <a:t> by searching for title </a:t>
            </a:r>
            <a:r>
              <a:rPr lang="en-US" dirty="0" smtClean="0"/>
              <a:t>Prentice Hall Literature World Masterpieces, but is it the same book?</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31</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32</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9780130682055 alternate</a:t>
            </a:r>
            <a:r>
              <a:rPr lang="en-US" baseline="0" dirty="0" smtClean="0"/>
              <a:t> available i</a:t>
            </a:r>
            <a:r>
              <a:rPr lang="en-US" dirty="0" smtClean="0"/>
              <a:t>n NIMAC</a:t>
            </a:r>
            <a:r>
              <a:rPr lang="en-US" baseline="0" dirty="0" smtClean="0"/>
              <a:t> by searching for title </a:t>
            </a:r>
            <a:r>
              <a:rPr lang="en-US" i="1" dirty="0" smtClean="0"/>
              <a:t>Prentice Hall Literature World Masterpieces</a:t>
            </a:r>
            <a:endParaRPr lang="en-US" i="1"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33</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Newer Version</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34</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piece</a:t>
            </a:r>
            <a:r>
              <a:rPr lang="en-US" baseline="0" dirty="0" smtClean="0"/>
              <a:t> of information gets us closer to providing the required materials. Let’s try at RFB&amp;D for audio versions.</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35</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RFB&amp;D</a:t>
            </a:r>
            <a:r>
              <a:rPr lang="en-US" baseline="0" dirty="0" smtClean="0"/>
              <a:t> Home page search function is located on all pages, but if it is not found, you have to go deeper in to the site.</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36</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first search level doesn’t allow for an ISBN search. Go to Advanced.</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37</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Advanced search to</a:t>
            </a:r>
            <a:r>
              <a:rPr lang="en-US" baseline="0" dirty="0" smtClean="0"/>
              <a:t> use ISBNs.</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38</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Order it, or get more details.</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39</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Mary A. Stoltz</a:t>
            </a:r>
            <a:endParaRPr lang="en-US"/>
          </a:p>
        </p:txBody>
      </p:sp>
      <p:sp>
        <p:nvSpPr>
          <p:cNvPr id="5" name="Slide Number Placeholder 4"/>
          <p:cNvSpPr>
            <a:spLocks noGrp="1"/>
          </p:cNvSpPr>
          <p:nvPr>
            <p:ph type="sldNum" sz="quarter" idx="11"/>
          </p:nvPr>
        </p:nvSpPr>
        <p:spPr/>
        <p:txBody>
          <a:bodyPr/>
          <a:lstStyle/>
          <a:p>
            <a:fld id="{00FCA36E-83BA-4544-802B-1F8A503028E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details by clicking</a:t>
            </a:r>
            <a:r>
              <a:rPr lang="en-US" baseline="0" dirty="0" smtClean="0"/>
              <a:t> on the title.</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40</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Shows number</a:t>
            </a:r>
            <a:r>
              <a:rPr lang="en-US" baseline="0" dirty="0" smtClean="0"/>
              <a:t> </a:t>
            </a:r>
            <a:r>
              <a:rPr lang="en-US" dirty="0" smtClean="0"/>
              <a:t>of parts.</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41</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piece</a:t>
            </a:r>
            <a:r>
              <a:rPr lang="en-US" baseline="0" dirty="0" smtClean="0"/>
              <a:t> of information gets us closer to providing the required materials. Move to another scenario.</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42</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School Staff</a:t>
            </a:r>
            <a:r>
              <a:rPr lang="en-US" baseline="0" dirty="0" smtClean="0"/>
              <a:t> has ISBN </a:t>
            </a:r>
            <a:r>
              <a:rPr lang="en-US" dirty="0" smtClean="0"/>
              <a:t>9780021947294 Copyright 2009. </a:t>
            </a:r>
            <a:r>
              <a:rPr lang="en-US" baseline="0" dirty="0" smtClean="0"/>
              <a:t>And they only provided </a:t>
            </a:r>
            <a:r>
              <a:rPr lang="en-US" i="1" baseline="0" dirty="0" smtClean="0"/>
              <a:t>Triumphs</a:t>
            </a:r>
            <a:r>
              <a:rPr lang="en-US" baseline="0" dirty="0" smtClean="0"/>
              <a:t> as a title. </a:t>
            </a:r>
            <a:r>
              <a:rPr lang="en-US" dirty="0" smtClean="0"/>
              <a:t>Should be at NIMAC, right? Not there!</a:t>
            </a:r>
            <a:r>
              <a:rPr lang="en-US" baseline="0" dirty="0" smtClean="0"/>
              <a:t> </a:t>
            </a:r>
            <a:r>
              <a:rPr lang="en-US" dirty="0" smtClean="0"/>
              <a:t>Found at Amazon.</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43</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School Staff</a:t>
            </a:r>
            <a:r>
              <a:rPr lang="en-US" baseline="0" dirty="0" smtClean="0"/>
              <a:t> has ISBN </a:t>
            </a:r>
            <a:r>
              <a:rPr lang="en-US" dirty="0" smtClean="0"/>
              <a:t>9780021947294 Copyright 2009. Should be at NIMAC, right?</a:t>
            </a:r>
            <a:r>
              <a:rPr lang="en-US" baseline="0" dirty="0" smtClean="0"/>
              <a:t> </a:t>
            </a:r>
            <a:r>
              <a:rPr lang="en-US" dirty="0" smtClean="0"/>
              <a:t>Found at Amazon.</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44</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School Staff</a:t>
            </a:r>
            <a:r>
              <a:rPr lang="en-US" baseline="0" dirty="0" smtClean="0"/>
              <a:t> has ISBN </a:t>
            </a:r>
            <a:r>
              <a:rPr lang="en-US" dirty="0" smtClean="0"/>
              <a:t>9780021947294 Copyright 2009. Should be at NIMAC, right?</a:t>
            </a:r>
            <a:r>
              <a:rPr lang="en-US" baseline="0" dirty="0" smtClean="0"/>
              <a:t> </a:t>
            </a:r>
            <a:r>
              <a:rPr lang="en-US" dirty="0" smtClean="0"/>
              <a:t>Found at Amazon, but</a:t>
            </a:r>
            <a:r>
              <a:rPr lang="en-US" baseline="0" dirty="0" smtClean="0"/>
              <a:t> it says copyright 2007</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might be an Ancillary, but before we go looking at the State Adopted</a:t>
            </a:r>
            <a:r>
              <a:rPr lang="en-US" baseline="0" dirty="0" smtClean="0"/>
              <a:t> Catalog, let’s try the 10 Digit ISBN 0021947295 at NIMAC. </a:t>
            </a:r>
            <a:endParaRPr lang="en-US" dirty="0" smtClean="0"/>
          </a:p>
          <a:p>
            <a:r>
              <a:rPr lang="en-US" dirty="0" smtClean="0"/>
              <a:t>0021947295</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45</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School Staff</a:t>
            </a:r>
            <a:r>
              <a:rPr lang="en-US" baseline="0" dirty="0" smtClean="0"/>
              <a:t> has ISBN </a:t>
            </a:r>
            <a:r>
              <a:rPr lang="en-US" dirty="0" smtClean="0"/>
              <a:t>9780021947294 Copyright 2009. Should be at NIMAC, right?</a:t>
            </a:r>
            <a:r>
              <a:rPr lang="en-US" baseline="0" dirty="0" smtClean="0"/>
              <a:t> </a:t>
            </a:r>
            <a:r>
              <a:rPr lang="en-US" dirty="0" smtClean="0"/>
              <a:t>Found at Amazon. Found at NIMAC using</a:t>
            </a:r>
            <a:r>
              <a:rPr lang="en-US" baseline="0" dirty="0" smtClean="0"/>
              <a:t> the 10 Digit ISBN.</a:t>
            </a:r>
            <a:endParaRPr lang="en-US" dirty="0" smtClean="0"/>
          </a:p>
        </p:txBody>
      </p:sp>
      <p:sp>
        <p:nvSpPr>
          <p:cNvPr id="4" name="Slide Number Placeholder 3"/>
          <p:cNvSpPr>
            <a:spLocks noGrp="1"/>
          </p:cNvSpPr>
          <p:nvPr>
            <p:ph type="sldNum" sz="quarter" idx="10"/>
          </p:nvPr>
        </p:nvSpPr>
        <p:spPr/>
        <p:txBody>
          <a:bodyPr/>
          <a:lstStyle/>
          <a:p>
            <a:fld id="{00FCA36E-83BA-4544-802B-1F8A503028EE}" type="slidenum">
              <a:rPr lang="en-US" smtClean="0"/>
              <a:pPr/>
              <a:t>46</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little</a:t>
            </a:r>
            <a:r>
              <a:rPr lang="en-US" baseline="0" dirty="0" smtClean="0"/>
              <a:t> more useful detail.</a:t>
            </a:r>
            <a:endParaRPr lang="en-US" dirty="0" smtClean="0"/>
          </a:p>
        </p:txBody>
      </p:sp>
      <p:sp>
        <p:nvSpPr>
          <p:cNvPr id="4" name="Slide Number Placeholder 3"/>
          <p:cNvSpPr>
            <a:spLocks noGrp="1"/>
          </p:cNvSpPr>
          <p:nvPr>
            <p:ph type="sldNum" sz="quarter" idx="10"/>
          </p:nvPr>
        </p:nvSpPr>
        <p:spPr/>
        <p:txBody>
          <a:bodyPr/>
          <a:lstStyle/>
          <a:p>
            <a:fld id="{00FCA36E-83BA-4544-802B-1F8A503028EE}" type="slidenum">
              <a:rPr lang="en-US" smtClean="0"/>
              <a:pPr/>
              <a:t>47</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Since</a:t>
            </a:r>
            <a:r>
              <a:rPr lang="en-US" baseline="0" dirty="0" smtClean="0"/>
              <a:t> I have a good chance of finding it, I l</a:t>
            </a:r>
            <a:r>
              <a:rPr lang="en-US" dirty="0" smtClean="0"/>
              <a:t>ogin at </a:t>
            </a:r>
            <a:r>
              <a:rPr lang="en-US" dirty="0" err="1" smtClean="0"/>
              <a:t>Bookshare</a:t>
            </a:r>
            <a:r>
              <a:rPr lang="en-US" dirty="0" smtClean="0"/>
              <a:t>.</a:t>
            </a:r>
          </a:p>
        </p:txBody>
      </p:sp>
      <p:sp>
        <p:nvSpPr>
          <p:cNvPr id="4" name="Slide Number Placeholder 3"/>
          <p:cNvSpPr>
            <a:spLocks noGrp="1"/>
          </p:cNvSpPr>
          <p:nvPr>
            <p:ph type="sldNum" sz="quarter" idx="10"/>
          </p:nvPr>
        </p:nvSpPr>
        <p:spPr/>
        <p:txBody>
          <a:bodyPr/>
          <a:lstStyle/>
          <a:p>
            <a:fld id="{00FCA36E-83BA-4544-802B-1F8A503028EE}" type="slidenum">
              <a:rPr lang="en-US" smtClean="0"/>
              <a:pPr/>
              <a:t>48</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Enter</a:t>
            </a:r>
            <a:r>
              <a:rPr lang="en-US" baseline="0" dirty="0" smtClean="0"/>
              <a:t> the ISBN.</a:t>
            </a:r>
            <a:endParaRPr lang="en-US" dirty="0" smtClean="0"/>
          </a:p>
        </p:txBody>
      </p:sp>
      <p:sp>
        <p:nvSpPr>
          <p:cNvPr id="4" name="Slide Number Placeholder 3"/>
          <p:cNvSpPr>
            <a:spLocks noGrp="1"/>
          </p:cNvSpPr>
          <p:nvPr>
            <p:ph type="sldNum" sz="quarter" idx="10"/>
          </p:nvPr>
        </p:nvSpPr>
        <p:spPr/>
        <p:txBody>
          <a:bodyPr/>
          <a:lstStyle/>
          <a:p>
            <a:fld id="{00FCA36E-83BA-4544-802B-1F8A503028EE}" type="slidenum">
              <a:rPr lang="en-US" smtClean="0"/>
              <a:pPr/>
              <a:t>49</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of these NIMAS derived</a:t>
            </a:r>
            <a:r>
              <a:rPr lang="en-US" baseline="0" dirty="0" smtClean="0"/>
              <a:t> </a:t>
            </a:r>
            <a:r>
              <a:rPr lang="en-US" dirty="0" smtClean="0"/>
              <a:t>materials with students that are not eligible would be considered an infringement of copyright.</a:t>
            </a:r>
          </a:p>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5</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there it is</a:t>
            </a:r>
            <a:r>
              <a:rPr lang="en-US" baseline="0" dirty="0" smtClean="0"/>
              <a:t> available for download. Which means that it is time for us to explore Electronic Formats.</a:t>
            </a:r>
            <a:endParaRPr lang="en-US" dirty="0" smtClean="0"/>
          </a:p>
        </p:txBody>
      </p:sp>
      <p:sp>
        <p:nvSpPr>
          <p:cNvPr id="4" name="Slide Number Placeholder 3"/>
          <p:cNvSpPr>
            <a:spLocks noGrp="1"/>
          </p:cNvSpPr>
          <p:nvPr>
            <p:ph type="sldNum" sz="quarter" idx="10"/>
          </p:nvPr>
        </p:nvSpPr>
        <p:spPr/>
        <p:txBody>
          <a:bodyPr/>
          <a:lstStyle/>
          <a:p>
            <a:fld id="{00FCA36E-83BA-4544-802B-1F8A503028EE}" type="slidenum">
              <a:rPr lang="en-US" smtClean="0"/>
              <a:pPr/>
              <a:t>50</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51</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Bookshare</a:t>
            </a:r>
            <a:r>
              <a:rPr lang="en-US" baseline="0" dirty="0" smtClean="0"/>
              <a:t> provides three formats. They also have programs available for download to read the files, but we won’t be addressing that in this session.</a:t>
            </a:r>
            <a:endParaRPr lang="en-US" dirty="0"/>
          </a:p>
        </p:txBody>
      </p:sp>
      <p:sp>
        <p:nvSpPr>
          <p:cNvPr id="4" name="Footer Placeholder 3"/>
          <p:cNvSpPr>
            <a:spLocks noGrp="1"/>
          </p:cNvSpPr>
          <p:nvPr>
            <p:ph type="ftr" sz="quarter" idx="10"/>
          </p:nvPr>
        </p:nvSpPr>
        <p:spPr/>
        <p:txBody>
          <a:bodyPr/>
          <a:lstStyle/>
          <a:p>
            <a:r>
              <a:rPr lang="en-US" smtClean="0"/>
              <a:t>Mary A. Stoltz</a:t>
            </a:r>
            <a:endParaRPr lang="en-US"/>
          </a:p>
        </p:txBody>
      </p:sp>
      <p:sp>
        <p:nvSpPr>
          <p:cNvPr id="5" name="Slide Number Placeholder 4"/>
          <p:cNvSpPr>
            <a:spLocks noGrp="1"/>
          </p:cNvSpPr>
          <p:nvPr>
            <p:ph type="sldNum" sz="quarter" idx="11"/>
          </p:nvPr>
        </p:nvSpPr>
        <p:spPr/>
        <p:txBody>
          <a:bodyPr/>
          <a:lstStyle/>
          <a:p>
            <a:fld id="{00FCA36E-83BA-4544-802B-1F8A503028EE}"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53</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54</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r>
              <a:rPr lang="en-US" dirty="0" smtClean="0">
                <a:hlinkClick r:id="rId3"/>
              </a:rPr>
              <a:t>http://www.pearsonschool.com/index.cfm?locator=PSZ4Z4&amp;PMDbProgramId=67381&amp;PMDbSiteId=2781&amp;PMDbSolutionId=6724&amp;PMDbSubSolutionId=6732&amp;PMDbCategoryId=806</a:t>
            </a:r>
            <a:endParaRPr lang="en-US" dirty="0" smtClean="0"/>
          </a:p>
          <a:p>
            <a:endParaRPr lang="en-US" dirty="0"/>
          </a:p>
        </p:txBody>
      </p:sp>
      <p:sp>
        <p:nvSpPr>
          <p:cNvPr id="4" name="Footer Placeholder 3"/>
          <p:cNvSpPr>
            <a:spLocks noGrp="1"/>
          </p:cNvSpPr>
          <p:nvPr>
            <p:ph type="ftr" sz="quarter" idx="10"/>
          </p:nvPr>
        </p:nvSpPr>
        <p:spPr/>
        <p:txBody>
          <a:bodyPr/>
          <a:lstStyle/>
          <a:p>
            <a:r>
              <a:rPr lang="en-US" smtClean="0"/>
              <a:t>Mary A. Stoltz</a:t>
            </a:r>
            <a:endParaRPr lang="en-US"/>
          </a:p>
        </p:txBody>
      </p:sp>
      <p:sp>
        <p:nvSpPr>
          <p:cNvPr id="5" name="Slide Number Placeholder 4"/>
          <p:cNvSpPr>
            <a:spLocks noGrp="1"/>
          </p:cNvSpPr>
          <p:nvPr>
            <p:ph type="sldNum" sz="quarter" idx="11"/>
          </p:nvPr>
        </p:nvSpPr>
        <p:spPr/>
        <p:txBody>
          <a:bodyPr/>
          <a:lstStyle/>
          <a:p>
            <a:fld id="{00FCA36E-83BA-4544-802B-1F8A503028EE}"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piece</a:t>
            </a:r>
            <a:r>
              <a:rPr lang="en-US" baseline="0" dirty="0" smtClean="0"/>
              <a:t> of information gets us closer to providing the required materials. It is time to examine what this means in terms of choices.</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56</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57</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Think about DVDs considering the size of books.</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58</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59</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smtClean="0">
                <a:solidFill>
                  <a:srgbClr val="002060"/>
                </a:solidFill>
                <a:hlinkClick r:id="rId3"/>
              </a:rPr>
              <a:t>http://www.fimcvi.org/articlepdfs/NIMAS_DRM_Training%201%206%20R.pdf</a:t>
            </a:r>
            <a:endParaRPr lang="en-US" b="0" i="1" dirty="0" smtClean="0">
              <a:solidFill>
                <a:srgbClr val="002060"/>
              </a:solidFill>
            </a:endParaRPr>
          </a:p>
          <a:p>
            <a:endParaRPr lang="en-US" dirty="0"/>
          </a:p>
        </p:txBody>
      </p:sp>
      <p:sp>
        <p:nvSpPr>
          <p:cNvPr id="4" name="Footer Placeholder 3"/>
          <p:cNvSpPr>
            <a:spLocks noGrp="1"/>
          </p:cNvSpPr>
          <p:nvPr>
            <p:ph type="ftr" sz="quarter" idx="10"/>
          </p:nvPr>
        </p:nvSpPr>
        <p:spPr/>
        <p:txBody>
          <a:bodyPr/>
          <a:lstStyle/>
          <a:p>
            <a:r>
              <a:rPr lang="en-US" smtClean="0"/>
              <a:t>Mary A. Stoltz</a:t>
            </a:r>
            <a:endParaRPr lang="en-US"/>
          </a:p>
        </p:txBody>
      </p:sp>
      <p:sp>
        <p:nvSpPr>
          <p:cNvPr id="5" name="Slide Number Placeholder 4"/>
          <p:cNvSpPr>
            <a:spLocks noGrp="1"/>
          </p:cNvSpPr>
          <p:nvPr>
            <p:ph type="sldNum" sz="quarter" idx="11"/>
          </p:nvPr>
        </p:nvSpPr>
        <p:spPr/>
        <p:txBody>
          <a:bodyPr/>
          <a:lstStyle/>
          <a:p>
            <a:fld id="{00FCA36E-83BA-4544-802B-1F8A503028EE}"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Opens</a:t>
            </a:r>
            <a:r>
              <a:rPr lang="en-US" baseline="0" dirty="0" smtClean="0"/>
              <a:t> the PDF file during presentation, if time allows.</a:t>
            </a:r>
            <a:endParaRPr lang="en-US" b="0"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60</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You may need to check the PDFs for some titles.</a:t>
            </a:r>
            <a:endParaRPr lang="en-US" b="0"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61</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You can search by Grade Level, Subject, Course Name, etc., but by using Google</a:t>
            </a:r>
            <a:r>
              <a:rPr lang="en-US" b="0" baseline="0" dirty="0" smtClean="0"/>
              <a:t> you are assured that you have the correct ISBN before accessing this catalog. That narrows the parameters.</a:t>
            </a:r>
            <a:endParaRPr lang="en-US" b="0"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62</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for 0131317377</a:t>
            </a:r>
            <a:endParaRPr lang="en-US" b="0"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63</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Online</a:t>
            </a:r>
            <a:r>
              <a:rPr lang="en-US" baseline="0" dirty="0" smtClean="0"/>
              <a:t> </a:t>
            </a:r>
            <a:r>
              <a:rPr lang="en-US" dirty="0" smtClean="0"/>
              <a:t>and Interactive CD-ROM.</a:t>
            </a:r>
            <a:r>
              <a:rPr lang="en-US" baseline="0" dirty="0" smtClean="0"/>
              <a:t> The price is right! Free!</a:t>
            </a:r>
            <a:endParaRPr lang="en-US" b="0"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64</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Sources for 003077814X. Online version same price as hardcover</a:t>
            </a:r>
            <a:r>
              <a:rPr lang="en-US" baseline="0" dirty="0" smtClean="0"/>
              <a:t> textbook. 0030426677 </a:t>
            </a:r>
            <a:r>
              <a:rPr lang="en-US" baseline="0" dirty="0" err="1" smtClean="0"/>
              <a:t>Expresate</a:t>
            </a:r>
            <a:r>
              <a:rPr lang="en-US" baseline="0" dirty="0" smtClean="0"/>
              <a:t>.</a:t>
            </a:r>
            <a:endParaRPr lang="en-US" b="0"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65</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Search</a:t>
            </a:r>
            <a:r>
              <a:rPr lang="en-US" b="0" baseline="0" dirty="0" smtClean="0"/>
              <a:t> by title, publisher, subject or ISBN.</a:t>
            </a:r>
            <a:endParaRPr lang="en-US" b="0"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66</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67</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Search</a:t>
            </a:r>
            <a:r>
              <a:rPr lang="en-US" b="0" baseline="0" dirty="0" smtClean="0"/>
              <a:t> by publisher, Cambridge University Press, Latin. It is a state adopted book. Find FSBD Code. 9780521782289.  These books are available as NIMAC derived materials at </a:t>
            </a:r>
            <a:r>
              <a:rPr lang="en-US" b="0" baseline="0" dirty="0" err="1" smtClean="0"/>
              <a:t>Bookshare</a:t>
            </a:r>
            <a:r>
              <a:rPr lang="en-US" b="0" baseline="0" dirty="0" smtClean="0"/>
              <a:t>, RFB&amp;D.</a:t>
            </a:r>
            <a:endParaRPr lang="en-US" b="0"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68</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Search</a:t>
            </a:r>
            <a:r>
              <a:rPr lang="en-US" b="0" baseline="0" dirty="0" smtClean="0"/>
              <a:t> by ISBN 0328100064. See if it is a state adopted book. If not, Expiration date will be 0000. It is available at NIMAC, though. Compare title truncations.</a:t>
            </a:r>
            <a:endParaRPr lang="en-US" b="0"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69</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1%-2% of the student population qualifies.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is “organic dysfunction?”</a:t>
            </a:r>
          </a:p>
        </p:txBody>
      </p:sp>
      <p:sp>
        <p:nvSpPr>
          <p:cNvPr id="4" name="Slide Number Placeholder 3"/>
          <p:cNvSpPr>
            <a:spLocks noGrp="1"/>
          </p:cNvSpPr>
          <p:nvPr>
            <p:ph type="sldNum" sz="quarter" idx="10"/>
          </p:nvPr>
        </p:nvSpPr>
        <p:spPr/>
        <p:txBody>
          <a:bodyPr/>
          <a:lstStyle/>
          <a:p>
            <a:fld id="{00FCA36E-83BA-4544-802B-1F8A503028EE}" type="slidenum">
              <a:rPr lang="en-US" smtClean="0"/>
              <a:pPr/>
              <a:t>7</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Every piece</a:t>
            </a:r>
            <a:r>
              <a:rPr lang="en-US" baseline="0" dirty="0" smtClean="0"/>
              <a:t> of information gets us closer to providing the required materials. Transition to Publishers as sources. CDs, Online, National Editions.</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70</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a:t>
            </a:r>
            <a:r>
              <a:rPr lang="en-US" baseline="0" dirty="0" smtClean="0"/>
              <a:t> b</a:t>
            </a:r>
            <a:r>
              <a:rPr lang="en-US" dirty="0" smtClean="0"/>
              <a:t>ased on Special Order Requests</a:t>
            </a:r>
            <a:r>
              <a:rPr lang="en-US" baseline="0" dirty="0" smtClean="0"/>
              <a:t> we have received, this needs to be considered, as well.</a:t>
            </a:r>
          </a:p>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71</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72</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hlinkClick r:id="rId3"/>
              </a:rPr>
              <a:t>http://holtmcdougal.hmhco.com/hm/detail.htm?ID=1007500000077315#</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hlinkClick r:id="rId4"/>
              </a:rPr>
              <a:t>http://www.eharcourtschool.com/tabnav/controller.jsp?isbn=9997455878</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hlinkClick r:id="rId5"/>
              </a:rPr>
              <a:t>https://www.mheonline.com/program/view/4/1/116/002RT/121/0021921555/</a:t>
            </a:r>
            <a:endParaRPr lang="en-US" i="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73</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latin typeface="+mn-lt"/>
              </a:rPr>
              <a:t>Many publishers have </a:t>
            </a:r>
            <a:r>
              <a:rPr lang="en-US" b="1" i="0" dirty="0" smtClean="0">
                <a:solidFill>
                  <a:srgbClr val="006600"/>
                </a:solidFill>
                <a:latin typeface="+mn-lt"/>
              </a:rPr>
              <a:t>online request forms </a:t>
            </a:r>
            <a:r>
              <a:rPr lang="en-US" i="0" dirty="0" smtClean="0">
                <a:latin typeface="+mn-lt"/>
              </a:rPr>
              <a:t>on their websites which can be downloaded, completed, and sent back to publishers via email. Website can be searched</a:t>
            </a:r>
            <a:r>
              <a:rPr lang="en-US" i="0" baseline="0" dirty="0" smtClean="0">
                <a:latin typeface="+mn-lt"/>
              </a:rPr>
              <a:t> </a:t>
            </a:r>
            <a:r>
              <a:rPr lang="en-US" i="0" dirty="0" smtClean="0">
                <a:latin typeface="+mn-lt"/>
              </a:rPr>
              <a:t>for  “copyright and permissions.”</a:t>
            </a:r>
          </a:p>
          <a:p>
            <a:endParaRPr lang="en-US" i="0" dirty="0" smtClean="0">
              <a:latin typeface="+mn-lt"/>
            </a:endParaRPr>
          </a:p>
          <a:p>
            <a:r>
              <a:rPr lang="en-US" i="0" dirty="0" smtClean="0">
                <a:latin typeface="+mn-lt"/>
              </a:rPr>
              <a:t>Web based version not always available from publisher</a:t>
            </a:r>
          </a:p>
          <a:p>
            <a:endParaRPr lang="en-US" i="0" dirty="0" smtClean="0">
              <a:latin typeface="+mn-lt"/>
            </a:endParaRPr>
          </a:p>
          <a:p>
            <a:r>
              <a:rPr lang="en-US" i="0" dirty="0" smtClean="0">
                <a:latin typeface="+mn-lt"/>
              </a:rPr>
              <a:t>How </a:t>
            </a:r>
            <a:r>
              <a:rPr lang="en-US" b="1" i="0" dirty="0" smtClean="0">
                <a:solidFill>
                  <a:srgbClr val="006600"/>
                </a:solidFill>
                <a:latin typeface="+mn-lt"/>
              </a:rPr>
              <a:t>accessible</a:t>
            </a:r>
            <a:r>
              <a:rPr lang="en-US" i="0" dirty="0" smtClean="0">
                <a:solidFill>
                  <a:srgbClr val="006600"/>
                </a:solidFill>
                <a:latin typeface="+mn-lt"/>
              </a:rPr>
              <a:t> </a:t>
            </a:r>
            <a:r>
              <a:rPr lang="en-US" b="1" i="0" dirty="0" smtClean="0">
                <a:solidFill>
                  <a:srgbClr val="006600"/>
                </a:solidFill>
                <a:latin typeface="+mn-lt"/>
              </a:rPr>
              <a:t>are the PDF and CD versions</a:t>
            </a:r>
            <a:r>
              <a:rPr lang="en-US" i="0" dirty="0" smtClean="0">
                <a:latin typeface="+mn-lt"/>
              </a:rPr>
              <a:t>?  </a:t>
            </a:r>
          </a:p>
          <a:p>
            <a:r>
              <a:rPr lang="en-US" i="0" dirty="0" smtClean="0">
                <a:latin typeface="+mn-lt"/>
              </a:rPr>
              <a:t>Can the </a:t>
            </a:r>
            <a:r>
              <a:rPr lang="en-US" b="1" i="0" dirty="0" smtClean="0">
                <a:solidFill>
                  <a:srgbClr val="006600"/>
                </a:solidFill>
                <a:latin typeface="+mn-lt"/>
              </a:rPr>
              <a:t>navigational features </a:t>
            </a:r>
            <a:r>
              <a:rPr lang="en-US" i="0" dirty="0" smtClean="0">
                <a:latin typeface="+mn-lt"/>
              </a:rPr>
              <a:t>of student’s</a:t>
            </a:r>
            <a:r>
              <a:rPr lang="en-US" i="0" baseline="0" dirty="0" smtClean="0">
                <a:latin typeface="+mn-lt"/>
              </a:rPr>
              <a:t> </a:t>
            </a:r>
            <a:r>
              <a:rPr lang="en-US" i="0" dirty="0" smtClean="0">
                <a:latin typeface="+mn-lt"/>
              </a:rPr>
              <a:t>software be used with publisher’s CD version of the textbook, such as:</a:t>
            </a:r>
          </a:p>
          <a:p>
            <a:pPr lvl="1">
              <a:buFont typeface="Courier New" pitchFamily="49" charset="0"/>
              <a:buChar char="o"/>
            </a:pPr>
            <a:r>
              <a:rPr lang="en-US" i="0" dirty="0" smtClean="0">
                <a:latin typeface="+mn-lt"/>
              </a:rPr>
              <a:t>	Ability to highlight, </a:t>
            </a:r>
          </a:p>
          <a:p>
            <a:pPr lvl="1">
              <a:buFont typeface="Courier New" pitchFamily="49" charset="0"/>
              <a:buChar char="o"/>
            </a:pPr>
            <a:r>
              <a:rPr lang="en-US" i="0" dirty="0" smtClean="0">
                <a:latin typeface="+mn-lt"/>
              </a:rPr>
              <a:t>	mask sections of screen, </a:t>
            </a:r>
          </a:p>
          <a:p>
            <a:pPr lvl="1">
              <a:buFont typeface="Courier New" pitchFamily="49" charset="0"/>
              <a:buChar char="o"/>
            </a:pPr>
            <a:r>
              <a:rPr lang="en-US" i="0" dirty="0" smtClean="0">
                <a:latin typeface="+mn-lt"/>
              </a:rPr>
              <a:t>	access talking dictionaries, </a:t>
            </a:r>
          </a:p>
          <a:p>
            <a:pPr lvl="1">
              <a:buFont typeface="Courier New" pitchFamily="49" charset="0"/>
              <a:buChar char="o"/>
            </a:pPr>
            <a:r>
              <a:rPr lang="en-US" i="0" dirty="0" smtClean="0">
                <a:latin typeface="+mn-lt"/>
              </a:rPr>
              <a:t>	develop outlines, etc?</a:t>
            </a:r>
          </a:p>
          <a:p>
            <a:endParaRPr lang="en-US" i="0" dirty="0" smtClean="0">
              <a:latin typeface="+mn-lt"/>
            </a:endParaRPr>
          </a:p>
          <a:p>
            <a:pPr defTabSz="914274">
              <a:defRPr/>
            </a:pPr>
            <a:r>
              <a:rPr lang="en-US" dirty="0" smtClean="0"/>
              <a:t>The adoption contract often requires publishers to distribute one textbook on CD for every 30 copies for print texts.  Check the school closets!</a:t>
            </a:r>
          </a:p>
          <a:p>
            <a:endParaRPr lang="en-US" dirty="0" smtClean="0">
              <a:latin typeface="Candar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6341AF57-FC2B-4564-94FA-6DC916675CE1}" type="slidenum">
              <a:rPr lang="en-US" smtClean="0"/>
              <a:pPr>
                <a:defRPr/>
              </a:pPr>
              <a:t>74</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Pearson site includes a form with questions</a:t>
            </a:r>
            <a:r>
              <a:rPr lang="en-US" baseline="0" dirty="0" smtClean="0"/>
              <a:t> regarding file security. These would be good questions to have answered in a district policy or set of procedures for digital files.</a:t>
            </a:r>
          </a:p>
          <a:p>
            <a:endParaRPr lang="en-US" baseline="0" dirty="0" smtClean="0"/>
          </a:p>
          <a:p>
            <a:r>
              <a:rPr lang="en-US" sz="1200" u="sng" dirty="0" smtClean="0">
                <a:solidFill>
                  <a:schemeClr val="tx1"/>
                </a:solidFill>
                <a:hlinkClick r:id="rId3"/>
              </a:rPr>
              <a:t>http://www.mhhe.com/catalogs/cust_serv/permissions.mhtml</a:t>
            </a:r>
            <a:r>
              <a:rPr lang="en-US" sz="1200" u="sng" dirty="0" smtClean="0">
                <a:solidFill>
                  <a:schemeClr val="tx1"/>
                </a:solidFill>
              </a:rPr>
              <a:t> </a:t>
            </a:r>
            <a:r>
              <a:rPr lang="en-US" sz="1200" u="none" dirty="0" smtClean="0">
                <a:solidFill>
                  <a:schemeClr val="tx1"/>
                </a:solidFill>
              </a:rPr>
              <a:t>for Higher Ed only</a:t>
            </a:r>
          </a:p>
          <a:p>
            <a:endParaRPr lang="en-US" sz="1200" u="none"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baseline="0" dirty="0" smtClean="0">
                <a:latin typeface="+mn-lt"/>
                <a:ea typeface="+mn-ea"/>
                <a:cs typeface="+mn-cs"/>
              </a:rPr>
              <a:t>Redirect: Houghton Mifflin Harcourt </a:t>
            </a:r>
            <a:r>
              <a:rPr lang="en-US" sz="1200" u="sng" kern="1200" baseline="0" dirty="0" smtClean="0">
                <a:solidFill>
                  <a:schemeClr val="tx1"/>
                </a:solidFill>
                <a:latin typeface="+mn-lt"/>
                <a:ea typeface="+mn-ea"/>
                <a:cs typeface="+mn-cs"/>
                <a:hlinkClick r:id="rId4"/>
              </a:rPr>
              <a:t>http://customercare.hmhco.com/gratis/gratis-cs.html</a:t>
            </a:r>
            <a:r>
              <a:rPr lang="en-US" sz="1200" u="sng" kern="1200" baseline="0" dirty="0" smtClean="0">
                <a:solidFill>
                  <a:schemeClr val="tx1"/>
                </a:solidFill>
                <a:latin typeface="+mn-lt"/>
                <a:ea typeface="+mn-ea"/>
                <a:cs typeface="+mn-cs"/>
              </a:rPr>
              <a:t>  </a:t>
            </a:r>
            <a:endParaRPr lang="en-US" sz="1400" u="sng" kern="1200" baseline="0" dirty="0" smtClean="0">
              <a:solidFill>
                <a:schemeClr val="tx1"/>
              </a:solidFill>
              <a:latin typeface="+mn-lt"/>
              <a:ea typeface="+mn-ea"/>
              <a:cs typeface="+mn-cs"/>
            </a:endParaRPr>
          </a:p>
          <a:p>
            <a:endParaRPr lang="en-US" u="none" dirty="0"/>
          </a:p>
        </p:txBody>
      </p:sp>
      <p:sp>
        <p:nvSpPr>
          <p:cNvPr id="4" name="Slide Number Placeholder 3"/>
          <p:cNvSpPr>
            <a:spLocks noGrp="1"/>
          </p:cNvSpPr>
          <p:nvPr>
            <p:ph type="sldNum" sz="quarter" idx="10"/>
          </p:nvPr>
        </p:nvSpPr>
        <p:spPr/>
        <p:txBody>
          <a:bodyPr/>
          <a:lstStyle/>
          <a:p>
            <a:fld id="{B8B647A6-38F4-4EFD-B776-A80BB13128A2}" type="slidenum">
              <a:rPr lang="en-US" smtClean="0"/>
              <a:pPr/>
              <a:t>75</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NIMAS/FL</a:t>
            </a:r>
            <a:r>
              <a:rPr lang="en-US" baseline="0" dirty="0" smtClean="0"/>
              <a:t> and links.</a:t>
            </a:r>
            <a:endParaRPr lang="en-US" dirty="0"/>
          </a:p>
        </p:txBody>
      </p:sp>
      <p:sp>
        <p:nvSpPr>
          <p:cNvPr id="4" name="Footer Placeholder 3"/>
          <p:cNvSpPr>
            <a:spLocks noGrp="1"/>
          </p:cNvSpPr>
          <p:nvPr>
            <p:ph type="ftr" sz="quarter" idx="10"/>
          </p:nvPr>
        </p:nvSpPr>
        <p:spPr/>
        <p:txBody>
          <a:bodyPr/>
          <a:lstStyle/>
          <a:p>
            <a:r>
              <a:rPr lang="en-US" smtClean="0"/>
              <a:t>Mary A. Stoltz</a:t>
            </a:r>
            <a:endParaRPr lang="en-US"/>
          </a:p>
        </p:txBody>
      </p:sp>
      <p:sp>
        <p:nvSpPr>
          <p:cNvPr id="5" name="Slide Number Placeholder 4"/>
          <p:cNvSpPr>
            <a:spLocks noGrp="1"/>
          </p:cNvSpPr>
          <p:nvPr>
            <p:ph type="sldNum" sz="quarter" idx="11"/>
          </p:nvPr>
        </p:nvSpPr>
        <p:spPr/>
        <p:txBody>
          <a:bodyPr/>
          <a:lstStyle/>
          <a:p>
            <a:fld id="{00FCA36E-83BA-4544-802B-1F8A503028EE}" type="slidenum">
              <a:rPr lang="en-US" smtClean="0"/>
              <a:pPr/>
              <a:t>76</a:t>
            </a:fld>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b="0" u="sng" dirty="0" smtClean="0">
                <a:solidFill>
                  <a:srgbClr val="002060"/>
                </a:solidFill>
                <a:hlinkClick r:id="rId3"/>
              </a:rPr>
              <a:t>https://olo.sdhc.k12.fl.us/index2.asp</a:t>
            </a:r>
            <a:endParaRPr lang="en-US" b="0" dirty="0" smtClean="0">
              <a:solidFill>
                <a:srgbClr val="002060"/>
              </a:solidFill>
            </a:endParaRPr>
          </a:p>
          <a:p>
            <a:endParaRPr lang="en-US" dirty="0"/>
          </a:p>
        </p:txBody>
      </p:sp>
      <p:sp>
        <p:nvSpPr>
          <p:cNvPr id="4" name="Footer Placeholder 3"/>
          <p:cNvSpPr>
            <a:spLocks noGrp="1"/>
          </p:cNvSpPr>
          <p:nvPr>
            <p:ph type="ftr" sz="quarter" idx="10"/>
          </p:nvPr>
        </p:nvSpPr>
        <p:spPr/>
        <p:txBody>
          <a:bodyPr/>
          <a:lstStyle/>
          <a:p>
            <a:r>
              <a:rPr lang="en-US" smtClean="0"/>
              <a:t>Mary A. Stoltz</a:t>
            </a:r>
            <a:endParaRPr lang="en-US"/>
          </a:p>
        </p:txBody>
      </p:sp>
      <p:sp>
        <p:nvSpPr>
          <p:cNvPr id="5" name="Slide Number Placeholder 4"/>
          <p:cNvSpPr>
            <a:spLocks noGrp="1"/>
          </p:cNvSpPr>
          <p:nvPr>
            <p:ph type="sldNum" sz="quarter" idx="11"/>
          </p:nvPr>
        </p:nvSpPr>
        <p:spPr/>
        <p:txBody>
          <a:bodyPr/>
          <a:lstStyle/>
          <a:p>
            <a:fld id="{00FCA36E-83BA-4544-802B-1F8A503028EE}" type="slidenum">
              <a:rPr lang="en-US" smtClean="0"/>
              <a:pPr/>
              <a:t>77</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Mary A. Stoltz</a:t>
            </a:r>
            <a:endParaRPr lang="en-US"/>
          </a:p>
        </p:txBody>
      </p:sp>
      <p:sp>
        <p:nvSpPr>
          <p:cNvPr id="5" name="Slide Number Placeholder 4"/>
          <p:cNvSpPr>
            <a:spLocks noGrp="1"/>
          </p:cNvSpPr>
          <p:nvPr>
            <p:ph type="sldNum" sz="quarter" idx="11"/>
          </p:nvPr>
        </p:nvSpPr>
        <p:spPr/>
        <p:txBody>
          <a:bodyPr/>
          <a:lstStyle/>
          <a:p>
            <a:fld id="{00FCA36E-83BA-4544-802B-1F8A503028EE}" type="slidenum">
              <a:rPr lang="en-US" smtClean="0"/>
              <a:pPr/>
              <a:t>78</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Almost</a:t>
            </a:r>
            <a:r>
              <a:rPr lang="en-US" baseline="0" dirty="0" smtClean="0"/>
              <a:t> finished.</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79</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8</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Mary A. Stoltz</a:t>
            </a:r>
            <a:endParaRPr lang="en-US"/>
          </a:p>
        </p:txBody>
      </p:sp>
      <p:sp>
        <p:nvSpPr>
          <p:cNvPr id="5" name="Slide Number Placeholder 4"/>
          <p:cNvSpPr>
            <a:spLocks noGrp="1"/>
          </p:cNvSpPr>
          <p:nvPr>
            <p:ph type="sldNum" sz="quarter" idx="11"/>
          </p:nvPr>
        </p:nvSpPr>
        <p:spPr/>
        <p:txBody>
          <a:bodyPr/>
          <a:lstStyle/>
          <a:p>
            <a:fld id="{00FCA36E-83BA-4544-802B-1F8A503028EE}" type="slidenum">
              <a:rPr lang="en-US" smtClean="0"/>
              <a:pPr/>
              <a:t>80</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about other states editions?</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81</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book for one student.</a:t>
            </a:r>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82</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0FCA36E-83BA-4544-802B-1F8A503028EE}" type="slidenum">
              <a:rPr lang="en-US" smtClean="0"/>
              <a:pPr/>
              <a:t>83</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smtClean="0">
                <a:solidFill>
                  <a:schemeClr val="tx1"/>
                </a:solidFill>
                <a:latin typeface="+mn-lt"/>
                <a:ea typeface="+mn-ea"/>
                <a:cs typeface="+mn-cs"/>
              </a:rPr>
              <a:t>“Sourcing” </a:t>
            </a:r>
            <a:r>
              <a:rPr lang="en-US" sz="1200" b="0" kern="1200" dirty="0" smtClean="0">
                <a:solidFill>
                  <a:schemeClr val="tx1"/>
                </a:solidFill>
                <a:latin typeface="+mn-lt"/>
                <a:ea typeface="+mn-ea"/>
                <a:cs typeface="+mn-cs"/>
              </a:rPr>
              <a:t>is indeed </a:t>
            </a:r>
            <a:r>
              <a:rPr lang="en-US" sz="1200" b="0" kern="1200" smtClean="0">
                <a:solidFill>
                  <a:schemeClr val="tx1"/>
                </a:solidFill>
                <a:latin typeface="+mn-lt"/>
                <a:ea typeface="+mn-ea"/>
                <a:cs typeface="+mn-cs"/>
              </a:rPr>
              <a:t>complex puzzle!</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00FCA36E-83BA-4544-802B-1F8A503028EE}" type="slidenum">
              <a:rPr lang="en-US" smtClean="0"/>
              <a:pPr/>
              <a:t>84</a:t>
            </a:fld>
            <a:endParaRPr lang="en-US"/>
          </a:p>
        </p:txBody>
      </p:sp>
      <p:sp>
        <p:nvSpPr>
          <p:cNvPr id="5" name="Footer Placeholder 4"/>
          <p:cNvSpPr>
            <a:spLocks noGrp="1"/>
          </p:cNvSpPr>
          <p:nvPr>
            <p:ph type="ftr" sz="quarter" idx="11"/>
          </p:nvPr>
        </p:nvSpPr>
        <p:spPr/>
        <p:txBody>
          <a:bodyPr/>
          <a:lstStyle/>
          <a:p>
            <a:r>
              <a:rPr lang="en-US" smtClean="0"/>
              <a:t>Mary A. Stoltz</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Mary A. Stoltz</a:t>
            </a:r>
            <a:endParaRPr lang="en-US"/>
          </a:p>
        </p:txBody>
      </p:sp>
      <p:sp>
        <p:nvSpPr>
          <p:cNvPr id="5" name="Slide Number Placeholder 4"/>
          <p:cNvSpPr>
            <a:spLocks noGrp="1"/>
          </p:cNvSpPr>
          <p:nvPr>
            <p:ph type="sldNum" sz="quarter" idx="11"/>
          </p:nvPr>
        </p:nvSpPr>
        <p:spPr/>
        <p:txBody>
          <a:bodyPr/>
          <a:lstStyle/>
          <a:p>
            <a:fld id="{00FCA36E-83BA-4544-802B-1F8A503028E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PPP_SBUSC_TLE_Jigsaw_Puzzle.png"/>
          <p:cNvPicPr>
            <a:picLocks noChangeAspect="1"/>
          </p:cNvPicPr>
          <p:nvPr/>
        </p:nvPicPr>
        <p:blipFill>
          <a:blip r:embed="rId2" cstate="print"/>
          <a:stretch>
            <a:fillRect/>
          </a:stretch>
        </p:blipFill>
        <p:spPr>
          <a:xfrm>
            <a:off x="0" y="0"/>
            <a:ext cx="9144000" cy="6858000"/>
          </a:xfrm>
          <a:prstGeom prst="rect">
            <a:avLst/>
          </a:prstGeom>
          <a:noFill/>
          <a:ln>
            <a:noFill/>
          </a:ln>
        </p:spPr>
      </p:pic>
      <p:sp>
        <p:nvSpPr>
          <p:cNvPr id="2" name="Title 1"/>
          <p:cNvSpPr>
            <a:spLocks noGrp="1"/>
          </p:cNvSpPr>
          <p:nvPr>
            <p:ph type="ctrTitle"/>
          </p:nvPr>
        </p:nvSpPr>
        <p:spPr>
          <a:xfrm>
            <a:off x="1371600" y="15240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2743200" y="1600200"/>
            <a:ext cx="6400800" cy="14478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12C9AC-253C-4AE1-97DF-3F2F8F9C5C33}" type="datetime1">
              <a:rPr lang="en-US" smtClean="0"/>
              <a:pPr/>
              <a:t>11/8/2010</a:t>
            </a:fld>
            <a:endParaRPr lang="en-US" dirty="0"/>
          </a:p>
        </p:txBody>
      </p:sp>
      <p:sp>
        <p:nvSpPr>
          <p:cNvPr id="5" name="Footer Placeholder 4"/>
          <p:cNvSpPr>
            <a:spLocks noGrp="1"/>
          </p:cNvSpPr>
          <p:nvPr>
            <p:ph type="ftr" sz="quarter" idx="11"/>
          </p:nvPr>
        </p:nvSpPr>
        <p:spPr/>
        <p:txBody>
          <a:bodyPr/>
          <a:lstStyle/>
          <a:p>
            <a:r>
              <a:rPr kumimoji="0" lang="en-US" smtClean="0"/>
              <a:t>Mary A. Stoltz</a:t>
            </a:r>
            <a:endParaRPr kumimoji="0" lang="en-US" dirty="0"/>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E7FDBEA3-4F22-4660-A469-BC3E2CC50E9F}" type="datetime1">
              <a:rPr lang="en-US" smtClean="0"/>
              <a:pPr algn="r" eaLnBrk="1" latinLnBrk="0" hangingPunct="1"/>
              <a:t>11/8/2010</a:t>
            </a:fld>
            <a:endParaRPr lang="en-US" dirty="0"/>
          </a:p>
        </p:txBody>
      </p:sp>
      <p:sp>
        <p:nvSpPr>
          <p:cNvPr id="6" name="Footer Placeholder 5"/>
          <p:cNvSpPr>
            <a:spLocks noGrp="1"/>
          </p:cNvSpPr>
          <p:nvPr>
            <p:ph type="ftr" sz="quarter" idx="11"/>
          </p:nvPr>
        </p:nvSpPr>
        <p:spPr/>
        <p:txBody>
          <a:bodyPr/>
          <a:lstStyle/>
          <a:p>
            <a:r>
              <a:rPr kumimoji="0" lang="en-US" smtClean="0"/>
              <a:t>Mary A. Stoltz</a:t>
            </a:r>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lgn="r" eaLnBrk="1" latinLnBrk="0" hangingPunct="1"/>
            <a:fld id="{9F16597B-E39C-4E75-89DA-D79169B4B8F3}" type="datetime1">
              <a:rPr lang="en-US" smtClean="0"/>
              <a:pPr algn="r" eaLnBrk="1" latinLnBrk="0" hangingPunct="1"/>
              <a:t>11/8/2010</a:t>
            </a:fld>
            <a:endParaRPr lang="en-US"/>
          </a:p>
        </p:txBody>
      </p:sp>
      <p:sp>
        <p:nvSpPr>
          <p:cNvPr id="6" name="Footer Placeholder 5"/>
          <p:cNvSpPr>
            <a:spLocks noGrp="1"/>
          </p:cNvSpPr>
          <p:nvPr>
            <p:ph type="ftr" sz="quarter" idx="11"/>
          </p:nvPr>
        </p:nvSpPr>
        <p:spPr/>
        <p:txBody>
          <a:bodyPr/>
          <a:lstStyle/>
          <a:p>
            <a:r>
              <a:rPr kumimoji="0" lang="en-US" smtClean="0"/>
              <a:t>Mary A. Stoltz</a:t>
            </a:r>
            <a:endParaRPr kumimoji="0" lang="en-US"/>
          </a:p>
        </p:txBody>
      </p:sp>
      <p:sp>
        <p:nvSpPr>
          <p:cNvPr id="7" name="Slide Number Placeholder 6"/>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5D80F9-5DFD-4CD4-A39E-A174BA9971A6}" type="datetime1">
              <a:rPr lang="en-US" smtClean="0"/>
              <a:pPr/>
              <a:t>11/8/2010</a:t>
            </a:fld>
            <a:endParaRPr lang="en-US"/>
          </a:p>
        </p:txBody>
      </p:sp>
      <p:sp>
        <p:nvSpPr>
          <p:cNvPr id="5" name="Footer Placeholder 4"/>
          <p:cNvSpPr>
            <a:spLocks noGrp="1"/>
          </p:cNvSpPr>
          <p:nvPr>
            <p:ph type="ftr" sz="quarter" idx="11"/>
          </p:nvPr>
        </p:nvSpPr>
        <p:spPr/>
        <p:txBody>
          <a:bodyPr/>
          <a:lstStyle/>
          <a:p>
            <a:r>
              <a:rPr kumimoji="0" lang="en-US" smtClean="0"/>
              <a:t>Mary A. Stoltz</a:t>
            </a:r>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E5AA58-C7D5-42AF-81C1-315AA225BFD9}" type="datetime1">
              <a:rPr lang="en-US" smtClean="0"/>
              <a:pPr/>
              <a:t>11/8/2010</a:t>
            </a:fld>
            <a:endParaRPr lang="en-US"/>
          </a:p>
        </p:txBody>
      </p:sp>
      <p:sp>
        <p:nvSpPr>
          <p:cNvPr id="5" name="Footer Placeholder 4"/>
          <p:cNvSpPr>
            <a:spLocks noGrp="1"/>
          </p:cNvSpPr>
          <p:nvPr>
            <p:ph type="ftr" sz="quarter" idx="11"/>
          </p:nvPr>
        </p:nvSpPr>
        <p:spPr/>
        <p:txBody>
          <a:bodyPr/>
          <a:lstStyle/>
          <a:p>
            <a:r>
              <a:rPr kumimoji="0" lang="en-US" smtClean="0"/>
              <a:t>Mary A. Stoltz</a:t>
            </a:r>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eaLnBrk="1" latinLnBrk="0" hangingPunct="1"/>
            <a:fld id="{CF60B0A1-891F-4A68-8B04-FC8E7E975E94}" type="datetime1">
              <a:rPr lang="en-US" smtClean="0"/>
              <a:pPr algn="r" eaLnBrk="1" latinLnBrk="0" hangingPunct="1"/>
              <a:t>11/8/2010</a:t>
            </a:fld>
            <a:endParaRPr lang="en-US"/>
          </a:p>
        </p:txBody>
      </p:sp>
      <p:sp>
        <p:nvSpPr>
          <p:cNvPr id="5" name="Footer Placeholder 4"/>
          <p:cNvSpPr>
            <a:spLocks noGrp="1"/>
          </p:cNvSpPr>
          <p:nvPr>
            <p:ph type="ftr" sz="quarter" idx="11"/>
          </p:nvPr>
        </p:nvSpPr>
        <p:spPr/>
        <p:txBody>
          <a:bodyPr/>
          <a:lstStyle/>
          <a:p>
            <a:r>
              <a:rPr kumimoji="0" lang="en-US" smtClean="0"/>
              <a:t>Mary A. Stoltz</a:t>
            </a:r>
            <a:endParaRPr kumimoji="0" lang="en-US"/>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371600"/>
            <a:ext cx="9144000" cy="5486400"/>
          </a:xfrm>
          <a:prstGeom prst="rect">
            <a:avLst/>
          </a:prstGeom>
          <a:gradFill flip="none" rotWithShape="1">
            <a:gsLst>
              <a:gs pos="29000">
                <a:schemeClr val="accent1"/>
              </a:gs>
              <a:gs pos="100000">
                <a:schemeClr val="accent1">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PP_SBUSC_TXT_Jigsaw_Puzzle.png"/>
          <p:cNvPicPr>
            <a:picLocks noChangeAspect="1"/>
          </p:cNvPicPr>
          <p:nvPr/>
        </p:nvPicPr>
        <p:blipFill>
          <a:blip r:embed="rId2" cstate="print"/>
          <a:srcRect b="80000"/>
          <a:stretch>
            <a:fillRect/>
          </a:stretch>
        </p:blipFill>
        <p:spPr>
          <a:xfrm>
            <a:off x="0" y="0"/>
            <a:ext cx="9144000" cy="1371600"/>
          </a:xfrm>
          <a:prstGeom prst="rect">
            <a:avLst/>
          </a:prstGeom>
          <a:noFill/>
          <a:ln>
            <a:noFill/>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r" eaLnBrk="1" latinLnBrk="0" hangingPunct="1"/>
            <a:fld id="{1AECC61B-51A1-41CC-BADA-44DA5E3BE25E}" type="datetime1">
              <a:rPr lang="en-US" smtClean="0"/>
              <a:pPr algn="r" eaLnBrk="1" latinLnBrk="0" hangingPunct="1"/>
              <a:t>11/8/2010</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r>
              <a:rPr kumimoji="0" lang="en-US" smtClean="0">
                <a:solidFill>
                  <a:schemeClr val="tx2"/>
                </a:solidFill>
              </a:rPr>
              <a:t>Mary A. Stoltz</a:t>
            </a:r>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8" name="Rectangle 7"/>
          <p:cNvSpPr/>
          <p:nvPr/>
        </p:nvSpPr>
        <p:spPr>
          <a:xfrm>
            <a:off x="0" y="0"/>
            <a:ext cx="91440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PPP_SBUSC_TXT_Jigsaw_Puzzle.png"/>
          <p:cNvPicPr>
            <a:picLocks noChangeAspect="1"/>
          </p:cNvPicPr>
          <p:nvPr/>
        </p:nvPicPr>
        <p:blipFill>
          <a:blip r:embed="rId2" cstate="print">
            <a:duotone>
              <a:schemeClr val="accent1">
                <a:shade val="45000"/>
                <a:satMod val="135000"/>
              </a:schemeClr>
              <a:prstClr val="white"/>
            </a:duotone>
          </a:blip>
          <a:srcRect b="80000"/>
          <a:stretch>
            <a:fillRect/>
          </a:stretch>
        </p:blipFill>
        <p:spPr>
          <a:xfrm>
            <a:off x="0" y="0"/>
            <a:ext cx="9144000" cy="1371600"/>
          </a:xfrm>
          <a:prstGeom prst="rect">
            <a:avLst/>
          </a:prstGeom>
          <a:noFill/>
          <a:ln>
            <a:noFill/>
          </a:ln>
        </p:spPr>
      </p:pic>
      <p:sp>
        <p:nvSpPr>
          <p:cNvPr id="2" name="Title 1"/>
          <p:cNvSpPr>
            <a:spLocks noGrp="1"/>
          </p:cNvSpPr>
          <p:nvPr>
            <p:ph type="title"/>
          </p:nvPr>
        </p:nvSpPr>
        <p:spPr/>
        <p:txBody>
          <a:bodyPr/>
          <a:lstStyle>
            <a:lvl1pPr>
              <a:defRPr baseline="0">
                <a:solidFill>
                  <a:srgbClr val="00206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1" baseline="0">
                <a:solidFill>
                  <a:srgbClr val="002060"/>
                </a:solidFill>
              </a:defRPr>
            </a:lvl1pPr>
            <a:lvl2pPr>
              <a:defRPr b="1" baseline="0">
                <a:solidFill>
                  <a:srgbClr val="002060"/>
                </a:solidFill>
              </a:defRPr>
            </a:lvl2pPr>
            <a:lvl3pPr>
              <a:defRPr b="1" baseline="0">
                <a:solidFill>
                  <a:srgbClr val="002060"/>
                </a:solidFill>
              </a:defRPr>
            </a:lvl3pPr>
            <a:lvl4pPr>
              <a:defRPr b="1" baseline="0">
                <a:solidFill>
                  <a:srgbClr val="002060"/>
                </a:solidFill>
              </a:defRPr>
            </a:lvl4pPr>
            <a:lvl5pPr>
              <a:defRPr b="1" baseline="0">
                <a:solidFill>
                  <a:srgbClr val="00206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pPr algn="r" eaLnBrk="1" latinLnBrk="0" hangingPunct="1"/>
            <a:fld id="{A2A34F78-08F0-4381-A4F0-39AA79552037}" type="datetime1">
              <a:rPr lang="en-US" smtClean="0"/>
              <a:pPr algn="r" eaLnBrk="1" latinLnBrk="0" hangingPunct="1"/>
              <a:t>11/8/2010</a:t>
            </a:fld>
            <a:endParaRPr lang="en-US" dirty="0">
              <a:solidFill>
                <a:schemeClr val="tx2"/>
              </a:solidFill>
            </a:endParaRPr>
          </a:p>
        </p:txBody>
      </p:sp>
      <p:sp>
        <p:nvSpPr>
          <p:cNvPr id="5" name="Footer Placeholder 4"/>
          <p:cNvSpPr>
            <a:spLocks noGrp="1"/>
          </p:cNvSpPr>
          <p:nvPr>
            <p:ph type="ftr" sz="quarter" idx="11"/>
          </p:nvPr>
        </p:nvSpPr>
        <p:spPr/>
        <p:txBody>
          <a:bodyPr/>
          <a:lstStyle/>
          <a:p>
            <a:pPr algn="l" eaLnBrk="1" latinLnBrk="0" hangingPunct="1"/>
            <a:r>
              <a:rPr kumimoji="0" lang="en-US" smtClean="0">
                <a:solidFill>
                  <a:schemeClr val="tx2"/>
                </a:solidFill>
              </a:rPr>
              <a:t>Mary A. Stoltz</a:t>
            </a:r>
            <a:endParaRPr kumimoji="0" lang="en-US" dirty="0">
              <a:solidFill>
                <a:schemeClr val="tx2"/>
              </a:solidFill>
            </a:endParaRPr>
          </a:p>
        </p:txBody>
      </p:sp>
      <p:sp>
        <p:nvSpPr>
          <p:cNvPr id="6" name="Slide Number Placeholder 5"/>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800" b="1" baseline="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205A1DBA-1BA1-49DF-A187-091194049287}" type="datetime1">
              <a:rPr lang="en-US" smtClean="0"/>
              <a:pPr/>
              <a:t>11/8/2010</a:t>
            </a:fld>
            <a:endParaRPr lang="en-US"/>
          </a:p>
        </p:txBody>
      </p:sp>
      <p:sp>
        <p:nvSpPr>
          <p:cNvPr id="5" name="Footer Placeholder 4"/>
          <p:cNvSpPr>
            <a:spLocks noGrp="1"/>
          </p:cNvSpPr>
          <p:nvPr>
            <p:ph type="ftr" sz="quarter" idx="11"/>
          </p:nvPr>
        </p:nvSpPr>
        <p:spPr/>
        <p:txBody>
          <a:bodyPr/>
          <a:lstStyle/>
          <a:p>
            <a:r>
              <a:rPr kumimoji="0" lang="en-US" smtClean="0"/>
              <a:t>Mary A. Stoltz</a:t>
            </a:r>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760D064-D695-446F-B9C4-CF406CC367D4}" type="datetime1">
              <a:rPr lang="en-US" smtClean="0"/>
              <a:pPr/>
              <a:t>11/8/2010</a:t>
            </a:fld>
            <a:endParaRPr lang="en-US"/>
          </a:p>
        </p:txBody>
      </p:sp>
      <p:sp>
        <p:nvSpPr>
          <p:cNvPr id="6" name="Footer Placeholder 5"/>
          <p:cNvSpPr>
            <a:spLocks noGrp="1"/>
          </p:cNvSpPr>
          <p:nvPr>
            <p:ph type="ftr" sz="quarter" idx="11"/>
          </p:nvPr>
        </p:nvSpPr>
        <p:spPr/>
        <p:txBody>
          <a:bodyPr/>
          <a:lstStyle/>
          <a:p>
            <a:r>
              <a:rPr kumimoji="0" lang="en-US" smtClean="0"/>
              <a:t>Mary A. Stoltz</a:t>
            </a:r>
            <a:endParaRPr kumimoji="0" lang="en-US"/>
          </a:p>
        </p:txBody>
      </p:sp>
      <p:sp>
        <p:nvSpPr>
          <p:cNvPr id="7" name="Slide Number Placeholder 6"/>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ADAAB7-A095-460B-8C2B-B768977C78CE}" type="datetime1">
              <a:rPr lang="en-US" smtClean="0"/>
              <a:pPr/>
              <a:t>11/8/2010</a:t>
            </a:fld>
            <a:endParaRPr lang="en-US"/>
          </a:p>
        </p:txBody>
      </p:sp>
      <p:sp>
        <p:nvSpPr>
          <p:cNvPr id="8" name="Footer Placeholder 7"/>
          <p:cNvSpPr>
            <a:spLocks noGrp="1"/>
          </p:cNvSpPr>
          <p:nvPr>
            <p:ph type="ftr" sz="quarter" idx="11"/>
          </p:nvPr>
        </p:nvSpPr>
        <p:spPr/>
        <p:txBody>
          <a:bodyPr/>
          <a:lstStyle/>
          <a:p>
            <a:r>
              <a:rPr kumimoji="0" lang="en-US" smtClean="0"/>
              <a:t>Mary A. Stoltz</a:t>
            </a:r>
            <a:endParaRPr kumimoji="0" lang="en-US"/>
          </a:p>
        </p:txBody>
      </p:sp>
      <p:sp>
        <p:nvSpPr>
          <p:cNvPr id="9" name="Slide Number Placeholder 8"/>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eaLnBrk="1" latinLnBrk="0" hangingPunct="1"/>
            <a:fld id="{908781B1-C95A-4677-B951-F53209D03DCC}" type="datetime1">
              <a:rPr lang="en-US" smtClean="0"/>
              <a:pPr algn="r" eaLnBrk="1" latinLnBrk="0" hangingPunct="1"/>
              <a:t>11/8/2010</a:t>
            </a:fld>
            <a:endParaRPr lang="en-US"/>
          </a:p>
        </p:txBody>
      </p:sp>
      <p:sp>
        <p:nvSpPr>
          <p:cNvPr id="4" name="Footer Placeholder 3"/>
          <p:cNvSpPr>
            <a:spLocks noGrp="1"/>
          </p:cNvSpPr>
          <p:nvPr>
            <p:ph type="ftr" sz="quarter" idx="11"/>
          </p:nvPr>
        </p:nvSpPr>
        <p:spPr/>
        <p:txBody>
          <a:bodyPr/>
          <a:lstStyle/>
          <a:p>
            <a:r>
              <a:rPr kumimoji="0" lang="en-US" smtClean="0"/>
              <a:t>Mary A. Stoltz</a:t>
            </a:r>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1C2EF5-D2C4-4DE0-B1A6-394AB20AB836}" type="datetime1">
              <a:rPr lang="en-US" smtClean="0"/>
              <a:pPr/>
              <a:t>11/8/2010</a:t>
            </a:fld>
            <a:endParaRPr lang="en-US"/>
          </a:p>
        </p:txBody>
      </p:sp>
      <p:sp>
        <p:nvSpPr>
          <p:cNvPr id="3" name="Footer Placeholder 2"/>
          <p:cNvSpPr>
            <a:spLocks noGrp="1"/>
          </p:cNvSpPr>
          <p:nvPr>
            <p:ph type="ftr" sz="quarter" idx="11"/>
          </p:nvPr>
        </p:nvSpPr>
        <p:spPr/>
        <p:txBody>
          <a:bodyPr/>
          <a:lstStyle/>
          <a:p>
            <a:r>
              <a:rPr kumimoji="0" lang="en-US" smtClean="0"/>
              <a:t>Mary A. Stoltz</a:t>
            </a:r>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PPP_SBUSC_TXT_Jigsaw_Puzzle.png"/>
          <p:cNvPicPr>
            <a:picLocks noChangeAspect="1"/>
          </p:cNvPicPr>
          <p:nvPr/>
        </p:nvPicPr>
        <p:blipFill>
          <a:blip r:embed="rId15" cstate="print"/>
          <a:stretch>
            <a:fillRect/>
          </a:stretch>
        </p:blipFill>
        <p:spPr>
          <a:xfrm>
            <a:off x="0" y="0"/>
            <a:ext cx="10158731" cy="7619048"/>
          </a:xfrm>
          <a:prstGeom prst="rect">
            <a:avLst/>
          </a:prstGeom>
          <a:gradFill>
            <a:gsLst>
              <a:gs pos="0">
                <a:schemeClr val="accent1">
                  <a:tint val="66000"/>
                  <a:satMod val="160000"/>
                  <a:alpha val="47000"/>
                </a:schemeClr>
              </a:gs>
              <a:gs pos="50000">
                <a:schemeClr val="accent1">
                  <a:tint val="44500"/>
                  <a:satMod val="160000"/>
                </a:schemeClr>
              </a:gs>
              <a:gs pos="100000">
                <a:schemeClr val="accent1">
                  <a:tint val="23500"/>
                  <a:satMod val="160000"/>
                </a:schemeClr>
              </a:gs>
            </a:gsLst>
            <a:lin ang="5400000" scaled="0"/>
          </a:gradFill>
          <a:ln>
            <a:noFill/>
          </a:ln>
        </p:spPr>
      </p:pic>
      <p:sp>
        <p:nvSpPr>
          <p:cNvPr id="2" name="Title Placeholder 1"/>
          <p:cNvSpPr>
            <a:spLocks noGrp="1"/>
          </p:cNvSpPr>
          <p:nvPr>
            <p:ph type="title"/>
          </p:nvPr>
        </p:nvSpPr>
        <p:spPr>
          <a:xfrm>
            <a:off x="0" y="76200"/>
            <a:ext cx="7467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eaLnBrk="1" latinLnBrk="0" hangingPunct="1"/>
            <a:fld id="{A928DA88-D88C-4F45-B77C-F8CDF8E303E5}" type="datetime1">
              <a:rPr lang="en-US" smtClean="0"/>
              <a:pPr algn="r" eaLnBrk="1" latinLnBrk="0" hangingPunct="1"/>
              <a:t>11/8/2010</a:t>
            </a:fld>
            <a:endParaRPr lang="en-US" dirty="0">
              <a:solidFill>
                <a:schemeClr val="tx2"/>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en-US" dirty="0" smtClean="0">
                <a:solidFill>
                  <a:schemeClr val="tx2"/>
                </a:solidFill>
              </a:rPr>
              <a:t>Mary A. </a:t>
            </a:r>
            <a:r>
              <a:rPr lang="en-US" dirty="0" err="1" smtClean="0">
                <a:solidFill>
                  <a:schemeClr val="tx2"/>
                </a:solidFill>
              </a:rPr>
              <a:t>Stoltz</a:t>
            </a:r>
            <a:endParaRPr lang="en-US" dirty="0">
              <a:solidFill>
                <a:schemeClr val="tx2"/>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hf sldNum="0" hdr="0" ftr="0" dt="0"/>
  <p:txStyles>
    <p:titleStyle>
      <a:lvl1pPr algn="ctr" defTabSz="914400" rtl="0" eaLnBrk="1" latinLnBrk="0" hangingPunct="1">
        <a:spcBef>
          <a:spcPct val="0"/>
        </a:spcBef>
        <a:buNone/>
        <a:defRPr sz="4400" b="1" kern="1200">
          <a:solidFill>
            <a:srgbClr val="002060"/>
          </a:solidFill>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fimcvi.org/index_files.cfm?category=40"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1.wmf"/><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techfunction10.wikispaces.com/file/view/Hands+On+NIMAS+Florida+power+point+06+10.pdf" TargetMode="Externa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fimcvi.org/articlepdfs/ISBN%20Tips%20and%20Tricks%2006%2001%2010%20Arial.pdf"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6.xm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fimcvi.org/articlepdfs/NIMAS_DRM_Training%201%206%20R.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techfunction10.wikispaces.com/file/view/Hands+On+NIMAS+Florida+power+point+06+10.pdf"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2.xml"/><Relationship Id="rId1" Type="http://schemas.openxmlformats.org/officeDocument/2006/relationships/slideLayout" Target="../slideLayouts/slideLayout10.xml"/><Relationship Id="rId4" Type="http://schemas.openxmlformats.org/officeDocument/2006/relationships/hyperlink" Target="http://www.bookshare.or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www.rfbd.org/" TargetMode="External"/><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www.pearsonschool.com/index.cfm?locator=PSZ4Z4&amp;PMDbProgramId=67381&amp;PMDbSiteId=2781&amp;PMDbSolutionId=6724&amp;PMDbSubSolutionId=6732&amp;PMDbCategoryId=806"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fimcvi.org/articlepdfs/NIMAS_DRM_Training%201%206%20R.pdf"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3" Type="http://schemas.openxmlformats.org/officeDocument/2006/relationships/hyperlink" Target="https://www.fldoe.org/BII/instruct_mat/catalog1.asp" TargetMode="External"/><Relationship Id="rId2" Type="http://schemas.openxmlformats.org/officeDocument/2006/relationships/notesSlide" Target="../notesSlides/notesSlide60.xml"/><Relationship Id="rId1" Type="http://schemas.openxmlformats.org/officeDocument/2006/relationships/slideLayout" Target="../slideLayouts/slideLayout4.xml"/><Relationship Id="rId6" Type="http://schemas.openxmlformats.org/officeDocument/2006/relationships/image" Target="../media/image45.wmf"/><Relationship Id="rId5" Type="http://schemas.openxmlformats.org/officeDocument/2006/relationships/hyperlink" Target="social5.pdf" TargetMode="External"/><Relationship Id="rId4" Type="http://schemas.openxmlformats.org/officeDocument/2006/relationships/hyperlink" Target="https://app1.fldoe.org/BII/Instruct_Mat/InstMatCatalog/"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5.xml"/><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66.xml.rels><?xml version="1.0" encoding="UTF-8" standalone="yes"?>
<Relationships xmlns="http://schemas.openxmlformats.org/package/2006/relationships"><Relationship Id="rId3" Type="http://schemas.openxmlformats.org/officeDocument/2006/relationships/image" Target="../media/image52.tiff"/><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hyperlink" Target="http://www.fsbd.com/"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www.fsbd.com/browse_search.asp"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6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hyperlink" Target="http://holtmcdougal.hmhco.com/hm/detail.htm?ID=1007500000077315" TargetMode="External"/><Relationship Id="rId7" Type="http://schemas.openxmlformats.org/officeDocument/2006/relationships/hyperlink" Target="https://www.mheonline.com/program/view/4/1/116/002RT/121/0021921555/" TargetMode="External"/><Relationship Id="rId2" Type="http://schemas.openxmlformats.org/officeDocument/2006/relationships/notesSlide" Target="../notesSlides/notesSlide73.xml"/><Relationship Id="rId1" Type="http://schemas.openxmlformats.org/officeDocument/2006/relationships/slideLayout" Target="../slideLayouts/slideLayout4.xml"/><Relationship Id="rId6" Type="http://schemas.openxmlformats.org/officeDocument/2006/relationships/image" Target="../media/image58.gif"/><Relationship Id="rId5" Type="http://schemas.openxmlformats.org/officeDocument/2006/relationships/hyperlink" Target="http://www.eharcourtschool.com/tabnav/controller.jsp?isbn=9997455878" TargetMode="External"/><Relationship Id="rId4" Type="http://schemas.openxmlformats.org/officeDocument/2006/relationships/image" Target="../media/image57.gif"/></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mhhe.com/catalogs/cust_serv/permissions.mhtml" TargetMode="External"/><Relationship Id="rId2" Type="http://schemas.openxmlformats.org/officeDocument/2006/relationships/notesSlide" Target="../notesSlides/notesSlide75.xml"/><Relationship Id="rId1" Type="http://schemas.openxmlformats.org/officeDocument/2006/relationships/slideLayout" Target="../slideLayouts/slideLayout2.xml"/><Relationship Id="rId5" Type="http://schemas.openxmlformats.org/officeDocument/2006/relationships/hyperlink" Target="http://customercare.hmhco.com/gratis/gratis-cs.html" TargetMode="External"/><Relationship Id="rId4" Type="http://schemas.openxmlformats.org/officeDocument/2006/relationships/hyperlink" Target="http://www.phschool.com/about_pearson/rights.html"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7.xml"/><Relationship Id="rId1" Type="http://schemas.openxmlformats.org/officeDocument/2006/relationships/slideLayout" Target="../slideLayouts/slideLayout4.xml"/><Relationship Id="rId4" Type="http://schemas.openxmlformats.org/officeDocument/2006/relationships/hyperlink" Target="https://olo.sdhc.k12.fl.us/index2.asp"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bookshare.org/" TargetMode="External"/><Relationship Id="rId2" Type="http://schemas.openxmlformats.org/officeDocument/2006/relationships/notesSlide" Target="../notesSlides/notesSlide78.xml"/><Relationship Id="rId1" Type="http://schemas.openxmlformats.org/officeDocument/2006/relationships/slideLayout" Target="../slideLayouts/slideLayout4.xml"/><Relationship Id="rId6" Type="http://schemas.openxmlformats.org/officeDocument/2006/relationships/hyperlink" Target="http://www.accesstext.org/" TargetMode="External"/><Relationship Id="rId5" Type="http://schemas.openxmlformats.org/officeDocument/2006/relationships/hyperlink" Target="http://www.gutenberg.org/wiki/Main_Page" TargetMode="External"/><Relationship Id="rId4" Type="http://schemas.openxmlformats.org/officeDocument/2006/relationships/hyperlink" Target="http://www.rfbd.org/" TargetMode="External"/></Relationships>
</file>

<file path=ppt/slides/_rels/slide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www.loc.gov/nls/reference/factsheets/readingdisabilities.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0" y="1371600"/>
            <a:ext cx="5334000" cy="1676400"/>
          </a:xfrm>
          <a:ln>
            <a:noFill/>
          </a:ln>
        </p:spPr>
        <p:txBody>
          <a:bodyPr>
            <a:noAutofit/>
          </a:bodyPr>
          <a:lstStyle/>
          <a:p>
            <a:pPr algn="r"/>
            <a:r>
              <a:rPr lang="en-US" sz="2800" b="1" i="1" dirty="0" smtClean="0">
                <a:solidFill>
                  <a:srgbClr val="002060"/>
                </a:solidFill>
              </a:rPr>
              <a:t>Sourcing</a:t>
            </a:r>
          </a:p>
          <a:p>
            <a:pPr algn="r"/>
            <a:r>
              <a:rPr lang="en-US" sz="2800" b="1" i="1" dirty="0" smtClean="0">
                <a:solidFill>
                  <a:srgbClr val="002060"/>
                </a:solidFill>
              </a:rPr>
              <a:t>Specialized Formats for </a:t>
            </a:r>
          </a:p>
          <a:p>
            <a:pPr algn="r"/>
            <a:r>
              <a:rPr lang="en-US" sz="2800" b="1" i="1" dirty="0" smtClean="0">
                <a:solidFill>
                  <a:srgbClr val="002060"/>
                </a:solidFill>
              </a:rPr>
              <a:t>NIMAS-Eligible Students</a:t>
            </a:r>
            <a:endParaRPr lang="en-US" sz="2800" b="1" i="1" dirty="0">
              <a:solidFill>
                <a:srgbClr val="002060"/>
              </a:solidFill>
            </a:endParaRPr>
          </a:p>
        </p:txBody>
      </p:sp>
      <p:sp>
        <p:nvSpPr>
          <p:cNvPr id="5" name="TextBox 4"/>
          <p:cNvSpPr txBox="1"/>
          <p:nvPr/>
        </p:nvSpPr>
        <p:spPr>
          <a:xfrm>
            <a:off x="228600" y="304800"/>
            <a:ext cx="8382000" cy="1754326"/>
          </a:xfrm>
          <a:prstGeom prst="rect">
            <a:avLst/>
          </a:prstGeom>
          <a:noFill/>
        </p:spPr>
        <p:txBody>
          <a:bodyPr wrap="square" rtlCol="0">
            <a:spAutoFit/>
          </a:bodyPr>
          <a:lstStyle/>
          <a:p>
            <a:pPr algn="ctr"/>
            <a:r>
              <a:rPr lang="en-US" sz="5400" b="1" dirty="0" smtClean="0">
                <a:solidFill>
                  <a:srgbClr val="002060"/>
                </a:solidFill>
              </a:rPr>
              <a:t>The NIMAS Sourcing Puzzle</a:t>
            </a:r>
          </a:p>
          <a:p>
            <a:endParaRPr lang="en-US" sz="5400" dirty="0">
              <a:solidFill>
                <a:schemeClr val="bg1"/>
              </a:solidFill>
            </a:endParaRP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76200"/>
            <a:ext cx="7467600" cy="1143000"/>
          </a:xfrm>
        </p:spPr>
        <p:txBody>
          <a:bodyPr>
            <a:normAutofit/>
          </a:bodyPr>
          <a:lstStyle/>
          <a:p>
            <a:pPr algn="l"/>
            <a:r>
              <a:rPr lang="en-US" sz="6600" dirty="0" smtClean="0"/>
              <a:t>Textbook Criteria</a:t>
            </a:r>
            <a:endParaRPr lang="en-US" sz="6600" dirty="0"/>
          </a:p>
        </p:txBody>
      </p:sp>
      <p:sp>
        <p:nvSpPr>
          <p:cNvPr id="5" name="Content Placeholder 4"/>
          <p:cNvSpPr>
            <a:spLocks noGrp="1"/>
          </p:cNvSpPr>
          <p:nvPr>
            <p:ph idx="1"/>
          </p:nvPr>
        </p:nvSpPr>
        <p:spPr/>
        <p:txBody>
          <a:bodyPr>
            <a:normAutofit lnSpcReduction="10000"/>
          </a:bodyPr>
          <a:lstStyle/>
          <a:p>
            <a:pPr>
              <a:buNone/>
            </a:pPr>
            <a:r>
              <a:rPr lang="en-US" dirty="0" smtClean="0">
                <a:solidFill>
                  <a:srgbClr val="002060"/>
                </a:solidFill>
              </a:rPr>
              <a:t>Not mandated, but sometimes available:</a:t>
            </a:r>
          </a:p>
          <a:p>
            <a:r>
              <a:rPr lang="en-US" dirty="0" smtClean="0">
                <a:solidFill>
                  <a:srgbClr val="002060"/>
                </a:solidFill>
              </a:rPr>
              <a:t>Ancillary or supplemental instructional material(s)</a:t>
            </a:r>
          </a:p>
          <a:p>
            <a:pPr lvl="1"/>
            <a:r>
              <a:rPr lang="en-US" i="1" dirty="0" smtClean="0">
                <a:solidFill>
                  <a:srgbClr val="002060"/>
                </a:solidFill>
              </a:rPr>
              <a:t>As described in IDEA, only core instructional materials are required to be placed in the National Instructional Materials Access Center (NIMAC) </a:t>
            </a:r>
          </a:p>
          <a:p>
            <a:pPr lvl="2"/>
            <a:r>
              <a:rPr lang="en-US" dirty="0" smtClean="0">
                <a:solidFill>
                  <a:srgbClr val="002060"/>
                </a:solidFill>
              </a:rPr>
              <a:t>For ancillary or supplemental instructional materials, the district is responsible for obtaining the materials in accessible formats.</a:t>
            </a:r>
          </a:p>
          <a:p>
            <a:pPr>
              <a:buNone/>
            </a:pPr>
            <a:endParaRPr lang="en-US" dirty="0">
              <a:solidFill>
                <a:schemeClr val="accent4"/>
              </a:solidFill>
            </a:endParaRPr>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t>Turn pieces face up</a:t>
            </a:r>
            <a:br>
              <a:rPr lang="en-US" sz="6600" dirty="0" smtClean="0"/>
            </a:br>
            <a:endParaRPr lang="en-US" sz="6600" dirty="0"/>
          </a:p>
        </p:txBody>
      </p:sp>
      <p:sp>
        <p:nvSpPr>
          <p:cNvPr id="3" name="Text Placeholder 2"/>
          <p:cNvSpPr>
            <a:spLocks noGrp="1"/>
          </p:cNvSpPr>
          <p:nvPr>
            <p:ph type="body" idx="1"/>
          </p:nvPr>
        </p:nvSpPr>
        <p:spPr/>
        <p:txBody>
          <a:bodyPr>
            <a:normAutofit/>
          </a:bodyPr>
          <a:lstStyle/>
          <a:p>
            <a:r>
              <a:rPr lang="en-US" sz="3600" dirty="0" smtClean="0"/>
              <a:t>Evaluations and Diagnostic Testing</a:t>
            </a: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4000" dirty="0" smtClean="0"/>
              <a:t>Evaluations and Diagnostic Testing</a:t>
            </a:r>
          </a:p>
        </p:txBody>
      </p:sp>
      <p:sp>
        <p:nvSpPr>
          <p:cNvPr id="3" name="Content Placeholder 2"/>
          <p:cNvSpPr>
            <a:spLocks noGrp="1"/>
          </p:cNvSpPr>
          <p:nvPr>
            <p:ph idx="1"/>
          </p:nvPr>
        </p:nvSpPr>
        <p:spPr/>
        <p:txBody>
          <a:bodyPr/>
          <a:lstStyle/>
          <a:p>
            <a:r>
              <a:rPr lang="en-US" i="1" dirty="0" smtClean="0"/>
              <a:t>NIMAS and AIM Technical Assistance Papers (TAPs)</a:t>
            </a:r>
            <a:r>
              <a:rPr lang="en-US" dirty="0" smtClean="0">
                <a:solidFill>
                  <a:srgbClr val="006600"/>
                </a:solidFill>
              </a:rPr>
              <a:t> </a:t>
            </a:r>
            <a:r>
              <a:rPr lang="en-US" dirty="0" smtClean="0"/>
              <a:t>provide guidance on how to determine </a:t>
            </a:r>
            <a:r>
              <a:rPr lang="en-US" i="1" dirty="0" smtClean="0"/>
              <a:t>if a student is unable to read standard print effectively due to their disability. </a:t>
            </a:r>
          </a:p>
          <a:p>
            <a:pPr>
              <a:buNone/>
            </a:pPr>
            <a:endParaRPr lang="en-US" sz="1000" i="1" dirty="0" smtClean="0"/>
          </a:p>
          <a:p>
            <a:r>
              <a:rPr lang="en-US" sz="2400" dirty="0" smtClean="0"/>
              <a:t>NIMAS TAP:			AIM TAP:</a:t>
            </a:r>
          </a:p>
          <a:p>
            <a:pPr>
              <a:buNone/>
            </a:pPr>
            <a:endParaRPr lang="en-US" dirty="0"/>
          </a:p>
        </p:txBody>
      </p:sp>
      <p:pic>
        <p:nvPicPr>
          <p:cNvPr id="7" name="Picture 6" descr="TAPNIMAS.jpg"/>
          <p:cNvPicPr>
            <a:picLocks noChangeAspect="1"/>
          </p:cNvPicPr>
          <p:nvPr/>
        </p:nvPicPr>
        <p:blipFill>
          <a:blip r:embed="rId3" cstate="print"/>
          <a:stretch>
            <a:fillRect/>
          </a:stretch>
        </p:blipFill>
        <p:spPr>
          <a:xfrm>
            <a:off x="1066799" y="4343399"/>
            <a:ext cx="3383953" cy="1752601"/>
          </a:xfrm>
          <a:prstGeom prst="rect">
            <a:avLst/>
          </a:prstGeom>
        </p:spPr>
      </p:pic>
      <p:pic>
        <p:nvPicPr>
          <p:cNvPr id="8" name="Picture 7" descr="TAPAIM.jpg"/>
          <p:cNvPicPr>
            <a:picLocks noChangeAspect="1"/>
          </p:cNvPicPr>
          <p:nvPr/>
        </p:nvPicPr>
        <p:blipFill>
          <a:blip r:embed="rId4" cstate="print"/>
          <a:stretch>
            <a:fillRect/>
          </a:stretch>
        </p:blipFill>
        <p:spPr>
          <a:xfrm>
            <a:off x="5105399" y="4343400"/>
            <a:ext cx="3587733" cy="1600200"/>
          </a:xfrm>
          <a:prstGeom prst="rect">
            <a:avLst/>
          </a:prstGeom>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Evaluations and Diagnostic Testing</a:t>
            </a:r>
            <a:endParaRPr lang="en-US" dirty="0"/>
          </a:p>
        </p:txBody>
      </p:sp>
      <p:sp>
        <p:nvSpPr>
          <p:cNvPr id="3" name="Content Placeholder 2"/>
          <p:cNvSpPr>
            <a:spLocks noGrp="1"/>
          </p:cNvSpPr>
          <p:nvPr>
            <p:ph idx="1"/>
          </p:nvPr>
        </p:nvSpPr>
        <p:spPr/>
        <p:txBody>
          <a:bodyPr/>
          <a:lstStyle/>
          <a:p>
            <a:pPr marL="0">
              <a:buNone/>
            </a:pPr>
            <a:r>
              <a:rPr lang="en-US" dirty="0" smtClean="0"/>
              <a:t>The IEP team should gather information using</a:t>
            </a:r>
          </a:p>
          <a:p>
            <a:pPr lvl="1">
              <a:spcBef>
                <a:spcPts val="1200"/>
              </a:spcBef>
            </a:pPr>
            <a:r>
              <a:rPr lang="en-US" dirty="0" smtClean="0"/>
              <a:t>evaluation</a:t>
            </a:r>
          </a:p>
          <a:p>
            <a:pPr lvl="1">
              <a:spcBef>
                <a:spcPts val="1200"/>
              </a:spcBef>
            </a:pPr>
            <a:r>
              <a:rPr lang="en-US" dirty="0" smtClean="0"/>
              <a:t>student progress monitoring</a:t>
            </a:r>
          </a:p>
          <a:p>
            <a:pPr lvl="1">
              <a:spcBef>
                <a:spcPts val="1200"/>
              </a:spcBef>
            </a:pPr>
            <a:r>
              <a:rPr lang="en-US" dirty="0" smtClean="0"/>
              <a:t>diagnostic educational testing </a:t>
            </a:r>
          </a:p>
          <a:p>
            <a:pPr marL="0">
              <a:spcBef>
                <a:spcPts val="1200"/>
              </a:spcBef>
              <a:buNone/>
            </a:pPr>
            <a:r>
              <a:rPr lang="en-US" dirty="0" smtClean="0"/>
              <a:t>to determine if the student requires specialized formats.</a:t>
            </a:r>
          </a:p>
          <a:p>
            <a:endParaRPr lang="en-US" dirty="0"/>
          </a:p>
        </p:txBody>
      </p:sp>
      <p:pic>
        <p:nvPicPr>
          <p:cNvPr id="6147" name="Picture 3" descr="C:\Documents and Settings\stoltzm\Local Settings\Temporary Internet Files\Content.IE5\JGJJ17R9\MC900441426[1].png"/>
          <p:cNvPicPr>
            <a:picLocks noChangeAspect="1" noChangeArrowheads="1"/>
          </p:cNvPicPr>
          <p:nvPr/>
        </p:nvPicPr>
        <p:blipFill>
          <a:blip r:embed="rId3" cstate="print"/>
          <a:stretch>
            <a:fillRect/>
          </a:stretch>
        </p:blipFill>
        <p:spPr bwMode="auto">
          <a:xfrm>
            <a:off x="3467100" y="4419600"/>
            <a:ext cx="2209800" cy="2209800"/>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Don’t accidentally lose a piece of the puzzle</a:t>
            </a:r>
            <a:br>
              <a:rPr lang="en-US" sz="4800" dirty="0" smtClean="0"/>
            </a:br>
            <a:endParaRPr lang="en-US" sz="4800" dirty="0"/>
          </a:p>
        </p:txBody>
      </p:sp>
      <p:sp>
        <p:nvSpPr>
          <p:cNvPr id="3" name="Text Placeholder 2"/>
          <p:cNvSpPr>
            <a:spLocks noGrp="1"/>
          </p:cNvSpPr>
          <p:nvPr>
            <p:ph type="body" idx="1"/>
          </p:nvPr>
        </p:nvSpPr>
        <p:spPr/>
        <p:txBody>
          <a:bodyPr>
            <a:normAutofit/>
          </a:bodyPr>
          <a:lstStyle/>
          <a:p>
            <a:r>
              <a:rPr lang="en-US" sz="4000" dirty="0" smtClean="0"/>
              <a:t>Preparation</a:t>
            </a:r>
            <a:endParaRPr lang="en-US" sz="4000" dirty="0"/>
          </a:p>
        </p:txBody>
      </p:sp>
    </p:spTree>
  </p:cSld>
  <p:clrMapOvr>
    <a:masterClrMapping/>
  </p:clrMapOvr>
  <p:transition spd="med">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6000" dirty="0" smtClean="0"/>
              <a:t>Preparation</a:t>
            </a:r>
            <a:endParaRPr lang="en-US" sz="6000" dirty="0"/>
          </a:p>
        </p:txBody>
      </p:sp>
      <p:sp>
        <p:nvSpPr>
          <p:cNvPr id="3" name="Content Placeholder 2"/>
          <p:cNvSpPr>
            <a:spLocks noGrp="1"/>
          </p:cNvSpPr>
          <p:nvPr>
            <p:ph idx="1"/>
          </p:nvPr>
        </p:nvSpPr>
        <p:spPr/>
        <p:txBody>
          <a:bodyPr/>
          <a:lstStyle/>
          <a:p>
            <a:r>
              <a:rPr lang="en-US" dirty="0" smtClean="0"/>
              <a:t>Is the student unable to read print material in a normal manner?</a:t>
            </a:r>
          </a:p>
          <a:p>
            <a:r>
              <a:rPr lang="en-US" dirty="0" smtClean="0"/>
              <a:t>Is the student certified as print-disabled by a competent authority?</a:t>
            </a:r>
          </a:p>
          <a:p>
            <a:r>
              <a:rPr lang="en-US" dirty="0" smtClean="0"/>
              <a:t>Is the specialized format appropriate for the student?</a:t>
            </a:r>
          </a:p>
          <a:p>
            <a:r>
              <a:rPr lang="en-US" dirty="0" smtClean="0"/>
              <a:t>Is the specialized format specified in the IEP?</a:t>
            </a:r>
          </a:p>
          <a:p>
            <a:endParaRPr lang="en-US" dirty="0"/>
          </a:p>
        </p:txBody>
      </p:sp>
    </p:spTree>
  </p:cSld>
  <p:clrMapOvr>
    <a:masterClrMapping/>
  </p:clrMapOvr>
  <p:transition spd="med">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229600" cy="4525963"/>
          </a:xfrm>
        </p:spPr>
        <p:txBody>
          <a:bodyPr>
            <a:normAutofit/>
          </a:bodyPr>
          <a:lstStyle/>
          <a:p>
            <a:r>
              <a:rPr lang="en-US" dirty="0" smtClean="0"/>
              <a:t>Some helpful documents can be found in both PDF and Word at:</a:t>
            </a:r>
          </a:p>
          <a:p>
            <a:pPr>
              <a:buNone/>
            </a:pPr>
            <a:endParaRPr lang="en-US" dirty="0" smtClean="0">
              <a:solidFill>
                <a:srgbClr val="FF0000"/>
              </a:solidFill>
            </a:endParaRPr>
          </a:p>
          <a:p>
            <a:pPr lvl="1"/>
            <a:r>
              <a:rPr lang="en-US" dirty="0" smtClean="0"/>
              <a:t>Sample NIMAS Qualifying Information</a:t>
            </a:r>
          </a:p>
          <a:p>
            <a:pPr lvl="1"/>
            <a:r>
              <a:rPr lang="en-US" dirty="0" smtClean="0"/>
              <a:t>Sample NIMAS Student Registration Form</a:t>
            </a:r>
          </a:p>
          <a:p>
            <a:pPr lvl="1"/>
            <a:r>
              <a:rPr lang="en-US" dirty="0" smtClean="0"/>
              <a:t>Sample Physicians Certification Form</a:t>
            </a:r>
          </a:p>
          <a:p>
            <a:pPr>
              <a:buNone/>
            </a:pPr>
            <a:endParaRPr lang="en-US" dirty="0"/>
          </a:p>
        </p:txBody>
      </p:sp>
      <p:sp>
        <p:nvSpPr>
          <p:cNvPr id="7" name="Rectangle 6"/>
          <p:cNvSpPr/>
          <p:nvPr/>
        </p:nvSpPr>
        <p:spPr>
          <a:xfrm>
            <a:off x="76200" y="2590800"/>
            <a:ext cx="8991600" cy="523220"/>
          </a:xfrm>
          <a:prstGeom prst="rect">
            <a:avLst/>
          </a:prstGeom>
          <a:solidFill>
            <a:schemeClr val="accent1">
              <a:lumMod val="50000"/>
            </a:schemeClr>
          </a:solidFill>
        </p:spPr>
        <p:txBody>
          <a:bodyPr wrap="square">
            <a:spAutoFit/>
          </a:bodyPr>
          <a:lstStyle/>
          <a:p>
            <a:pPr algn="ctr"/>
            <a:r>
              <a:rPr lang="en-US" sz="2800" b="1" dirty="0" smtClean="0">
                <a:solidFill>
                  <a:srgbClr val="FF0000"/>
                </a:solidFill>
                <a:hlinkClick r:id="rId3"/>
              </a:rPr>
              <a:t>http://www.fimcvi.org/index_files.cfm?category=40</a:t>
            </a:r>
            <a:endParaRPr lang="en-US" sz="2800" b="1" dirty="0"/>
          </a:p>
        </p:txBody>
      </p:sp>
      <p:pic>
        <p:nvPicPr>
          <p:cNvPr id="2053" name="Picture 5" descr="C:\Documents and Settings\stoltzm\Local Settings\Temporary Internet Files\Content.IE5\JGJJ17R9\MC900440193[1].wmf"/>
          <p:cNvPicPr>
            <a:picLocks noChangeAspect="1" noChangeArrowheads="1"/>
          </p:cNvPicPr>
          <p:nvPr/>
        </p:nvPicPr>
        <p:blipFill>
          <a:blip r:embed="rId4" cstate="print"/>
          <a:srcRect/>
          <a:stretch>
            <a:fillRect/>
          </a:stretch>
        </p:blipFill>
        <p:spPr bwMode="auto">
          <a:xfrm>
            <a:off x="457200" y="4724400"/>
            <a:ext cx="8377785" cy="1673225"/>
          </a:xfrm>
          <a:prstGeom prst="rect">
            <a:avLst/>
          </a:prstGeom>
          <a:noFill/>
        </p:spPr>
      </p:pic>
      <p:sp>
        <p:nvSpPr>
          <p:cNvPr id="4" name="Title 1"/>
          <p:cNvSpPr txBox="1">
            <a:spLocks/>
          </p:cNvSpPr>
          <p:nvPr/>
        </p:nvSpPr>
        <p:spPr>
          <a:xfrm>
            <a:off x="76200" y="76200"/>
            <a:ext cx="7467600" cy="1143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cap="none" spc="0" normalizeH="0" baseline="0" noProof="0" dirty="0" smtClean="0">
                <a:ln>
                  <a:noFill/>
                </a:ln>
                <a:solidFill>
                  <a:srgbClr val="002060"/>
                </a:solidFill>
                <a:effectLst/>
                <a:uLnTx/>
                <a:uFillTx/>
                <a:latin typeface="+mj-lt"/>
                <a:ea typeface="+mj-ea"/>
                <a:cs typeface="+mj-cs"/>
              </a:rPr>
              <a:t>Preparation</a:t>
            </a:r>
            <a:endParaRPr kumimoji="0" lang="en-US" sz="6000" b="1" i="0" u="none" strike="noStrike" kern="1200" cap="none" spc="0" normalizeH="0" baseline="0" noProof="0" dirty="0">
              <a:ln>
                <a:noFill/>
              </a:ln>
              <a:solidFill>
                <a:srgbClr val="002060"/>
              </a:solidFill>
              <a:effectLst/>
              <a:uLnTx/>
              <a:uFillTx/>
              <a:latin typeface="+mj-lt"/>
              <a:ea typeface="+mj-ea"/>
              <a:cs typeface="+mj-cs"/>
            </a:endParaRPr>
          </a:p>
        </p:txBody>
      </p:sp>
      <p:pic>
        <p:nvPicPr>
          <p:cNvPr id="2051" name="Picture 3" descr="C:\Documents and Settings\stoltzm\Local Settings\Temporary Internet Files\Content.IE5\JGJJ17R9\MC900198613[1].wmf"/>
          <p:cNvPicPr>
            <a:picLocks noChangeAspect="1" noChangeArrowheads="1"/>
          </p:cNvPicPr>
          <p:nvPr/>
        </p:nvPicPr>
        <p:blipFill>
          <a:blip r:embed="rId5" cstate="print">
            <a:lum bright="-19000"/>
          </a:blip>
          <a:stretch>
            <a:fillRect/>
          </a:stretch>
        </p:blipFill>
        <p:spPr bwMode="auto">
          <a:xfrm>
            <a:off x="3505200" y="4667061"/>
            <a:ext cx="1973655" cy="1733739"/>
          </a:xfrm>
          <a:prstGeom prst="rect">
            <a:avLst/>
          </a:prstGeom>
          <a:noFill/>
          <a:ln>
            <a:noFill/>
          </a:ln>
        </p:spPr>
      </p:pic>
    </p:spTree>
  </p:cSld>
  <p:clrMapOvr>
    <a:masterClrMapping/>
  </p:clrMapOvr>
  <p:transition spd="med">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421688" cy="1362075"/>
          </a:xfrm>
        </p:spPr>
        <p:txBody>
          <a:bodyPr>
            <a:noAutofit/>
          </a:bodyPr>
          <a:lstStyle/>
          <a:p>
            <a:r>
              <a:rPr lang="en-US" dirty="0" smtClean="0"/>
              <a:t>Select edge pieces and assemble</a:t>
            </a:r>
            <a:br>
              <a:rPr lang="en-US" dirty="0" smtClean="0"/>
            </a:br>
            <a:endParaRPr lang="en-US" dirty="0"/>
          </a:p>
        </p:txBody>
      </p:sp>
      <p:sp>
        <p:nvSpPr>
          <p:cNvPr id="3" name="Text Placeholder 2"/>
          <p:cNvSpPr>
            <a:spLocks noGrp="1"/>
          </p:cNvSpPr>
          <p:nvPr>
            <p:ph type="body" idx="1"/>
          </p:nvPr>
        </p:nvSpPr>
        <p:spPr>
          <a:xfrm>
            <a:off x="722313" y="2906713"/>
            <a:ext cx="8421688" cy="1500187"/>
          </a:xfrm>
        </p:spPr>
        <p:txBody>
          <a:bodyPr>
            <a:normAutofit/>
          </a:bodyPr>
          <a:lstStyle/>
          <a:p>
            <a:r>
              <a:rPr lang="en-US" sz="3200" dirty="0" smtClean="0"/>
              <a:t>The Individualized Educational Plan (IEP)</a:t>
            </a:r>
            <a:endParaRPr lang="en-US" sz="3200"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andsOn.jpg">
            <a:hlinkClick r:id="rId3"/>
          </p:cNvPr>
          <p:cNvPicPr>
            <a:picLocks noGrp="1" noChangeAspect="1"/>
          </p:cNvPicPr>
          <p:nvPr>
            <p:ph idx="1"/>
          </p:nvPr>
        </p:nvPicPr>
        <p:blipFill>
          <a:blip r:embed="rId4" cstate="print"/>
          <a:stretch>
            <a:fillRect/>
          </a:stretch>
        </p:blipFill>
        <p:spPr>
          <a:xfrm>
            <a:off x="3733800" y="1981200"/>
            <a:ext cx="5111750" cy="3823997"/>
          </a:xfrm>
        </p:spPr>
      </p:pic>
      <p:sp>
        <p:nvSpPr>
          <p:cNvPr id="4" name="Text Placeholder 3"/>
          <p:cNvSpPr>
            <a:spLocks noGrp="1"/>
          </p:cNvSpPr>
          <p:nvPr>
            <p:ph type="body" sz="half" idx="2"/>
          </p:nvPr>
        </p:nvSpPr>
        <p:spPr>
          <a:xfrm>
            <a:off x="762000" y="2057400"/>
            <a:ext cx="3008313" cy="3810000"/>
          </a:xfrm>
        </p:spPr>
        <p:txBody>
          <a:bodyPr anchor="ctr">
            <a:normAutofit/>
          </a:bodyPr>
          <a:lstStyle/>
          <a:p>
            <a:r>
              <a:rPr lang="en-US" sz="2800" b="1" dirty="0" smtClean="0"/>
              <a:t>This presentation provides detailed guidance on the IEP. </a:t>
            </a:r>
            <a:endParaRPr lang="en-US" sz="2800" b="1" dirty="0"/>
          </a:p>
        </p:txBody>
      </p:sp>
      <p:sp>
        <p:nvSpPr>
          <p:cNvPr id="6" name="Content Placeholder 2"/>
          <p:cNvSpPr txBox="1">
            <a:spLocks/>
          </p:cNvSpPr>
          <p:nvPr/>
        </p:nvSpPr>
        <p:spPr>
          <a:xfrm>
            <a:off x="0" y="0"/>
            <a:ext cx="9144000" cy="1447799"/>
          </a:xfrm>
          <a:prstGeom prst="rect">
            <a:avLst/>
          </a:prstGeom>
        </p:spPr>
        <p:txBody>
          <a:bodyPr vert="horz" lIns="91440" tIns="45720" rIns="91440" bIns="45720" rtlCol="0" anchor="ctr">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4000" b="1" i="0" u="none" strike="noStrike" kern="1200" cap="none" spc="0" normalizeH="0" baseline="0" noProof="0" dirty="0" smtClean="0">
                <a:ln>
                  <a:noFill/>
                </a:ln>
                <a:solidFill>
                  <a:srgbClr val="002060"/>
                </a:solidFill>
                <a:effectLst/>
                <a:uLnTx/>
                <a:uFillTx/>
                <a:latin typeface="+mn-lt"/>
                <a:ea typeface="+mn-ea"/>
                <a:cs typeface="+mn-cs"/>
              </a:rPr>
              <a:t>Hands On NIMAS Florida</a:t>
            </a:r>
            <a:r>
              <a:rPr lang="en-US" sz="4000" b="1" dirty="0" smtClean="0">
                <a:solidFill>
                  <a:srgbClr val="002060"/>
                </a:solidFill>
              </a:rPr>
              <a:t>:</a:t>
            </a:r>
          </a:p>
          <a:p>
            <a:pPr marL="342900" marR="0" lvl="0" indent="-342900" algn="l" defTabSz="914400" rtl="0" eaLnBrk="1" fontAlgn="auto" latinLnBrk="0" hangingPunct="1">
              <a:lnSpc>
                <a:spcPct val="100000"/>
              </a:lnSpc>
              <a:spcBef>
                <a:spcPct val="20000"/>
              </a:spcBef>
              <a:spcAft>
                <a:spcPts val="0"/>
              </a:spcAft>
              <a:buClrTx/>
              <a:buSzTx/>
              <a:tabLst/>
              <a:defRPr/>
            </a:pPr>
            <a:r>
              <a:rPr lang="en-US" sz="4000" b="1" dirty="0" smtClean="0">
                <a:solidFill>
                  <a:srgbClr val="002060"/>
                </a:solidFill>
              </a:rPr>
              <a:t>The journey continues</a:t>
            </a:r>
            <a:endParaRPr kumimoji="0" lang="en-US" sz="4000" b="1"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1"/>
          <p:cNvSpPr>
            <a:spLocks noGrp="1"/>
          </p:cNvSpPr>
          <p:nvPr>
            <p:ph type="title"/>
          </p:nvPr>
        </p:nvSpPr>
        <p:spPr>
          <a:xfrm>
            <a:off x="0" y="76200"/>
            <a:ext cx="7467600" cy="1143000"/>
          </a:xfrm>
        </p:spPr>
        <p:txBody>
          <a:bodyPr anchor="ctr">
            <a:noAutofit/>
          </a:bodyPr>
          <a:lstStyle/>
          <a:p>
            <a:r>
              <a:rPr lang="en-US" sz="3400" dirty="0" smtClean="0"/>
              <a:t>We Now Have the Frame of the Puzzle</a:t>
            </a:r>
            <a:endParaRPr lang="en-US" sz="3400" dirty="0"/>
          </a:p>
        </p:txBody>
      </p:sp>
      <p:grpSp>
        <p:nvGrpSpPr>
          <p:cNvPr id="95" name="Group 94"/>
          <p:cNvGrpSpPr/>
          <p:nvPr/>
        </p:nvGrpSpPr>
        <p:grpSpPr>
          <a:xfrm>
            <a:off x="2133600" y="1600200"/>
            <a:ext cx="4876800" cy="4800600"/>
            <a:chOff x="1752600" y="1600200"/>
            <a:chExt cx="4876800" cy="4800600"/>
          </a:xfrm>
        </p:grpSpPr>
        <p:grpSp>
          <p:nvGrpSpPr>
            <p:cNvPr id="91" name="Group 90"/>
            <p:cNvGrpSpPr/>
            <p:nvPr/>
          </p:nvGrpSpPr>
          <p:grpSpPr>
            <a:xfrm>
              <a:off x="1752600" y="1600200"/>
              <a:ext cx="4876800" cy="4800600"/>
              <a:chOff x="1752600" y="1600200"/>
              <a:chExt cx="4876800" cy="4800600"/>
            </a:xfrm>
          </p:grpSpPr>
          <p:sp>
            <p:nvSpPr>
              <p:cNvPr id="76" name="Rectangle 75"/>
              <p:cNvSpPr/>
              <p:nvPr/>
            </p:nvSpPr>
            <p:spPr>
              <a:xfrm>
                <a:off x="1752600" y="1600200"/>
                <a:ext cx="4876800" cy="4800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1981200" y="1752600"/>
                <a:ext cx="4495800" cy="4495800"/>
                <a:chOff x="2133600" y="1524000"/>
                <a:chExt cx="4495800" cy="4495800"/>
              </a:xfrm>
            </p:grpSpPr>
            <p:pic>
              <p:nvPicPr>
                <p:cNvPr id="1037" name="Picture 13" descr="C:\Documents and Settings\stoltzm\Local Settings\Temporary Internet Files\Content.IE5\Q54CSJH6\MP900422766[1].jpg"/>
                <p:cNvPicPr>
                  <a:picLocks noChangeAspect="1" noChangeArrowheads="1"/>
                </p:cNvPicPr>
                <p:nvPr/>
              </p:nvPicPr>
              <p:blipFill>
                <a:blip r:embed="rId3" cstate="print"/>
                <a:srcRect/>
                <a:stretch>
                  <a:fillRect/>
                </a:stretch>
              </p:blipFill>
              <p:spPr bwMode="auto">
                <a:xfrm>
                  <a:off x="2133600" y="1524000"/>
                  <a:ext cx="4495800" cy="4495800"/>
                </a:xfrm>
                <a:prstGeom prst="rect">
                  <a:avLst/>
                </a:prstGeom>
                <a:noFill/>
              </p:spPr>
            </p:pic>
            <p:grpSp>
              <p:nvGrpSpPr>
                <p:cNvPr id="73" name="Group 72"/>
                <p:cNvGrpSpPr/>
                <p:nvPr/>
              </p:nvGrpSpPr>
              <p:grpSpPr>
                <a:xfrm>
                  <a:off x="2286000" y="1524000"/>
                  <a:ext cx="4188199" cy="4419600"/>
                  <a:chOff x="2209800" y="1600200"/>
                  <a:chExt cx="4381500" cy="5181600"/>
                </a:xfrm>
              </p:grpSpPr>
              <p:grpSp>
                <p:nvGrpSpPr>
                  <p:cNvPr id="1038" name="Group 14"/>
                  <p:cNvGrpSpPr>
                    <a:grpSpLocks/>
                  </p:cNvGrpSpPr>
                  <p:nvPr/>
                </p:nvGrpSpPr>
                <p:grpSpPr bwMode="auto">
                  <a:xfrm>
                    <a:off x="4800600" y="1600200"/>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103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4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3" name="Group 14"/>
                  <p:cNvGrpSpPr>
                    <a:grpSpLocks/>
                  </p:cNvGrpSpPr>
                  <p:nvPr/>
                </p:nvGrpSpPr>
                <p:grpSpPr bwMode="auto">
                  <a:xfrm>
                    <a:off x="4800600" y="3124200"/>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3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14"/>
                  <p:cNvGrpSpPr>
                    <a:grpSpLocks/>
                  </p:cNvGrpSpPr>
                  <p:nvPr/>
                </p:nvGrpSpPr>
                <p:grpSpPr bwMode="auto">
                  <a:xfrm>
                    <a:off x="4800600" y="4600578"/>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3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3" name="Group 14"/>
                  <p:cNvGrpSpPr>
                    <a:grpSpLocks/>
                  </p:cNvGrpSpPr>
                  <p:nvPr/>
                </p:nvGrpSpPr>
                <p:grpSpPr bwMode="auto">
                  <a:xfrm>
                    <a:off x="3505200" y="1600200"/>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4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8" name="Group 14"/>
                  <p:cNvGrpSpPr>
                    <a:grpSpLocks/>
                  </p:cNvGrpSpPr>
                  <p:nvPr/>
                </p:nvGrpSpPr>
                <p:grpSpPr bwMode="auto">
                  <a:xfrm>
                    <a:off x="3505200" y="3124200"/>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4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3" name="Group 14"/>
                  <p:cNvGrpSpPr>
                    <a:grpSpLocks/>
                  </p:cNvGrpSpPr>
                  <p:nvPr/>
                </p:nvGrpSpPr>
                <p:grpSpPr bwMode="auto">
                  <a:xfrm>
                    <a:off x="3505200" y="4600578"/>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5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58" name="Group 14"/>
                  <p:cNvGrpSpPr>
                    <a:grpSpLocks/>
                  </p:cNvGrpSpPr>
                  <p:nvPr/>
                </p:nvGrpSpPr>
                <p:grpSpPr bwMode="auto">
                  <a:xfrm>
                    <a:off x="2209800" y="1600200"/>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5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 name="Group 14"/>
                  <p:cNvGrpSpPr>
                    <a:grpSpLocks/>
                  </p:cNvGrpSpPr>
                  <p:nvPr/>
                </p:nvGrpSpPr>
                <p:grpSpPr bwMode="auto">
                  <a:xfrm>
                    <a:off x="2209800" y="3124200"/>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6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8" name="Group 14"/>
                  <p:cNvGrpSpPr>
                    <a:grpSpLocks/>
                  </p:cNvGrpSpPr>
                  <p:nvPr/>
                </p:nvGrpSpPr>
                <p:grpSpPr bwMode="auto">
                  <a:xfrm>
                    <a:off x="2209800" y="4600578"/>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6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78" name="Rounded Rectangle 77"/>
              <p:cNvSpPr/>
              <p:nvPr/>
            </p:nvSpPr>
            <p:spPr>
              <a:xfrm>
                <a:off x="2667000" y="2438400"/>
                <a:ext cx="3124200" cy="31242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2514600" y="23622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2895600" y="21336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5257800" y="21336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5486400" y="25146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5486400" y="29718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5486400" y="38100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2438400" y="32766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3505200" y="53340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4876800" y="53340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5486400" y="41910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2667000" y="52578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2514600" y="36576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Rounded Rectangle 91"/>
            <p:cNvSpPr/>
            <p:nvPr/>
          </p:nvSpPr>
          <p:spPr>
            <a:xfrm>
              <a:off x="2438400" y="45720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3810000" y="53340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a:off x="5486400" y="50292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Strategies for Solving Puzzles</a:t>
            </a:r>
            <a:endParaRPr lang="en-US" dirty="0"/>
          </a:p>
        </p:txBody>
      </p:sp>
      <p:sp>
        <p:nvSpPr>
          <p:cNvPr id="5" name="Content Placeholder 4"/>
          <p:cNvSpPr>
            <a:spLocks noGrp="1"/>
          </p:cNvSpPr>
          <p:nvPr>
            <p:ph idx="1"/>
          </p:nvPr>
        </p:nvSpPr>
        <p:spPr/>
        <p:txBody>
          <a:bodyPr>
            <a:normAutofit fontScale="92500" lnSpcReduction="20000"/>
          </a:bodyPr>
          <a:lstStyle/>
          <a:p>
            <a:r>
              <a:rPr lang="en-US" dirty="0" smtClean="0"/>
              <a:t>Create a clear work area</a:t>
            </a:r>
          </a:p>
          <a:p>
            <a:r>
              <a:rPr lang="en-US" dirty="0" smtClean="0"/>
              <a:t>Turn pieces face up</a:t>
            </a:r>
          </a:p>
          <a:p>
            <a:r>
              <a:rPr lang="en-US" dirty="0" smtClean="0"/>
              <a:t>Don’t accidentally lose a piece of the puzzle</a:t>
            </a:r>
          </a:p>
          <a:p>
            <a:r>
              <a:rPr lang="en-US" dirty="0" smtClean="0"/>
              <a:t>Select edge pieces and assemble</a:t>
            </a:r>
          </a:p>
          <a:p>
            <a:r>
              <a:rPr lang="en-US" dirty="0" smtClean="0"/>
              <a:t>Separate pieces into color groups</a:t>
            </a:r>
          </a:p>
          <a:p>
            <a:r>
              <a:rPr lang="en-US" dirty="0" smtClean="0"/>
              <a:t>Partially assemble objects in the puzzle</a:t>
            </a:r>
          </a:p>
          <a:p>
            <a:r>
              <a:rPr lang="en-US" dirty="0" smtClean="0"/>
              <a:t>Identify redundancy</a:t>
            </a:r>
          </a:p>
          <a:p>
            <a:r>
              <a:rPr lang="en-US" dirty="0" smtClean="0"/>
              <a:t>Place the assembled objects in the approximate locations</a:t>
            </a:r>
          </a:p>
          <a:p>
            <a:r>
              <a:rPr lang="en-US" dirty="0" smtClean="0"/>
              <a:t>Don’t force the pieces to fit</a:t>
            </a:r>
          </a:p>
          <a:p>
            <a:endParaRPr lang="en-US" dirty="0" smtClean="0"/>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8421688" cy="1362075"/>
          </a:xfrm>
        </p:spPr>
        <p:txBody>
          <a:bodyPr>
            <a:noAutofit/>
          </a:bodyPr>
          <a:lstStyle/>
          <a:p>
            <a:r>
              <a:rPr lang="en-US" sz="3600" dirty="0" smtClean="0"/>
              <a:t>Separate pieces into color groups</a:t>
            </a:r>
            <a:br>
              <a:rPr lang="en-US" sz="3600" dirty="0" smtClean="0"/>
            </a:br>
            <a:endParaRPr lang="en-US" sz="3600" dirty="0"/>
          </a:p>
        </p:txBody>
      </p:sp>
      <p:sp>
        <p:nvSpPr>
          <p:cNvPr id="3" name="Text Placeholder 2"/>
          <p:cNvSpPr>
            <a:spLocks noGrp="1"/>
          </p:cNvSpPr>
          <p:nvPr>
            <p:ph type="body" idx="1"/>
          </p:nvPr>
        </p:nvSpPr>
        <p:spPr>
          <a:xfrm>
            <a:off x="722313" y="2906713"/>
            <a:ext cx="8421688" cy="1500187"/>
          </a:xfrm>
        </p:spPr>
        <p:txBody>
          <a:bodyPr>
            <a:normAutofit/>
          </a:bodyPr>
          <a:lstStyle/>
          <a:p>
            <a:r>
              <a:rPr lang="en-US" u="sng" dirty="0" smtClean="0"/>
              <a:t>I</a:t>
            </a:r>
            <a:r>
              <a:rPr lang="en-US" dirty="0" smtClean="0"/>
              <a:t>nternational </a:t>
            </a:r>
            <a:r>
              <a:rPr lang="en-US" u="sng" dirty="0" smtClean="0"/>
              <a:t>S</a:t>
            </a:r>
            <a:r>
              <a:rPr lang="en-US" dirty="0" smtClean="0"/>
              <a:t>tandard </a:t>
            </a:r>
            <a:r>
              <a:rPr lang="en-US" u="sng" dirty="0" smtClean="0"/>
              <a:t>B</a:t>
            </a:r>
            <a:r>
              <a:rPr lang="en-US" dirty="0" smtClean="0"/>
              <a:t>ook </a:t>
            </a:r>
            <a:r>
              <a:rPr lang="en-US" u="sng" dirty="0" smtClean="0"/>
              <a:t>N</a:t>
            </a:r>
            <a:r>
              <a:rPr lang="en-US" dirty="0" smtClean="0"/>
              <a:t>umbers (ISBN)</a:t>
            </a:r>
            <a:endParaRPr lang="en-US" dirty="0"/>
          </a:p>
        </p:txBody>
      </p:sp>
    </p:spTree>
  </p:cSld>
  <p:clrMapOvr>
    <a:masterClrMapping/>
  </p:clrMapOvr>
  <p:transition>
    <p:cut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BN.jpg">
            <a:hlinkClick r:id="rId3"/>
          </p:cNvPr>
          <p:cNvPicPr>
            <a:picLocks noChangeAspect="1"/>
          </p:cNvPicPr>
          <p:nvPr/>
        </p:nvPicPr>
        <p:blipFill>
          <a:blip r:embed="rId4" cstate="print"/>
          <a:stretch>
            <a:fillRect/>
          </a:stretch>
        </p:blipFill>
        <p:spPr>
          <a:xfrm>
            <a:off x="3143250" y="1900682"/>
            <a:ext cx="2857500" cy="2736850"/>
          </a:xfrm>
          <a:prstGeom prst="rect">
            <a:avLst/>
          </a:prstGeom>
        </p:spPr>
      </p:pic>
      <p:sp>
        <p:nvSpPr>
          <p:cNvPr id="2" name="Title 1"/>
          <p:cNvSpPr>
            <a:spLocks noGrp="1"/>
          </p:cNvSpPr>
          <p:nvPr>
            <p:ph type="title"/>
          </p:nvPr>
        </p:nvSpPr>
        <p:spPr/>
        <p:txBody>
          <a:bodyPr>
            <a:noAutofit/>
          </a:bodyPr>
          <a:lstStyle/>
          <a:p>
            <a:pPr algn="l"/>
            <a:r>
              <a:rPr lang="en-US" sz="2800" u="sng" dirty="0" smtClean="0"/>
              <a:t>I</a:t>
            </a:r>
            <a:r>
              <a:rPr lang="en-US" sz="2800" dirty="0" smtClean="0"/>
              <a:t>nternational </a:t>
            </a:r>
            <a:r>
              <a:rPr lang="en-US" sz="2800" u="sng" dirty="0" smtClean="0"/>
              <a:t>S</a:t>
            </a:r>
            <a:r>
              <a:rPr lang="en-US" sz="2800" dirty="0" smtClean="0"/>
              <a:t>tandard </a:t>
            </a:r>
            <a:r>
              <a:rPr lang="en-US" sz="2800" u="sng" dirty="0" smtClean="0"/>
              <a:t>B</a:t>
            </a:r>
            <a:r>
              <a:rPr lang="en-US" sz="2800" dirty="0" smtClean="0"/>
              <a:t>ook </a:t>
            </a:r>
            <a:r>
              <a:rPr lang="en-US" sz="2800" u="sng" dirty="0" smtClean="0"/>
              <a:t>N</a:t>
            </a:r>
            <a:r>
              <a:rPr lang="en-US" sz="2800" dirty="0" smtClean="0"/>
              <a:t>umbers (ISBN)</a:t>
            </a:r>
            <a:endParaRPr lang="en-US" sz="2800" dirty="0"/>
          </a:p>
        </p:txBody>
      </p:sp>
      <p:sp>
        <p:nvSpPr>
          <p:cNvPr id="3" name="Content Placeholder 2"/>
          <p:cNvSpPr>
            <a:spLocks noGrp="1"/>
          </p:cNvSpPr>
          <p:nvPr>
            <p:ph idx="1"/>
          </p:nvPr>
        </p:nvSpPr>
        <p:spPr>
          <a:xfrm>
            <a:off x="457200" y="1371600"/>
            <a:ext cx="8229600" cy="1371600"/>
          </a:xfrm>
        </p:spPr>
        <p:txBody>
          <a:bodyPr/>
          <a:lstStyle/>
          <a:p>
            <a:r>
              <a:rPr lang="en-US" dirty="0" smtClean="0"/>
              <a:t>ISBN Tips and Tricks</a:t>
            </a:r>
          </a:p>
        </p:txBody>
      </p:sp>
      <p:sp>
        <p:nvSpPr>
          <p:cNvPr id="5" name="TextBox 4"/>
          <p:cNvSpPr txBox="1"/>
          <p:nvPr/>
        </p:nvSpPr>
        <p:spPr>
          <a:xfrm>
            <a:off x="457200" y="4648200"/>
            <a:ext cx="8229600" cy="1815882"/>
          </a:xfrm>
          <a:prstGeom prst="rect">
            <a:avLst/>
          </a:prstGeom>
          <a:noFill/>
        </p:spPr>
        <p:txBody>
          <a:bodyPr wrap="square" rtlCol="0">
            <a:spAutoFit/>
          </a:bodyPr>
          <a:lstStyle/>
          <a:p>
            <a:pPr>
              <a:buFont typeface="Arial" pitchFamily="34" charset="0"/>
              <a:buChar char="•"/>
            </a:pPr>
            <a:r>
              <a:rPr lang="en-US" sz="2800" b="1" dirty="0" smtClean="0">
                <a:solidFill>
                  <a:srgbClr val="002060"/>
                </a:solidFill>
              </a:rPr>
              <a:t> The ISBN identifies one title or edition of a title</a:t>
            </a:r>
          </a:p>
          <a:p>
            <a:pPr>
              <a:buFont typeface="Arial" pitchFamily="34" charset="0"/>
              <a:buChar char="•"/>
            </a:pPr>
            <a:r>
              <a:rPr lang="en-US" sz="2800" b="1" dirty="0" smtClean="0">
                <a:solidFill>
                  <a:srgbClr val="002060"/>
                </a:solidFill>
              </a:rPr>
              <a:t> The ISBN can be found on the lower portion of the back cover of a book above the bar code and on the copyright page.</a:t>
            </a:r>
          </a:p>
        </p:txBody>
      </p:sp>
    </p:spTree>
  </p:cSld>
  <p:clrMapOvr>
    <a:masterClrMapping/>
  </p:clrMapOvr>
  <p:transition>
    <p:cut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228600"/>
            <a:ext cx="7467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dirty="0" smtClean="0">
                <a:ln>
                  <a:noFill/>
                </a:ln>
                <a:solidFill>
                  <a:srgbClr val="002060"/>
                </a:solidFill>
                <a:effectLst/>
                <a:uLnTx/>
                <a:uFillTx/>
                <a:latin typeface="+mj-lt"/>
                <a:ea typeface="+mj-ea"/>
                <a:cs typeface="+mj-cs"/>
              </a:rPr>
              <a:t>I</a:t>
            </a:r>
            <a:r>
              <a:rPr kumimoji="0" lang="en-US" sz="3200" b="1" i="0" u="none" strike="noStrike" kern="1200" cap="none" spc="0" normalizeH="0" baseline="0" noProof="0" dirty="0" smtClean="0">
                <a:ln>
                  <a:noFill/>
                </a:ln>
                <a:solidFill>
                  <a:srgbClr val="002060"/>
                </a:solidFill>
                <a:effectLst/>
                <a:uLnTx/>
                <a:uFillTx/>
                <a:latin typeface="+mj-lt"/>
                <a:ea typeface="+mj-ea"/>
                <a:cs typeface="+mj-cs"/>
              </a:rPr>
              <a:t>nternational </a:t>
            </a:r>
            <a:r>
              <a:rPr kumimoji="0" lang="en-US" sz="3200" b="1" i="0" u="sng" strike="noStrike" kern="1200" cap="none" spc="0" normalizeH="0" baseline="0" noProof="0" dirty="0" smtClean="0">
                <a:ln>
                  <a:noFill/>
                </a:ln>
                <a:solidFill>
                  <a:srgbClr val="002060"/>
                </a:solidFill>
                <a:effectLst/>
                <a:uLnTx/>
                <a:uFillTx/>
                <a:latin typeface="+mj-lt"/>
                <a:ea typeface="+mj-ea"/>
                <a:cs typeface="+mj-cs"/>
              </a:rPr>
              <a:t>S</a:t>
            </a:r>
            <a:r>
              <a:rPr kumimoji="0" lang="en-US" sz="3200" b="1" i="0" u="none" strike="noStrike" kern="1200" cap="none" spc="0" normalizeH="0" baseline="0" noProof="0" dirty="0" smtClean="0">
                <a:ln>
                  <a:noFill/>
                </a:ln>
                <a:solidFill>
                  <a:srgbClr val="002060"/>
                </a:solidFill>
                <a:effectLst/>
                <a:uLnTx/>
                <a:uFillTx/>
                <a:latin typeface="+mj-lt"/>
                <a:ea typeface="+mj-ea"/>
                <a:cs typeface="+mj-cs"/>
              </a:rPr>
              <a:t>tandard </a:t>
            </a:r>
            <a:r>
              <a:rPr kumimoji="0" lang="en-US" sz="3200" b="1" i="0" u="sng" strike="noStrike" kern="1200" cap="none" spc="0" normalizeH="0" baseline="0" noProof="0" dirty="0" smtClean="0">
                <a:ln>
                  <a:noFill/>
                </a:ln>
                <a:solidFill>
                  <a:srgbClr val="002060"/>
                </a:solidFill>
                <a:effectLst/>
                <a:uLnTx/>
                <a:uFillTx/>
                <a:latin typeface="+mj-lt"/>
                <a:ea typeface="+mj-ea"/>
                <a:cs typeface="+mj-cs"/>
              </a:rPr>
              <a:t>B</a:t>
            </a:r>
            <a:r>
              <a:rPr kumimoji="0" lang="en-US" sz="3200" b="1" i="0" u="none" strike="noStrike" kern="1200" cap="none" spc="0" normalizeH="0" baseline="0" noProof="0" dirty="0" smtClean="0">
                <a:ln>
                  <a:noFill/>
                </a:ln>
                <a:solidFill>
                  <a:srgbClr val="002060"/>
                </a:solidFill>
                <a:effectLst/>
                <a:uLnTx/>
                <a:uFillTx/>
                <a:latin typeface="+mj-lt"/>
                <a:ea typeface="+mj-ea"/>
                <a:cs typeface="+mj-cs"/>
              </a:rPr>
              <a:t>ook </a:t>
            </a:r>
            <a:r>
              <a:rPr kumimoji="0" lang="en-US" sz="3200" b="1" i="0" u="sng" strike="noStrike" kern="1200" cap="none" spc="0" normalizeH="0" baseline="0" noProof="0" dirty="0" smtClean="0">
                <a:ln>
                  <a:noFill/>
                </a:ln>
                <a:solidFill>
                  <a:srgbClr val="002060"/>
                </a:solidFill>
                <a:effectLst/>
                <a:uLnTx/>
                <a:uFillTx/>
                <a:latin typeface="+mj-lt"/>
                <a:ea typeface="+mj-ea"/>
                <a:cs typeface="+mj-cs"/>
              </a:rPr>
              <a:t>N</a:t>
            </a:r>
            <a:r>
              <a:rPr kumimoji="0" lang="en-US" sz="3200" b="1" i="0" u="none" strike="noStrike" kern="1200" cap="none" spc="0" normalizeH="0" baseline="0" noProof="0" dirty="0" smtClean="0">
                <a:ln>
                  <a:noFill/>
                </a:ln>
                <a:solidFill>
                  <a:srgbClr val="002060"/>
                </a:solidFill>
                <a:effectLst/>
                <a:uLnTx/>
                <a:uFillTx/>
                <a:latin typeface="+mj-lt"/>
                <a:ea typeface="+mj-ea"/>
                <a:cs typeface="+mj-cs"/>
              </a:rPr>
              <a:t>umbers (ISBN)</a:t>
            </a:r>
            <a:endParaRPr kumimoji="0" lang="en-US" sz="32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Content Placeholder 2"/>
          <p:cNvSpPr txBox="1">
            <a:spLocks/>
          </p:cNvSpPr>
          <p:nvPr/>
        </p:nvSpPr>
        <p:spPr>
          <a:xfrm>
            <a:off x="533400" y="1600201"/>
            <a:ext cx="8229600" cy="3810000"/>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rgbClr val="002060"/>
                </a:solidFill>
                <a:effectLst/>
                <a:uLnTx/>
                <a:uFillTx/>
                <a:latin typeface="+mn-lt"/>
                <a:ea typeface="+mn-ea"/>
                <a:cs typeface="+mn-cs"/>
              </a:rPr>
              <a:t>BUT</a:t>
            </a:r>
            <a:r>
              <a:rPr kumimoji="0" lang="en-US" sz="3200" b="1" i="0" u="none" strike="noStrike" kern="1200" cap="none" spc="0" normalizeH="0" noProof="0" dirty="0" smtClean="0">
                <a:ln>
                  <a:noFill/>
                </a:ln>
                <a:solidFill>
                  <a:srgbClr val="002060"/>
                </a:solidFill>
                <a:effectLst/>
                <a:uLnTx/>
                <a:uFillTx/>
                <a:latin typeface="+mn-lt"/>
                <a:ea typeface="+mn-ea"/>
                <a:cs typeface="+mn-cs"/>
              </a:rPr>
              <a:t> . . . Is it . . . </a:t>
            </a:r>
            <a:endParaRPr kumimoji="0" lang="en-US" sz="2800" b="1" i="1"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rgbClr val="002060"/>
              </a:solidFill>
              <a:effectLst/>
              <a:uLnTx/>
              <a:uFillTx/>
              <a:latin typeface="+mn-lt"/>
              <a:ea typeface="+mn-ea"/>
              <a:cs typeface="+mn-cs"/>
            </a:endParaRPr>
          </a:p>
        </p:txBody>
      </p:sp>
      <p:sp>
        <p:nvSpPr>
          <p:cNvPr id="9" name="Content Placeholder 2"/>
          <p:cNvSpPr txBox="1">
            <a:spLocks/>
          </p:cNvSpPr>
          <p:nvPr/>
        </p:nvSpPr>
        <p:spPr>
          <a:xfrm>
            <a:off x="533400" y="5562599"/>
            <a:ext cx="8229600" cy="609601"/>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4800" b="1" dirty="0" smtClean="0">
                <a:solidFill>
                  <a:srgbClr val="002060"/>
                </a:solidFill>
              </a:rPr>
              <a:t>Which one is which?  So</a:t>
            </a:r>
            <a:r>
              <a:rPr kumimoji="0" lang="en-US" sz="4800" b="1" i="0" u="none" strike="noStrike" kern="1200" cap="none" spc="0" normalizeH="0" noProof="0" dirty="0" smtClean="0">
                <a:ln>
                  <a:noFill/>
                </a:ln>
                <a:solidFill>
                  <a:srgbClr val="002060"/>
                </a:solidFill>
                <a:effectLst/>
                <a:uLnTx/>
                <a:uFillTx/>
                <a:latin typeface="+mn-lt"/>
                <a:ea typeface="+mn-ea"/>
                <a:cs typeface="+mn-cs"/>
              </a:rPr>
              <a:t> . . . . </a:t>
            </a:r>
            <a:endParaRPr kumimoji="0" lang="en-US" sz="4400" b="1" i="1"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4800" b="0" i="0" u="none" strike="noStrike" kern="1200" cap="none" spc="0" normalizeH="0" baseline="0" noProof="0" dirty="0">
              <a:ln>
                <a:noFill/>
              </a:ln>
              <a:solidFill>
                <a:srgbClr val="002060"/>
              </a:solidFill>
              <a:effectLst/>
              <a:uLnTx/>
              <a:uFillTx/>
              <a:latin typeface="+mn-lt"/>
              <a:ea typeface="+mn-ea"/>
              <a:cs typeface="+mn-cs"/>
            </a:endParaRPr>
          </a:p>
        </p:txBody>
      </p:sp>
      <p:sp>
        <p:nvSpPr>
          <p:cNvPr id="11" name="TextBox 10"/>
          <p:cNvSpPr txBox="1"/>
          <p:nvPr/>
        </p:nvSpPr>
        <p:spPr>
          <a:xfrm>
            <a:off x="457200" y="2514600"/>
            <a:ext cx="7391400" cy="2862322"/>
          </a:xfrm>
          <a:prstGeom prst="rect">
            <a:avLst/>
          </a:prstGeom>
          <a:noFill/>
        </p:spPr>
        <p:txBody>
          <a:bodyPr wrap="square" rtlCol="0">
            <a:spAutoFit/>
          </a:bodyPr>
          <a:lstStyle/>
          <a:p>
            <a:pPr>
              <a:spcBef>
                <a:spcPts val="600"/>
              </a:spcBef>
              <a:buFont typeface="Arial" pitchFamily="34" charset="0"/>
              <a:buChar char="•"/>
            </a:pPr>
            <a:r>
              <a:rPr lang="en-US" sz="3200" b="1" dirty="0" smtClean="0">
                <a:solidFill>
                  <a:srgbClr val="002060"/>
                </a:solidFill>
              </a:rPr>
              <a:t> The Teacher’s Edition?</a:t>
            </a:r>
          </a:p>
          <a:p>
            <a:pPr>
              <a:spcBef>
                <a:spcPts val="600"/>
              </a:spcBef>
              <a:buFont typeface="Arial" pitchFamily="34" charset="0"/>
              <a:buChar char="•"/>
            </a:pPr>
            <a:r>
              <a:rPr lang="en-US" sz="3200" b="1" dirty="0" smtClean="0">
                <a:solidFill>
                  <a:srgbClr val="002060"/>
                </a:solidFill>
              </a:rPr>
              <a:t> An Examination Copy? </a:t>
            </a:r>
          </a:p>
          <a:p>
            <a:pPr>
              <a:spcBef>
                <a:spcPts val="600"/>
              </a:spcBef>
              <a:buFont typeface="Arial" pitchFamily="34" charset="0"/>
              <a:buChar char="•"/>
            </a:pPr>
            <a:r>
              <a:rPr lang="en-US" sz="3200" b="1" dirty="0" smtClean="0">
                <a:solidFill>
                  <a:srgbClr val="002060"/>
                </a:solidFill>
              </a:rPr>
              <a:t> A 1982 Copyright?</a:t>
            </a:r>
          </a:p>
          <a:p>
            <a:pPr>
              <a:spcBef>
                <a:spcPts val="600"/>
              </a:spcBef>
              <a:buFont typeface="Arial" pitchFamily="34" charset="0"/>
              <a:buChar char="•"/>
            </a:pPr>
            <a:r>
              <a:rPr lang="en-US" sz="3200" b="1" dirty="0" smtClean="0">
                <a:solidFill>
                  <a:srgbClr val="002060"/>
                </a:solidFill>
              </a:rPr>
              <a:t> A Paperback?</a:t>
            </a:r>
          </a:p>
          <a:p>
            <a:pPr>
              <a:spcBef>
                <a:spcPts val="600"/>
              </a:spcBef>
              <a:buFont typeface="Arial" pitchFamily="34" charset="0"/>
              <a:buChar char="•"/>
            </a:pPr>
            <a:r>
              <a:rPr lang="en-US" sz="3200" b="1" dirty="0" smtClean="0">
                <a:solidFill>
                  <a:srgbClr val="002060"/>
                </a:solidFill>
              </a:rPr>
              <a:t> One of a Set?</a:t>
            </a:r>
            <a:endParaRPr lang="en-US" sz="3200" b="1" dirty="0" smtClean="0">
              <a:solidFill>
                <a:schemeClr val="accent4">
                  <a:lumMod val="40000"/>
                  <a:lumOff val="60000"/>
                </a:schemeClr>
              </a:solidFill>
            </a:endParaRPr>
          </a:p>
        </p:txBody>
      </p:sp>
      <p:pic>
        <p:nvPicPr>
          <p:cNvPr id="3084" name="Picture 12" descr="C:\Documents and Settings\stoltzm\Local Settings\Temporary Internet Files\Content.IE5\VBSAOLV6\MP900422303[1].jpg"/>
          <p:cNvPicPr>
            <a:picLocks noChangeAspect="1" noChangeArrowheads="1"/>
          </p:cNvPicPr>
          <p:nvPr/>
        </p:nvPicPr>
        <p:blipFill>
          <a:blip r:embed="rId3" cstate="print"/>
          <a:srcRect/>
          <a:stretch>
            <a:fillRect/>
          </a:stretch>
        </p:blipFill>
        <p:spPr bwMode="auto">
          <a:xfrm>
            <a:off x="4572000" y="2514600"/>
            <a:ext cx="4457923" cy="2977753"/>
          </a:xfrm>
          <a:prstGeom prst="rect">
            <a:avLst/>
          </a:prstGeom>
          <a:noFill/>
        </p:spPr>
      </p:pic>
    </p:spTree>
  </p:cSld>
  <p:clrMapOvr>
    <a:masterClrMapping/>
  </p:clrMapOvr>
  <p:transition>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pic>
        <p:nvPicPr>
          <p:cNvPr id="4" name="Content Placeholder 3" descr="GoogleSearch.jpg"/>
          <p:cNvPicPr>
            <a:picLocks noGrp="1" noChangeAspect="1"/>
          </p:cNvPicPr>
          <p:nvPr>
            <p:ph idx="1"/>
          </p:nvPr>
        </p:nvPicPr>
        <p:blipFill>
          <a:blip r:embed="rId3" cstate="print"/>
          <a:stretch>
            <a:fillRect/>
          </a:stretch>
        </p:blipFill>
        <p:spPr>
          <a:xfrm>
            <a:off x="914400" y="2514600"/>
            <a:ext cx="7315200" cy="2752725"/>
          </a:xfrm>
        </p:spPr>
      </p:pic>
      <p:sp>
        <p:nvSpPr>
          <p:cNvPr id="7" name="TextBox 6"/>
          <p:cNvSpPr txBox="1"/>
          <p:nvPr/>
        </p:nvSpPr>
        <p:spPr>
          <a:xfrm>
            <a:off x="914400" y="1828800"/>
            <a:ext cx="7315200" cy="707886"/>
          </a:xfrm>
          <a:prstGeom prst="rect">
            <a:avLst/>
          </a:prstGeom>
          <a:noFill/>
        </p:spPr>
        <p:txBody>
          <a:bodyPr wrap="square" rtlCol="0">
            <a:spAutoFit/>
          </a:bodyPr>
          <a:lstStyle/>
          <a:p>
            <a:pPr algn="ctr"/>
            <a:r>
              <a:rPr lang="en-US" sz="4000" b="1" dirty="0" smtClean="0">
                <a:solidFill>
                  <a:srgbClr val="002060"/>
                </a:solidFill>
              </a:rPr>
              <a:t>Scenario #1</a:t>
            </a:r>
            <a:endParaRPr lang="en-US" sz="4000" b="1" dirty="0">
              <a:solidFill>
                <a:srgbClr val="002060"/>
              </a:solidFill>
            </a:endParaRP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oogleAmazon.jpg"/>
          <p:cNvPicPr>
            <a:picLocks noGrp="1" noChangeAspect="1"/>
          </p:cNvPicPr>
          <p:nvPr>
            <p:ph idx="1"/>
          </p:nvPr>
        </p:nvPicPr>
        <p:blipFill>
          <a:blip r:embed="rId3" cstate="print"/>
          <a:stretch>
            <a:fillRect/>
          </a:stretch>
        </p:blipFill>
        <p:spPr>
          <a:xfrm>
            <a:off x="838200" y="1371600"/>
            <a:ext cx="7315200" cy="5257279"/>
          </a:xfrm>
        </p:spPr>
      </p:pic>
      <p:sp>
        <p:nvSpPr>
          <p:cNvPr id="6" name="Down Arrow 5"/>
          <p:cNvSpPr/>
          <p:nvPr/>
        </p:nvSpPr>
        <p:spPr>
          <a:xfrm rot="16200000" flipH="1">
            <a:off x="1333500" y="49149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rPr>
              <a:t>Amazon</a:t>
            </a:r>
            <a:endParaRPr lang="en-US" dirty="0"/>
          </a:p>
        </p:txBody>
      </p:sp>
      <p:pic>
        <p:nvPicPr>
          <p:cNvPr id="5" name="Picture 4" descr="ATitleExample.jpg"/>
          <p:cNvPicPr>
            <a:picLocks noChangeAspect="1"/>
          </p:cNvPicPr>
          <p:nvPr/>
        </p:nvPicPr>
        <p:blipFill>
          <a:blip r:embed="rId3" cstate="print"/>
          <a:stretch>
            <a:fillRect/>
          </a:stretch>
        </p:blipFill>
        <p:spPr>
          <a:xfrm>
            <a:off x="0" y="2331840"/>
            <a:ext cx="9144000" cy="3535560"/>
          </a:xfrm>
          <a:prstGeom prst="rect">
            <a:avLst/>
          </a:prstGeom>
        </p:spPr>
      </p:pic>
      <p:sp>
        <p:nvSpPr>
          <p:cNvPr id="7" name="Down Arrow 6"/>
          <p:cNvSpPr/>
          <p:nvPr/>
        </p:nvSpPr>
        <p:spPr>
          <a:xfrm rot="5400000">
            <a:off x="7658100" y="18669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rPr>
              <a:t>Amazon</a:t>
            </a:r>
            <a:endParaRPr lang="en-US" dirty="0"/>
          </a:p>
        </p:txBody>
      </p:sp>
      <p:pic>
        <p:nvPicPr>
          <p:cNvPr id="7" name="Picture 6" descr="TitleExample.jpg"/>
          <p:cNvPicPr>
            <a:picLocks noChangeAspect="1"/>
          </p:cNvPicPr>
          <p:nvPr/>
        </p:nvPicPr>
        <p:blipFill>
          <a:blip r:embed="rId3" cstate="print"/>
          <a:stretch>
            <a:fillRect/>
          </a:stretch>
        </p:blipFill>
        <p:spPr>
          <a:xfrm>
            <a:off x="304800" y="2286000"/>
            <a:ext cx="8637796" cy="3962399"/>
          </a:xfrm>
          <a:prstGeom prst="rect">
            <a:avLst/>
          </a:prstGeom>
        </p:spPr>
      </p:pic>
      <p:sp>
        <p:nvSpPr>
          <p:cNvPr id="5" name="Down Arrow 4"/>
          <p:cNvSpPr/>
          <p:nvPr/>
        </p:nvSpPr>
        <p:spPr>
          <a:xfrm rot="5400000">
            <a:off x="4914900" y="27813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a:off x="3086100" y="33147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rPr>
              <a:t>Barnes &amp; Noble</a:t>
            </a:r>
            <a:endParaRPr lang="en-US" dirty="0"/>
          </a:p>
        </p:txBody>
      </p:sp>
      <p:pic>
        <p:nvPicPr>
          <p:cNvPr id="7" name="Picture 6" descr="TitleExample.jpg"/>
          <p:cNvPicPr>
            <a:picLocks noChangeAspect="1"/>
          </p:cNvPicPr>
          <p:nvPr/>
        </p:nvPicPr>
        <p:blipFill>
          <a:blip r:embed="rId3" cstate="print"/>
          <a:stretch>
            <a:fillRect/>
          </a:stretch>
        </p:blipFill>
        <p:spPr>
          <a:xfrm>
            <a:off x="685800" y="2057400"/>
            <a:ext cx="8151225" cy="4276725"/>
          </a:xfrm>
          <a:prstGeom prst="rect">
            <a:avLst/>
          </a:prstGeom>
          <a:noFill/>
          <a:ln>
            <a:noFill/>
          </a:ln>
        </p:spPr>
      </p:pic>
      <p:sp>
        <p:nvSpPr>
          <p:cNvPr id="5" name="Down Arrow 4"/>
          <p:cNvSpPr/>
          <p:nvPr/>
        </p:nvSpPr>
        <p:spPr>
          <a:xfrm rot="5400000">
            <a:off x="6819900" y="52959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6200000" flipH="1">
            <a:off x="342900" y="5676900"/>
            <a:ext cx="304800" cy="533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2"/>
          <p:cNvGrpSpPr/>
          <p:nvPr/>
        </p:nvGrpSpPr>
        <p:grpSpPr>
          <a:xfrm>
            <a:off x="2133600" y="1600200"/>
            <a:ext cx="4876800" cy="4800600"/>
            <a:chOff x="1752600" y="1600200"/>
            <a:chExt cx="4876800" cy="4800600"/>
          </a:xfrm>
        </p:grpSpPr>
        <p:sp>
          <p:nvSpPr>
            <p:cNvPr id="76" name="Rectangle 75"/>
            <p:cNvSpPr/>
            <p:nvPr/>
          </p:nvSpPr>
          <p:spPr>
            <a:xfrm>
              <a:off x="1752600" y="1600200"/>
              <a:ext cx="4876800" cy="4800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73"/>
            <p:cNvGrpSpPr/>
            <p:nvPr/>
          </p:nvGrpSpPr>
          <p:grpSpPr>
            <a:xfrm>
              <a:off x="1981200" y="1752600"/>
              <a:ext cx="4495800" cy="4495800"/>
              <a:chOff x="2133600" y="1524000"/>
              <a:chExt cx="4495800" cy="4495800"/>
            </a:xfrm>
          </p:grpSpPr>
          <p:pic>
            <p:nvPicPr>
              <p:cNvPr id="1037" name="Picture 13" descr="C:\Documents and Settings\stoltzm\Local Settings\Temporary Internet Files\Content.IE5\Q54CSJH6\MP900422766[1].jpg"/>
              <p:cNvPicPr>
                <a:picLocks noChangeAspect="1" noChangeArrowheads="1"/>
              </p:cNvPicPr>
              <p:nvPr/>
            </p:nvPicPr>
            <p:blipFill>
              <a:blip r:embed="rId3" cstate="print"/>
              <a:srcRect/>
              <a:stretch>
                <a:fillRect/>
              </a:stretch>
            </p:blipFill>
            <p:spPr bwMode="auto">
              <a:xfrm>
                <a:off x="2133600" y="1524000"/>
                <a:ext cx="4495800" cy="4495800"/>
              </a:xfrm>
              <a:prstGeom prst="rect">
                <a:avLst/>
              </a:prstGeom>
              <a:noFill/>
            </p:spPr>
          </p:pic>
          <p:grpSp>
            <p:nvGrpSpPr>
              <p:cNvPr id="4" name="Group 72"/>
              <p:cNvGrpSpPr/>
              <p:nvPr/>
            </p:nvGrpSpPr>
            <p:grpSpPr>
              <a:xfrm>
                <a:off x="2286000" y="1524000"/>
                <a:ext cx="4188199" cy="4419600"/>
                <a:chOff x="2209800" y="1600200"/>
                <a:chExt cx="4381500" cy="5181600"/>
              </a:xfrm>
            </p:grpSpPr>
            <p:sp>
              <p:nvSpPr>
                <p:cNvPr id="1041" name="Puzzle4"/>
                <p:cNvSpPr>
                  <a:spLocks noEditPoints="1" noChangeArrowheads="1"/>
                </p:cNvSpPr>
                <p:nvPr/>
              </p:nvSpPr>
              <p:spPr bwMode="auto">
                <a:xfrm>
                  <a:off x="5033125" y="2431652"/>
                  <a:ext cx="677357" cy="134977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a:gsLst>
                    <a:gs pos="0">
                      <a:schemeClr val="bg1"/>
                    </a:gs>
                    <a:gs pos="50000">
                      <a:schemeClr val="accent1">
                        <a:tint val="44500"/>
                        <a:satMod val="160000"/>
                      </a:schemeClr>
                    </a:gs>
                    <a:gs pos="100000">
                      <a:schemeClr val="accent1">
                        <a:tint val="23500"/>
                        <a:satMod val="160000"/>
                      </a:schemeClr>
                    </a:gs>
                  </a:gsLst>
                  <a:lin ang="5400000" scaled="0"/>
                </a:grad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14"/>
                <p:cNvGrpSpPr>
                  <a:grpSpLocks/>
                </p:cNvGrpSpPr>
                <p:nvPr/>
              </p:nvGrpSpPr>
              <p:grpSpPr bwMode="auto">
                <a:xfrm>
                  <a:off x="4800600" y="3124200"/>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3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 name="Group 14"/>
                <p:cNvGrpSpPr>
                  <a:grpSpLocks/>
                </p:cNvGrpSpPr>
                <p:nvPr/>
              </p:nvGrpSpPr>
              <p:grpSpPr bwMode="auto">
                <a:xfrm>
                  <a:off x="4800600" y="4951227"/>
                  <a:ext cx="1137354" cy="1830573"/>
                  <a:chOff x="1824" y="1091"/>
                  <a:chExt cx="1800" cy="2391"/>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4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14"/>
                <p:cNvGrpSpPr>
                  <a:grpSpLocks/>
                </p:cNvGrpSpPr>
                <p:nvPr/>
              </p:nvGrpSpPr>
              <p:grpSpPr bwMode="auto">
                <a:xfrm>
                  <a:off x="3505200" y="1600200"/>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4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4"/>
                <p:cNvGrpSpPr>
                  <a:grpSpLocks/>
                </p:cNvGrpSpPr>
                <p:nvPr/>
              </p:nvGrpSpPr>
              <p:grpSpPr bwMode="auto">
                <a:xfrm>
                  <a:off x="3505200" y="3124200"/>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4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14"/>
                <p:cNvGrpSpPr>
                  <a:grpSpLocks/>
                </p:cNvGrpSpPr>
                <p:nvPr/>
              </p:nvGrpSpPr>
              <p:grpSpPr bwMode="auto">
                <a:xfrm>
                  <a:off x="3505200" y="4600578"/>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5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 name="Group 14"/>
                <p:cNvGrpSpPr>
                  <a:grpSpLocks/>
                </p:cNvGrpSpPr>
                <p:nvPr/>
              </p:nvGrpSpPr>
              <p:grpSpPr bwMode="auto">
                <a:xfrm>
                  <a:off x="2209800" y="1600200"/>
                  <a:ext cx="1575867" cy="1159133"/>
                  <a:chOff x="1824" y="633"/>
                  <a:chExt cx="2494" cy="1514"/>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5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4"/>
                <p:cNvGrpSpPr>
                  <a:grpSpLocks/>
                </p:cNvGrpSpPr>
                <p:nvPr/>
              </p:nvGrpSpPr>
              <p:grpSpPr bwMode="auto">
                <a:xfrm>
                  <a:off x="2209800" y="3124200"/>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6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4"/>
                <p:cNvGrpSpPr>
                  <a:grpSpLocks/>
                </p:cNvGrpSpPr>
                <p:nvPr/>
              </p:nvGrpSpPr>
              <p:grpSpPr bwMode="auto">
                <a:xfrm>
                  <a:off x="2209800" y="4600578"/>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6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79" name="Rounded Rectangle 78"/>
            <p:cNvSpPr/>
            <p:nvPr/>
          </p:nvSpPr>
          <p:spPr>
            <a:xfrm>
              <a:off x="2514600" y="23622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2895600" y="21336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5486400" y="29718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5486400" y="38100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2438400" y="32766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3505200" y="53340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4876800" y="53340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5486400" y="41910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a:off x="2667000" y="52578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2514600" y="36576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itle 1"/>
          <p:cNvSpPr txBox="1">
            <a:spLocks/>
          </p:cNvSpPr>
          <p:nvPr/>
        </p:nvSpPr>
        <p:spPr>
          <a:xfrm>
            <a:off x="0" y="76200"/>
            <a:ext cx="7467600" cy="1143000"/>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sng" strike="noStrike" kern="1200" cap="none" spc="0" normalizeH="0" baseline="0" noProof="0" smtClean="0">
                <a:ln>
                  <a:noFill/>
                </a:ln>
                <a:solidFill>
                  <a:srgbClr val="002060"/>
                </a:solidFill>
                <a:effectLst/>
                <a:uLnTx/>
                <a:uFillTx/>
                <a:latin typeface="+mj-lt"/>
                <a:ea typeface="+mj-ea"/>
                <a:cs typeface="+mj-cs"/>
              </a:rPr>
              <a:t>I</a:t>
            </a:r>
            <a:r>
              <a:rPr kumimoji="0" lang="en-US" sz="3200" b="1" i="0" u="none" strike="noStrike" kern="1200" cap="none" spc="0" normalizeH="0" baseline="0" noProof="0" smtClean="0">
                <a:ln>
                  <a:noFill/>
                </a:ln>
                <a:solidFill>
                  <a:srgbClr val="002060"/>
                </a:solidFill>
                <a:effectLst/>
                <a:uLnTx/>
                <a:uFillTx/>
                <a:latin typeface="+mj-lt"/>
                <a:ea typeface="+mj-ea"/>
                <a:cs typeface="+mj-cs"/>
              </a:rPr>
              <a:t>nternational </a:t>
            </a:r>
            <a:r>
              <a:rPr kumimoji="0" lang="en-US" sz="3200" b="1" i="0" u="sng" strike="noStrike" kern="1200" cap="none" spc="0" normalizeH="0" baseline="0" noProof="0" smtClean="0">
                <a:ln>
                  <a:noFill/>
                </a:ln>
                <a:solidFill>
                  <a:srgbClr val="002060"/>
                </a:solidFill>
                <a:effectLst/>
                <a:uLnTx/>
                <a:uFillTx/>
                <a:latin typeface="+mj-lt"/>
                <a:ea typeface="+mj-ea"/>
                <a:cs typeface="+mj-cs"/>
              </a:rPr>
              <a:t>S</a:t>
            </a:r>
            <a:r>
              <a:rPr kumimoji="0" lang="en-US" sz="3200" b="1" i="0" u="none" strike="noStrike" kern="1200" cap="none" spc="0" normalizeH="0" baseline="0" noProof="0" smtClean="0">
                <a:ln>
                  <a:noFill/>
                </a:ln>
                <a:solidFill>
                  <a:srgbClr val="002060"/>
                </a:solidFill>
                <a:effectLst/>
                <a:uLnTx/>
                <a:uFillTx/>
                <a:latin typeface="+mj-lt"/>
                <a:ea typeface="+mj-ea"/>
                <a:cs typeface="+mj-cs"/>
              </a:rPr>
              <a:t>tandard </a:t>
            </a:r>
            <a:r>
              <a:rPr kumimoji="0" lang="en-US" sz="3200" b="1" i="0" u="sng" strike="noStrike" kern="1200" cap="none" spc="0" normalizeH="0" baseline="0" noProof="0" smtClean="0">
                <a:ln>
                  <a:noFill/>
                </a:ln>
                <a:solidFill>
                  <a:srgbClr val="002060"/>
                </a:solidFill>
                <a:effectLst/>
                <a:uLnTx/>
                <a:uFillTx/>
                <a:latin typeface="+mj-lt"/>
                <a:ea typeface="+mj-ea"/>
                <a:cs typeface="+mj-cs"/>
              </a:rPr>
              <a:t>B</a:t>
            </a:r>
            <a:r>
              <a:rPr kumimoji="0" lang="en-US" sz="3200" b="1" i="0" u="none" strike="noStrike" kern="1200" cap="none" spc="0" normalizeH="0" baseline="0" noProof="0" smtClean="0">
                <a:ln>
                  <a:noFill/>
                </a:ln>
                <a:solidFill>
                  <a:srgbClr val="002060"/>
                </a:solidFill>
                <a:effectLst/>
                <a:uLnTx/>
                <a:uFillTx/>
                <a:latin typeface="+mj-lt"/>
                <a:ea typeface="+mj-ea"/>
                <a:cs typeface="+mj-cs"/>
              </a:rPr>
              <a:t>ook </a:t>
            </a:r>
            <a:r>
              <a:rPr kumimoji="0" lang="en-US" sz="3200" b="1" i="0" u="sng" strike="noStrike" kern="1200" cap="none" spc="0" normalizeH="0" baseline="0" noProof="0" smtClean="0">
                <a:ln>
                  <a:noFill/>
                </a:ln>
                <a:solidFill>
                  <a:srgbClr val="002060"/>
                </a:solidFill>
                <a:effectLst/>
                <a:uLnTx/>
                <a:uFillTx/>
                <a:latin typeface="+mj-lt"/>
                <a:ea typeface="+mj-ea"/>
                <a:cs typeface="+mj-cs"/>
              </a:rPr>
              <a:t>N</a:t>
            </a:r>
            <a:r>
              <a:rPr kumimoji="0" lang="en-US" sz="3200" b="1" i="0" u="none" strike="noStrike" kern="1200" cap="none" spc="0" normalizeH="0" baseline="0" noProof="0" smtClean="0">
                <a:ln>
                  <a:noFill/>
                </a:ln>
                <a:solidFill>
                  <a:srgbClr val="002060"/>
                </a:solidFill>
                <a:effectLst/>
                <a:uLnTx/>
                <a:uFillTx/>
                <a:latin typeface="+mj-lt"/>
                <a:ea typeface="+mj-ea"/>
                <a:cs typeface="+mj-cs"/>
              </a:rPr>
              <a:t>umbers (ISBN)</a:t>
            </a:r>
            <a:endParaRPr kumimoji="0" lang="en-US" sz="32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spd="med">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NIMAC.Home"/>
          <p:cNvPicPr>
            <a:picLocks noGrp="1" noChangeAspect="1"/>
          </p:cNvPicPr>
          <p:nvPr>
            <p:ph idx="1"/>
          </p:nvPr>
        </p:nvPicPr>
        <p:blipFill>
          <a:blip r:embed="rId3" cstate="print"/>
          <a:stretch>
            <a:fillRect/>
          </a:stretch>
        </p:blipFill>
        <p:spPr>
          <a:xfrm>
            <a:off x="228600" y="2133600"/>
            <a:ext cx="8709252" cy="3886200"/>
          </a:xfrm>
        </p:spPr>
      </p:pic>
      <p:grpSp>
        <p:nvGrpSpPr>
          <p:cNvPr id="15" name="Group 14"/>
          <p:cNvGrpSpPr/>
          <p:nvPr/>
        </p:nvGrpSpPr>
        <p:grpSpPr>
          <a:xfrm>
            <a:off x="1905000" y="2133600"/>
            <a:ext cx="1066800" cy="990600"/>
            <a:chOff x="1905000" y="2133600"/>
            <a:chExt cx="1066800" cy="990600"/>
          </a:xfrm>
        </p:grpSpPr>
        <p:sp>
          <p:nvSpPr>
            <p:cNvPr id="5" name="Smiley Face 4"/>
            <p:cNvSpPr/>
            <p:nvPr/>
          </p:nvSpPr>
          <p:spPr>
            <a:xfrm>
              <a:off x="1905000" y="2133600"/>
              <a:ext cx="1066800" cy="9906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438400" y="2209800"/>
              <a:ext cx="533400" cy="457200"/>
              <a:chOff x="2514600" y="2209800"/>
              <a:chExt cx="533400" cy="457200"/>
            </a:xfrm>
          </p:grpSpPr>
          <p:sp>
            <p:nvSpPr>
              <p:cNvPr id="6" name="Oval 5"/>
              <p:cNvSpPr/>
              <p:nvPr/>
            </p:nvSpPr>
            <p:spPr>
              <a:xfrm>
                <a:off x="2514600" y="2209800"/>
                <a:ext cx="533400" cy="457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590800" y="2438400"/>
                <a:ext cx="228600" cy="2286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905000" y="2209800"/>
              <a:ext cx="533400" cy="457200"/>
              <a:chOff x="2514600" y="2209800"/>
              <a:chExt cx="533400" cy="457200"/>
            </a:xfrm>
          </p:grpSpPr>
          <p:sp>
            <p:nvSpPr>
              <p:cNvPr id="10" name="Oval 9"/>
              <p:cNvSpPr/>
              <p:nvPr/>
            </p:nvSpPr>
            <p:spPr>
              <a:xfrm>
                <a:off x="2514600" y="2209800"/>
                <a:ext cx="533400" cy="457200"/>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590800" y="2438400"/>
                <a:ext cx="228600" cy="228600"/>
              </a:xfrm>
              <a:prstGeom prst="ellipse">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Down Arrow 12"/>
          <p:cNvSpPr/>
          <p:nvPr/>
        </p:nvSpPr>
        <p:spPr>
          <a:xfrm>
            <a:off x="1447800" y="2819400"/>
            <a:ext cx="304800" cy="381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rot="5400000">
            <a:off x="2286000" y="3048000"/>
            <a:ext cx="457200" cy="9144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
        <p:nvSpPr>
          <p:cNvPr id="20" name="Down Arrow 19"/>
          <p:cNvSpPr/>
          <p:nvPr/>
        </p:nvSpPr>
        <p:spPr>
          <a:xfrm>
            <a:off x="5867400" y="1752600"/>
            <a:ext cx="304800" cy="3810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Clear Work Area</a:t>
            </a:r>
            <a:br>
              <a:rPr lang="en-US" dirty="0" smtClean="0"/>
            </a:br>
            <a:endParaRPr lang="en-US" dirty="0"/>
          </a:p>
        </p:txBody>
      </p:sp>
      <p:sp>
        <p:nvSpPr>
          <p:cNvPr id="3" name="Text Placeholder 2"/>
          <p:cNvSpPr>
            <a:spLocks noGrp="1"/>
          </p:cNvSpPr>
          <p:nvPr>
            <p:ph type="body" idx="1"/>
          </p:nvPr>
        </p:nvSpPr>
        <p:spPr/>
        <p:txBody>
          <a:bodyPr/>
          <a:lstStyle/>
          <a:p>
            <a:r>
              <a:rPr lang="en-US" dirty="0" smtClean="0"/>
              <a:t>Student Eligibility and Textbook Criteria</a:t>
            </a:r>
            <a:endParaRPr lang="en-US" dirty="0"/>
          </a:p>
        </p:txBody>
      </p:sp>
    </p:spTree>
  </p:cSld>
  <p:clrMapOvr>
    <a:masterClrMapping/>
  </p:clrMapOvr>
  <p:transition>
    <p:wipe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IMAC.Title.jpg"/>
          <p:cNvPicPr>
            <a:picLocks noChangeAspect="1"/>
          </p:cNvPicPr>
          <p:nvPr/>
        </p:nvPicPr>
        <p:blipFill>
          <a:blip r:embed="rId3" cstate="print"/>
          <a:srcRect r="3561" b="40252"/>
          <a:stretch>
            <a:fillRect/>
          </a:stretch>
        </p:blipFill>
        <p:spPr>
          <a:xfrm>
            <a:off x="457200" y="1447800"/>
            <a:ext cx="8341894" cy="4876800"/>
          </a:xfrm>
          <a:prstGeom prst="rect">
            <a:avLst/>
          </a:prstGeom>
        </p:spPr>
      </p:pic>
      <p:sp>
        <p:nvSpPr>
          <p:cNvPr id="4" name="Right Arrow 3"/>
          <p:cNvSpPr/>
          <p:nvPr/>
        </p:nvSpPr>
        <p:spPr>
          <a:xfrm>
            <a:off x="2209800" y="3886200"/>
            <a:ext cx="13716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spd="med">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Results.jpg"/>
          <p:cNvPicPr>
            <a:picLocks noChangeAspect="1"/>
          </p:cNvPicPr>
          <p:nvPr/>
        </p:nvPicPr>
        <p:blipFill>
          <a:blip r:embed="rId3" cstate="print"/>
          <a:stretch>
            <a:fillRect/>
          </a:stretch>
        </p:blipFill>
        <p:spPr>
          <a:xfrm>
            <a:off x="304800" y="1371600"/>
            <a:ext cx="8572500" cy="5219700"/>
          </a:xfrm>
          <a:prstGeom prst="rect">
            <a:avLst/>
          </a:prstGeom>
        </p:spPr>
      </p:pic>
      <p:sp>
        <p:nvSpPr>
          <p:cNvPr id="5" name="Down Arrow 4"/>
          <p:cNvSpPr/>
          <p:nvPr/>
        </p:nvSpPr>
        <p:spPr>
          <a:xfrm rot="5400000">
            <a:off x="3467100" y="48387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5400000">
            <a:off x="4000500" y="38481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Callout 9"/>
          <p:cNvSpPr/>
          <p:nvPr/>
        </p:nvSpPr>
        <p:spPr>
          <a:xfrm>
            <a:off x="6781800" y="3200400"/>
            <a:ext cx="1600200" cy="838200"/>
          </a:xfrm>
          <a:prstGeom prst="wedgeEllipseCallout">
            <a:avLst>
              <a:gd name="adj1" fmla="val -76071"/>
              <a:gd name="adj2" fmla="val 763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2060"/>
                </a:solidFill>
              </a:rPr>
              <a:t>Penguin?</a:t>
            </a:r>
            <a:endParaRPr lang="en-US" dirty="0">
              <a:solidFill>
                <a:srgbClr val="002060"/>
              </a:solidFill>
            </a:endParaRPr>
          </a:p>
        </p:txBody>
      </p:sp>
      <p:sp>
        <p:nvSpPr>
          <p:cNvPr id="11"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spd="med">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ctr">
              <a:spcBef>
                <a:spcPts val="0"/>
              </a:spcBef>
              <a:buNone/>
            </a:pPr>
            <a:endParaRPr lang="en-US" sz="4000" dirty="0" smtClean="0"/>
          </a:p>
          <a:p>
            <a:pPr algn="ctr">
              <a:spcBef>
                <a:spcPts val="0"/>
              </a:spcBef>
              <a:buNone/>
            </a:pPr>
            <a:endParaRPr lang="en-US" sz="4000" dirty="0" smtClean="0"/>
          </a:p>
          <a:p>
            <a:pPr algn="ctr">
              <a:spcBef>
                <a:spcPts val="0"/>
              </a:spcBef>
              <a:buNone/>
            </a:pPr>
            <a:endParaRPr lang="en-US" sz="4000" dirty="0" smtClean="0"/>
          </a:p>
          <a:p>
            <a:pPr algn="ctr">
              <a:spcBef>
                <a:spcPts val="0"/>
              </a:spcBef>
              <a:buNone/>
            </a:pPr>
            <a:endParaRPr lang="en-US" sz="4000" dirty="0" smtClean="0"/>
          </a:p>
          <a:p>
            <a:pPr algn="ctr">
              <a:spcBef>
                <a:spcPts val="0"/>
              </a:spcBef>
              <a:buNone/>
            </a:pPr>
            <a:r>
              <a:rPr lang="en-US" sz="4000" dirty="0" smtClean="0"/>
              <a:t>If needed, </a:t>
            </a:r>
            <a:r>
              <a:rPr lang="en-US" sz="4000" dirty="0" smtClean="0">
                <a:latin typeface="Bookman Old Style" pitchFamily="18" charset="0"/>
              </a:rPr>
              <a:t>G</a:t>
            </a:r>
            <a:r>
              <a:rPr lang="en-US" sz="4000" dirty="0" smtClean="0">
                <a:solidFill>
                  <a:srgbClr val="FF0000"/>
                </a:solidFill>
                <a:latin typeface="Bookman Old Style" pitchFamily="18" charset="0"/>
              </a:rPr>
              <a:t>O</a:t>
            </a:r>
            <a:r>
              <a:rPr lang="en-US" sz="4000" dirty="0" smtClean="0">
                <a:solidFill>
                  <a:srgbClr val="FFC000"/>
                </a:solidFill>
                <a:latin typeface="Bookman Old Style" pitchFamily="18" charset="0"/>
              </a:rPr>
              <a:t>O</a:t>
            </a:r>
            <a:r>
              <a:rPr lang="en-US" sz="4000" dirty="0" smtClean="0">
                <a:latin typeface="Bookman Old Style" pitchFamily="18" charset="0"/>
              </a:rPr>
              <a:t>G</a:t>
            </a:r>
            <a:r>
              <a:rPr lang="en-US" sz="4000" dirty="0" smtClean="0">
                <a:solidFill>
                  <a:srgbClr val="00B050"/>
                </a:solidFill>
                <a:latin typeface="Bookman Old Style" pitchFamily="18" charset="0"/>
              </a:rPr>
              <a:t>L</a:t>
            </a:r>
            <a:r>
              <a:rPr lang="en-US" sz="4000" dirty="0" smtClean="0">
                <a:solidFill>
                  <a:srgbClr val="FF0000"/>
                </a:solidFill>
                <a:latin typeface="Bookman Old Style" pitchFamily="18" charset="0"/>
              </a:rPr>
              <a:t>E</a:t>
            </a:r>
            <a:r>
              <a:rPr lang="en-US" sz="4000" dirty="0" smtClean="0"/>
              <a:t> it, again!</a:t>
            </a:r>
          </a:p>
          <a:p>
            <a:r>
              <a:rPr lang="en-US" dirty="0" smtClean="0">
                <a:solidFill>
                  <a:srgbClr val="002060"/>
                </a:solidFill>
              </a:rPr>
              <a:t>To Verify and Obtain Detailed Information</a:t>
            </a:r>
          </a:p>
          <a:p>
            <a:pPr lvl="1"/>
            <a:r>
              <a:rPr lang="en-US" i="1" dirty="0" smtClean="0">
                <a:solidFill>
                  <a:srgbClr val="002060"/>
                </a:solidFill>
              </a:rPr>
              <a:t>For the alternate ISBN  0131317377</a:t>
            </a:r>
          </a:p>
          <a:p>
            <a:pPr>
              <a:buNone/>
            </a:pPr>
            <a:endParaRPr lang="en-US" dirty="0"/>
          </a:p>
        </p:txBody>
      </p:sp>
      <p:pic>
        <p:nvPicPr>
          <p:cNvPr id="1026" name="Picture 2" descr="C:\Documents and Settings\stoltzm\Local Settings\Temporary Internet Files\Content.IE5\Q54CSJH6\MC900437990[1].wmf"/>
          <p:cNvPicPr>
            <a:picLocks noChangeAspect="1" noChangeArrowheads="1"/>
          </p:cNvPicPr>
          <p:nvPr/>
        </p:nvPicPr>
        <p:blipFill>
          <a:blip r:embed="rId3" cstate="print"/>
          <a:srcRect/>
          <a:stretch>
            <a:fillRect/>
          </a:stretch>
        </p:blipFill>
        <p:spPr bwMode="auto">
          <a:xfrm>
            <a:off x="3435350" y="1676400"/>
            <a:ext cx="2273300" cy="2165994"/>
          </a:xfrm>
          <a:prstGeom prst="rect">
            <a:avLst/>
          </a:prstGeom>
          <a:noFill/>
        </p:spPr>
      </p:pic>
      <p:sp>
        <p:nvSpPr>
          <p:cNvPr id="8"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spd="med">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rPr>
              <a:t>Amazon</a:t>
            </a:r>
            <a:endParaRPr lang="en-US" dirty="0"/>
          </a:p>
        </p:txBody>
      </p:sp>
      <p:pic>
        <p:nvPicPr>
          <p:cNvPr id="5" name="Picture 4" descr="ATitleExample.jpg"/>
          <p:cNvPicPr>
            <a:picLocks noChangeAspect="1"/>
          </p:cNvPicPr>
          <p:nvPr/>
        </p:nvPicPr>
        <p:blipFill>
          <a:blip r:embed="rId3" cstate="print"/>
          <a:stretch>
            <a:fillRect/>
          </a:stretch>
        </p:blipFill>
        <p:spPr>
          <a:xfrm>
            <a:off x="0" y="2481607"/>
            <a:ext cx="9144000" cy="3236025"/>
          </a:xfrm>
          <a:prstGeom prst="rect">
            <a:avLst/>
          </a:prstGeom>
        </p:spPr>
      </p:pic>
      <p:sp>
        <p:nvSpPr>
          <p:cNvPr id="7" name="Rectangle 6"/>
          <p:cNvSpPr/>
          <p:nvPr/>
        </p:nvSpPr>
        <p:spPr>
          <a:xfrm>
            <a:off x="3200400" y="2590800"/>
            <a:ext cx="5943600" cy="228600"/>
          </a:xfrm>
          <a:prstGeom prst="rect">
            <a:avLst/>
          </a:prstGeom>
          <a:solidFill>
            <a:srgbClr val="FF66CC">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spd="med">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rPr>
              <a:t>Amazon</a:t>
            </a:r>
            <a:endParaRPr lang="en-US" dirty="0"/>
          </a:p>
        </p:txBody>
      </p:sp>
      <p:pic>
        <p:nvPicPr>
          <p:cNvPr id="7" name="Picture 6" descr="TitleExample.jpg"/>
          <p:cNvPicPr>
            <a:picLocks noChangeAspect="1"/>
          </p:cNvPicPr>
          <p:nvPr/>
        </p:nvPicPr>
        <p:blipFill>
          <a:blip r:embed="rId3" cstate="print"/>
          <a:stretch>
            <a:fillRect/>
          </a:stretch>
        </p:blipFill>
        <p:spPr>
          <a:xfrm>
            <a:off x="682991" y="2286000"/>
            <a:ext cx="7881414" cy="3962399"/>
          </a:xfrm>
          <a:prstGeom prst="rect">
            <a:avLst/>
          </a:prstGeom>
        </p:spPr>
      </p:pic>
      <p:sp>
        <p:nvSpPr>
          <p:cNvPr id="5" name="Down Arrow 4"/>
          <p:cNvSpPr/>
          <p:nvPr/>
        </p:nvSpPr>
        <p:spPr>
          <a:xfrm rot="5400000">
            <a:off x="5981700" y="29337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spd="med">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p:cNvGrpSpPr/>
          <p:nvPr/>
        </p:nvGrpSpPr>
        <p:grpSpPr>
          <a:xfrm>
            <a:off x="2133600" y="1600200"/>
            <a:ext cx="4876800" cy="4800600"/>
            <a:chOff x="2133600" y="1600200"/>
            <a:chExt cx="4876800" cy="4800600"/>
          </a:xfrm>
        </p:grpSpPr>
        <p:sp>
          <p:nvSpPr>
            <p:cNvPr id="76" name="Rectangle 75"/>
            <p:cNvSpPr/>
            <p:nvPr/>
          </p:nvSpPr>
          <p:spPr>
            <a:xfrm>
              <a:off x="2133600" y="1600200"/>
              <a:ext cx="4876800" cy="4800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73"/>
            <p:cNvGrpSpPr/>
            <p:nvPr/>
          </p:nvGrpSpPr>
          <p:grpSpPr>
            <a:xfrm>
              <a:off x="2362200" y="1752600"/>
              <a:ext cx="4495800" cy="4495800"/>
              <a:chOff x="2133600" y="1524000"/>
              <a:chExt cx="4495800" cy="4495800"/>
            </a:xfrm>
          </p:grpSpPr>
          <p:pic>
            <p:nvPicPr>
              <p:cNvPr id="1037" name="Picture 13" descr="C:\Documents and Settings\stoltzm\Local Settings\Temporary Internet Files\Content.IE5\Q54CSJH6\MP900422766[1].jpg"/>
              <p:cNvPicPr>
                <a:picLocks noChangeAspect="1" noChangeArrowheads="1"/>
              </p:cNvPicPr>
              <p:nvPr/>
            </p:nvPicPr>
            <p:blipFill>
              <a:blip r:embed="rId3" cstate="print"/>
              <a:srcRect/>
              <a:stretch>
                <a:fillRect/>
              </a:stretch>
            </p:blipFill>
            <p:spPr bwMode="auto">
              <a:xfrm>
                <a:off x="2133600" y="1524000"/>
                <a:ext cx="4495800" cy="4495800"/>
              </a:xfrm>
              <a:prstGeom prst="rect">
                <a:avLst/>
              </a:prstGeom>
              <a:noFill/>
            </p:spPr>
          </p:pic>
          <p:grpSp>
            <p:nvGrpSpPr>
              <p:cNvPr id="4" name="Group 72"/>
              <p:cNvGrpSpPr/>
              <p:nvPr/>
            </p:nvGrpSpPr>
            <p:grpSpPr>
              <a:xfrm>
                <a:off x="2286000" y="1524000"/>
                <a:ext cx="4188199" cy="4419600"/>
                <a:chOff x="2209800" y="1600200"/>
                <a:chExt cx="4381500" cy="5181600"/>
              </a:xfrm>
            </p:grpSpPr>
            <p:sp>
              <p:nvSpPr>
                <p:cNvPr id="1041" name="Puzzle4"/>
                <p:cNvSpPr>
                  <a:spLocks noEditPoints="1" noChangeArrowheads="1"/>
                </p:cNvSpPr>
                <p:nvPr/>
              </p:nvSpPr>
              <p:spPr bwMode="auto">
                <a:xfrm>
                  <a:off x="5033125" y="2431652"/>
                  <a:ext cx="677357" cy="134977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a:gsLst>
                    <a:gs pos="0">
                      <a:schemeClr val="bg1"/>
                    </a:gs>
                    <a:gs pos="50000">
                      <a:schemeClr val="accent1">
                        <a:tint val="44500"/>
                        <a:satMod val="160000"/>
                      </a:schemeClr>
                    </a:gs>
                    <a:gs pos="100000">
                      <a:schemeClr val="accent1">
                        <a:tint val="23500"/>
                        <a:satMod val="160000"/>
                      </a:schemeClr>
                    </a:gs>
                  </a:gsLst>
                  <a:lin ang="5400000" scaled="0"/>
                </a:grad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14"/>
                <p:cNvGrpSpPr>
                  <a:grpSpLocks/>
                </p:cNvGrpSpPr>
                <p:nvPr/>
              </p:nvGrpSpPr>
              <p:grpSpPr bwMode="auto">
                <a:xfrm>
                  <a:off x="4800600" y="3124200"/>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3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Puzzle1"/>
                <p:cNvSpPr>
                  <a:spLocks noEditPoints="1" noChangeArrowheads="1"/>
                </p:cNvSpPr>
                <p:nvPr/>
              </p:nvSpPr>
              <p:spPr bwMode="auto">
                <a:xfrm>
                  <a:off x="4800600" y="4951227"/>
                  <a:ext cx="1137354" cy="804656"/>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a:gsLst>
                    <a:gs pos="0">
                      <a:schemeClr val="bg1"/>
                    </a:gs>
                    <a:gs pos="50000">
                      <a:schemeClr val="accent1">
                        <a:tint val="44500"/>
                        <a:satMod val="160000"/>
                      </a:schemeClr>
                    </a:gs>
                    <a:gs pos="100000">
                      <a:schemeClr val="accent1">
                        <a:tint val="23500"/>
                        <a:satMod val="160000"/>
                      </a:schemeClr>
                    </a:gs>
                  </a:gsLst>
                  <a:lin ang="5400000" scaled="0"/>
                </a:grad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14"/>
                <p:cNvGrpSpPr>
                  <a:grpSpLocks/>
                </p:cNvGrpSpPr>
                <p:nvPr/>
              </p:nvGrpSpPr>
              <p:grpSpPr bwMode="auto">
                <a:xfrm>
                  <a:off x="3505200" y="1600200"/>
                  <a:ext cx="1790700" cy="1900243"/>
                  <a:chOff x="1824" y="633"/>
                  <a:chExt cx="2834" cy="2482"/>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4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4"/>
                <p:cNvGrpSpPr>
                  <a:grpSpLocks/>
                </p:cNvGrpSpPr>
                <p:nvPr/>
              </p:nvGrpSpPr>
              <p:grpSpPr bwMode="auto">
                <a:xfrm>
                  <a:off x="3505200" y="3474849"/>
                  <a:ext cx="1790700" cy="1830573"/>
                  <a:chOff x="1824" y="1091"/>
                  <a:chExt cx="2834" cy="2391"/>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5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14"/>
                <p:cNvGrpSpPr>
                  <a:grpSpLocks/>
                </p:cNvGrpSpPr>
                <p:nvPr/>
              </p:nvGrpSpPr>
              <p:grpSpPr bwMode="auto">
                <a:xfrm>
                  <a:off x="3505200" y="4600578"/>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5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 name="Group 14"/>
                <p:cNvGrpSpPr>
                  <a:grpSpLocks/>
                </p:cNvGrpSpPr>
                <p:nvPr/>
              </p:nvGrpSpPr>
              <p:grpSpPr bwMode="auto">
                <a:xfrm>
                  <a:off x="2209800" y="3124200"/>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6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14"/>
                <p:cNvGrpSpPr>
                  <a:grpSpLocks/>
                </p:cNvGrpSpPr>
                <p:nvPr/>
              </p:nvGrpSpPr>
              <p:grpSpPr bwMode="auto">
                <a:xfrm>
                  <a:off x="2209800" y="4600578"/>
                  <a:ext cx="1575867" cy="1159133"/>
                  <a:chOff x="1824" y="633"/>
                  <a:chExt cx="2494" cy="1514"/>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69"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83" name="Rounded Rectangle 82"/>
            <p:cNvSpPr/>
            <p:nvPr/>
          </p:nvSpPr>
          <p:spPr>
            <a:xfrm>
              <a:off x="5867400" y="29718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5867400" y="38100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ounded Rectangle 84"/>
            <p:cNvSpPr/>
            <p:nvPr/>
          </p:nvSpPr>
          <p:spPr>
            <a:xfrm>
              <a:off x="2819400" y="32766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3886200" y="53340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a:off x="2895600" y="3657600"/>
              <a:ext cx="533400" cy="53340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itle 1"/>
          <p:cNvSpPr>
            <a:spLocks noGrp="1"/>
          </p:cNvSpPr>
          <p:nvPr>
            <p:ph type="title"/>
          </p:nvPr>
        </p:nvSpPr>
        <p:spPr>
          <a:xfrm>
            <a:off x="0" y="76200"/>
            <a:ext cx="7467600" cy="1143000"/>
          </a:xfrm>
        </p:spPr>
        <p:txBody>
          <a:bodyPr>
            <a:noAutofit/>
          </a:bodyPr>
          <a:lstStyle/>
          <a:p>
            <a:pPr algn="ctr"/>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spd="med">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tleExample.jpg"/>
          <p:cNvPicPr>
            <a:picLocks noChangeAspect="1"/>
          </p:cNvPicPr>
          <p:nvPr/>
        </p:nvPicPr>
        <p:blipFill>
          <a:blip r:embed="rId3" cstate="print"/>
          <a:stretch>
            <a:fillRect/>
          </a:stretch>
        </p:blipFill>
        <p:spPr>
          <a:xfrm>
            <a:off x="76200" y="1524000"/>
            <a:ext cx="8962730" cy="1486096"/>
          </a:xfrm>
          <a:prstGeom prst="rect">
            <a:avLst/>
          </a:prstGeom>
        </p:spPr>
      </p:pic>
      <p:sp>
        <p:nvSpPr>
          <p:cNvPr id="5" name="Down Arrow 4"/>
          <p:cNvSpPr/>
          <p:nvPr/>
        </p:nvSpPr>
        <p:spPr>
          <a:xfrm rot="5400000">
            <a:off x="7277100" y="12573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flipH="1" flipV="1">
            <a:off x="3695700" y="10287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RFBDNoResult.jpg"/>
          <p:cNvPicPr>
            <a:picLocks noChangeAspect="1"/>
          </p:cNvPicPr>
          <p:nvPr/>
        </p:nvPicPr>
        <p:blipFill>
          <a:blip r:embed="rId4" cstate="print"/>
          <a:stretch>
            <a:fillRect/>
          </a:stretch>
        </p:blipFill>
        <p:spPr>
          <a:xfrm>
            <a:off x="457200" y="3276600"/>
            <a:ext cx="8153400" cy="3248025"/>
          </a:xfrm>
          <a:prstGeom prst="rect">
            <a:avLst/>
          </a:prstGeom>
        </p:spPr>
      </p:pic>
      <p:sp>
        <p:nvSpPr>
          <p:cNvPr id="11" name="Down Arrow Callout 10"/>
          <p:cNvSpPr/>
          <p:nvPr/>
        </p:nvSpPr>
        <p:spPr>
          <a:xfrm>
            <a:off x="3886200" y="5029200"/>
            <a:ext cx="1295400" cy="1066800"/>
          </a:xfrm>
          <a:prstGeom prst="downArrowCallout">
            <a:avLst/>
          </a:prstGeom>
          <a:solidFill>
            <a:schemeClr val="accent4">
              <a:lumMod val="40000"/>
              <a:lumOff val="6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2060"/>
                </a:solidFill>
              </a:rPr>
              <a:t>If </a:t>
            </a:r>
          </a:p>
          <a:p>
            <a:pPr algn="ctr"/>
            <a:r>
              <a:rPr lang="en-US" b="1" dirty="0" smtClean="0">
                <a:solidFill>
                  <a:srgbClr val="002060"/>
                </a:solidFill>
              </a:rPr>
              <a:t>No Match</a:t>
            </a:r>
            <a:endParaRPr lang="en-US" b="1" dirty="0">
              <a:solidFill>
                <a:srgbClr val="002060"/>
              </a:solidFill>
            </a:endParaRPr>
          </a:p>
        </p:txBody>
      </p:sp>
      <p:sp>
        <p:nvSpPr>
          <p:cNvPr id="13"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tleExample.jpg"/>
          <p:cNvPicPr>
            <a:picLocks noChangeAspect="1"/>
          </p:cNvPicPr>
          <p:nvPr/>
        </p:nvPicPr>
        <p:blipFill>
          <a:blip r:embed="rId3" cstate="print"/>
          <a:stretch>
            <a:fillRect/>
          </a:stretch>
        </p:blipFill>
        <p:spPr>
          <a:xfrm>
            <a:off x="533400" y="1587620"/>
            <a:ext cx="8217230" cy="4889380"/>
          </a:xfrm>
          <a:prstGeom prst="rect">
            <a:avLst/>
          </a:prstGeom>
        </p:spPr>
      </p:pic>
      <p:sp>
        <p:nvSpPr>
          <p:cNvPr id="5" name="Down Arrow 4"/>
          <p:cNvSpPr/>
          <p:nvPr/>
        </p:nvSpPr>
        <p:spPr>
          <a:xfrm rot="16200000" flipH="1">
            <a:off x="3390900" y="36195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tleExample.jpg"/>
          <p:cNvPicPr>
            <a:picLocks noChangeAspect="1"/>
          </p:cNvPicPr>
          <p:nvPr/>
        </p:nvPicPr>
        <p:blipFill>
          <a:blip r:embed="rId3" cstate="print"/>
          <a:stretch>
            <a:fillRect/>
          </a:stretch>
        </p:blipFill>
        <p:spPr>
          <a:xfrm>
            <a:off x="425157" y="1423144"/>
            <a:ext cx="8293686" cy="5206256"/>
          </a:xfrm>
          <a:prstGeom prst="rect">
            <a:avLst/>
          </a:prstGeom>
        </p:spPr>
      </p:pic>
      <p:sp>
        <p:nvSpPr>
          <p:cNvPr id="5" name="Down Arrow 4"/>
          <p:cNvSpPr/>
          <p:nvPr/>
        </p:nvSpPr>
        <p:spPr>
          <a:xfrm rot="16200000" flipH="1">
            <a:off x="3390900" y="32385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76200"/>
            <a:ext cx="7467600" cy="1143000"/>
          </a:xfrm>
        </p:spPr>
        <p:txBody>
          <a:bodyPr>
            <a:noAutofit/>
          </a:bodyPr>
          <a:lstStyle/>
          <a:p>
            <a:pPr algn="l"/>
            <a:r>
              <a:rPr lang="en-US" sz="2800" u="sng" dirty="0" smtClean="0"/>
              <a:t>I</a:t>
            </a:r>
            <a:r>
              <a:rPr lang="en-US" sz="2800" dirty="0" smtClean="0"/>
              <a:t>nternational </a:t>
            </a:r>
            <a:r>
              <a:rPr lang="en-US" sz="2800" u="sng" dirty="0" smtClean="0"/>
              <a:t>S</a:t>
            </a:r>
            <a:r>
              <a:rPr lang="en-US" sz="2800" dirty="0" smtClean="0"/>
              <a:t>tandard </a:t>
            </a:r>
            <a:r>
              <a:rPr lang="en-US" sz="2800" u="sng" dirty="0" smtClean="0"/>
              <a:t>B</a:t>
            </a:r>
            <a:r>
              <a:rPr lang="en-US" sz="2800" dirty="0" smtClean="0"/>
              <a:t>ook </a:t>
            </a:r>
            <a:r>
              <a:rPr lang="en-US" sz="2800" u="sng" dirty="0" smtClean="0"/>
              <a:t>N</a:t>
            </a:r>
            <a:r>
              <a:rPr lang="en-US" sz="2800" dirty="0" smtClean="0"/>
              <a:t>umbers (ISBN)</a:t>
            </a:r>
            <a:endParaRPr lang="en-US" sz="2800" dirty="0"/>
          </a:p>
        </p:txBody>
      </p:sp>
      <p:pic>
        <p:nvPicPr>
          <p:cNvPr id="7" name="Picture 6" descr="TitleExample.jpg"/>
          <p:cNvPicPr>
            <a:picLocks noChangeAspect="1"/>
          </p:cNvPicPr>
          <p:nvPr/>
        </p:nvPicPr>
        <p:blipFill>
          <a:blip r:embed="rId3" cstate="print"/>
          <a:stretch>
            <a:fillRect/>
          </a:stretch>
        </p:blipFill>
        <p:spPr>
          <a:xfrm>
            <a:off x="241842" y="1600200"/>
            <a:ext cx="8673558" cy="4724400"/>
          </a:xfrm>
          <a:prstGeom prst="rect">
            <a:avLst/>
          </a:prstGeom>
        </p:spPr>
      </p:pic>
      <p:sp>
        <p:nvSpPr>
          <p:cNvPr id="5" name="Down Arrow 4"/>
          <p:cNvSpPr/>
          <p:nvPr/>
        </p:nvSpPr>
        <p:spPr>
          <a:xfrm rot="16200000" flipH="1">
            <a:off x="4914900" y="45339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flipH="1" flipV="1">
            <a:off x="685800" y="5334000"/>
            <a:ext cx="304800" cy="609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Student Eligibility and Textbook Criteria</a:t>
            </a:r>
            <a:endParaRPr lang="en-US" dirty="0"/>
          </a:p>
        </p:txBody>
      </p:sp>
      <p:pic>
        <p:nvPicPr>
          <p:cNvPr id="2050" name="Picture 2" descr="C:\Documents and Settings\stoltzm\Local Settings\Temporary Internet Files\Content.IE5\VBSAOLV6\MP900430840[1].jpg"/>
          <p:cNvPicPr>
            <a:picLocks noGrp="1" noChangeAspect="1" noChangeArrowheads="1"/>
          </p:cNvPicPr>
          <p:nvPr>
            <p:ph sz="half" idx="1"/>
          </p:nvPr>
        </p:nvPicPr>
        <p:blipFill>
          <a:blip r:embed="rId3" cstate="print"/>
          <a:srcRect/>
          <a:stretch>
            <a:fillRect/>
          </a:stretch>
        </p:blipFill>
        <p:spPr bwMode="auto">
          <a:xfrm>
            <a:off x="500049" y="2559544"/>
            <a:ext cx="3614751" cy="2651760"/>
          </a:xfrm>
          <a:prstGeom prst="rect">
            <a:avLst/>
          </a:prstGeom>
          <a:noFill/>
        </p:spPr>
      </p:pic>
      <p:pic>
        <p:nvPicPr>
          <p:cNvPr id="2058" name="Picture 10" descr="C:\Documents and Settings\stoltzm\Local Settings\Temporary Internet Files\Content.IE5\VBSAOLV6\MP900439518[1].jpg"/>
          <p:cNvPicPr>
            <a:picLocks noGrp="1" noChangeAspect="1" noChangeArrowheads="1"/>
          </p:cNvPicPr>
          <p:nvPr>
            <p:ph sz="half" idx="2"/>
          </p:nvPr>
        </p:nvPicPr>
        <p:blipFill>
          <a:blip r:embed="rId4" cstate="print"/>
          <a:srcRect/>
          <a:stretch>
            <a:fillRect/>
          </a:stretch>
        </p:blipFill>
        <p:spPr bwMode="auto">
          <a:xfrm>
            <a:off x="4648200" y="2586280"/>
            <a:ext cx="3931920" cy="2625024"/>
          </a:xfrm>
          <a:prstGeom prst="rect">
            <a:avLst/>
          </a:prstGeom>
          <a:noFill/>
        </p:spPr>
      </p:pic>
    </p:spTree>
  </p:cSld>
  <p:clrMapOvr>
    <a:masterClrMapping/>
  </p:clrMapOvr>
  <p:transition>
    <p:wipe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itleExample.jpg"/>
          <p:cNvPicPr>
            <a:picLocks noChangeAspect="1"/>
          </p:cNvPicPr>
          <p:nvPr/>
        </p:nvPicPr>
        <p:blipFill>
          <a:blip r:embed="rId3" cstate="print"/>
          <a:stretch>
            <a:fillRect/>
          </a:stretch>
        </p:blipFill>
        <p:spPr>
          <a:xfrm>
            <a:off x="241842" y="1600200"/>
            <a:ext cx="8673558" cy="4724400"/>
          </a:xfrm>
          <a:prstGeom prst="rect">
            <a:avLst/>
          </a:prstGeom>
        </p:spPr>
      </p:pic>
      <p:sp>
        <p:nvSpPr>
          <p:cNvPr id="5" name="Down Arrow 4"/>
          <p:cNvSpPr/>
          <p:nvPr/>
        </p:nvSpPr>
        <p:spPr>
          <a:xfrm rot="16200000" flipH="1">
            <a:off x="4914900" y="45339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5400000" flipH="1" flipV="1">
            <a:off x="685800" y="5334000"/>
            <a:ext cx="304800" cy="609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10800000" flipH="1" flipV="1">
            <a:off x="2971800" y="4419600"/>
            <a:ext cx="609600" cy="457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76200"/>
            <a:ext cx="7467600" cy="1143000"/>
          </a:xfrm>
        </p:spPr>
        <p:txBody>
          <a:bodyPr>
            <a:noAutofit/>
          </a:bodyPr>
          <a:lstStyle/>
          <a:p>
            <a:pPr algn="l"/>
            <a:r>
              <a:rPr lang="en-US" sz="2800" u="sng" dirty="0" smtClean="0"/>
              <a:t>I</a:t>
            </a:r>
            <a:r>
              <a:rPr lang="en-US" sz="2800" dirty="0" smtClean="0"/>
              <a:t>nternational </a:t>
            </a:r>
            <a:r>
              <a:rPr lang="en-US" sz="2800" u="sng" dirty="0" smtClean="0"/>
              <a:t>S</a:t>
            </a:r>
            <a:r>
              <a:rPr lang="en-US" sz="2800" dirty="0" smtClean="0"/>
              <a:t>tandard </a:t>
            </a:r>
            <a:r>
              <a:rPr lang="en-US" sz="2800" u="sng" dirty="0" smtClean="0"/>
              <a:t>B</a:t>
            </a:r>
            <a:r>
              <a:rPr lang="en-US" sz="2800" dirty="0" smtClean="0"/>
              <a:t>ook </a:t>
            </a:r>
            <a:r>
              <a:rPr lang="en-US" sz="2800" u="sng" dirty="0" smtClean="0"/>
              <a:t>N</a:t>
            </a:r>
            <a:r>
              <a:rPr lang="en-US" sz="2800" dirty="0" smtClean="0"/>
              <a:t>umbers (ISBN)</a:t>
            </a:r>
            <a:endParaRPr lang="en-US" sz="2800" dirty="0"/>
          </a:p>
        </p:txBody>
      </p:sp>
      <p:pic>
        <p:nvPicPr>
          <p:cNvPr id="7" name="Picture 6" descr="TitleExample.jpg"/>
          <p:cNvPicPr>
            <a:picLocks noChangeAspect="1"/>
          </p:cNvPicPr>
          <p:nvPr/>
        </p:nvPicPr>
        <p:blipFill>
          <a:blip r:embed="rId3" cstate="print"/>
          <a:stretch>
            <a:fillRect/>
          </a:stretch>
        </p:blipFill>
        <p:spPr>
          <a:xfrm>
            <a:off x="533400" y="1371600"/>
            <a:ext cx="7636378" cy="5408731"/>
          </a:xfrm>
          <a:prstGeom prst="rect">
            <a:avLst/>
          </a:prstGeom>
        </p:spPr>
      </p:pic>
      <p:sp>
        <p:nvSpPr>
          <p:cNvPr id="5" name="Down Arrow 4"/>
          <p:cNvSpPr/>
          <p:nvPr/>
        </p:nvSpPr>
        <p:spPr>
          <a:xfrm rot="5400000">
            <a:off x="4305300" y="39243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5400000">
            <a:off x="4152900" y="47625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rot="5400000">
            <a:off x="4000500" y="5524500"/>
            <a:ext cx="304800" cy="14478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itle 1"/>
          <p:cNvSpPr>
            <a:spLocks noGrp="1"/>
          </p:cNvSpPr>
          <p:nvPr>
            <p:ph type="title"/>
          </p:nvPr>
        </p:nvSpPr>
        <p:spPr>
          <a:xfrm>
            <a:off x="0" y="76200"/>
            <a:ext cx="7467600" cy="1143000"/>
          </a:xfrm>
        </p:spPr>
        <p:txBody>
          <a:bodyPr anchor="ctr">
            <a:noAutofit/>
          </a:bodyPr>
          <a:lstStyle/>
          <a:p>
            <a:r>
              <a:rPr lang="en-US" sz="2800" u="sng" dirty="0" smtClean="0"/>
              <a:t>I</a:t>
            </a:r>
            <a:r>
              <a:rPr lang="en-US" sz="2800" dirty="0" smtClean="0"/>
              <a:t>nternational </a:t>
            </a:r>
            <a:r>
              <a:rPr lang="en-US" sz="2800" u="sng" dirty="0" smtClean="0"/>
              <a:t>S</a:t>
            </a:r>
            <a:r>
              <a:rPr lang="en-US" sz="2800" dirty="0" smtClean="0"/>
              <a:t>tandard </a:t>
            </a:r>
            <a:r>
              <a:rPr lang="en-US" sz="2800" u="sng" dirty="0" smtClean="0"/>
              <a:t>B</a:t>
            </a:r>
            <a:r>
              <a:rPr lang="en-US" sz="2800" dirty="0" smtClean="0"/>
              <a:t>ook </a:t>
            </a:r>
            <a:r>
              <a:rPr lang="en-US" sz="2800" u="sng" dirty="0" smtClean="0"/>
              <a:t>N</a:t>
            </a:r>
            <a:r>
              <a:rPr lang="en-US" sz="2800" dirty="0" smtClean="0"/>
              <a:t>umbers (ISBN)</a:t>
            </a:r>
            <a:endParaRPr lang="en-US" sz="2800" dirty="0"/>
          </a:p>
        </p:txBody>
      </p:sp>
      <p:grpSp>
        <p:nvGrpSpPr>
          <p:cNvPr id="41" name="Group 40"/>
          <p:cNvGrpSpPr/>
          <p:nvPr/>
        </p:nvGrpSpPr>
        <p:grpSpPr>
          <a:xfrm>
            <a:off x="2133600" y="1600200"/>
            <a:ext cx="4876800" cy="4800600"/>
            <a:chOff x="1752600" y="1600200"/>
            <a:chExt cx="4876800" cy="4800600"/>
          </a:xfrm>
        </p:grpSpPr>
        <p:sp>
          <p:nvSpPr>
            <p:cNvPr id="76" name="Rectangle 75"/>
            <p:cNvSpPr/>
            <p:nvPr/>
          </p:nvSpPr>
          <p:spPr>
            <a:xfrm>
              <a:off x="1752600" y="1600200"/>
              <a:ext cx="4876800" cy="4800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73"/>
            <p:cNvGrpSpPr/>
            <p:nvPr/>
          </p:nvGrpSpPr>
          <p:grpSpPr>
            <a:xfrm>
              <a:off x="1981200" y="1752600"/>
              <a:ext cx="4495800" cy="4495800"/>
              <a:chOff x="2133600" y="1524000"/>
              <a:chExt cx="4495800" cy="4495800"/>
            </a:xfrm>
          </p:grpSpPr>
          <p:pic>
            <p:nvPicPr>
              <p:cNvPr id="1037" name="Picture 13" descr="C:\Documents and Settings\stoltzm\Local Settings\Temporary Internet Files\Content.IE5\Q54CSJH6\MP900422766[1].jpg"/>
              <p:cNvPicPr>
                <a:picLocks noChangeAspect="1" noChangeArrowheads="1"/>
              </p:cNvPicPr>
              <p:nvPr/>
            </p:nvPicPr>
            <p:blipFill>
              <a:blip r:embed="rId3" cstate="print"/>
              <a:srcRect/>
              <a:stretch>
                <a:fillRect/>
              </a:stretch>
            </p:blipFill>
            <p:spPr bwMode="auto">
              <a:xfrm>
                <a:off x="2133600" y="1524000"/>
                <a:ext cx="4495800" cy="4495800"/>
              </a:xfrm>
              <a:prstGeom prst="rect">
                <a:avLst/>
              </a:prstGeom>
              <a:noFill/>
            </p:spPr>
          </p:pic>
          <p:grpSp>
            <p:nvGrpSpPr>
              <p:cNvPr id="4" name="Group 72"/>
              <p:cNvGrpSpPr/>
              <p:nvPr/>
            </p:nvGrpSpPr>
            <p:grpSpPr>
              <a:xfrm>
                <a:off x="2286000" y="1524000"/>
                <a:ext cx="4188199" cy="4419600"/>
                <a:chOff x="2209800" y="1600200"/>
                <a:chExt cx="4381500" cy="5181600"/>
              </a:xfrm>
            </p:grpSpPr>
            <p:sp>
              <p:nvSpPr>
                <p:cNvPr id="1041" name="Puzzle4"/>
                <p:cNvSpPr>
                  <a:spLocks noEditPoints="1" noChangeArrowheads="1"/>
                </p:cNvSpPr>
                <p:nvPr/>
              </p:nvSpPr>
              <p:spPr bwMode="auto">
                <a:xfrm>
                  <a:off x="5033125" y="2431652"/>
                  <a:ext cx="677357" cy="134977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a:gsLst>
                    <a:gs pos="0">
                      <a:schemeClr val="bg1"/>
                    </a:gs>
                    <a:gs pos="50000">
                      <a:schemeClr val="accent1">
                        <a:tint val="44500"/>
                        <a:satMod val="160000"/>
                      </a:schemeClr>
                    </a:gs>
                    <a:gs pos="100000">
                      <a:schemeClr val="accent1">
                        <a:tint val="23500"/>
                        <a:satMod val="160000"/>
                      </a:schemeClr>
                    </a:gs>
                  </a:gsLst>
                  <a:lin ang="5400000" scaled="0"/>
                </a:grad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14"/>
                <p:cNvGrpSpPr>
                  <a:grpSpLocks/>
                </p:cNvGrpSpPr>
                <p:nvPr/>
              </p:nvGrpSpPr>
              <p:grpSpPr bwMode="auto">
                <a:xfrm>
                  <a:off x="4800600" y="3124200"/>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3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Puzzle1"/>
                <p:cNvSpPr>
                  <a:spLocks noEditPoints="1" noChangeArrowheads="1"/>
                </p:cNvSpPr>
                <p:nvPr/>
              </p:nvSpPr>
              <p:spPr bwMode="auto">
                <a:xfrm>
                  <a:off x="4800600" y="4951227"/>
                  <a:ext cx="1137354" cy="804656"/>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a:gsLst>
                    <a:gs pos="0">
                      <a:schemeClr val="bg1"/>
                    </a:gs>
                    <a:gs pos="50000">
                      <a:schemeClr val="accent1">
                        <a:tint val="44500"/>
                        <a:satMod val="160000"/>
                      </a:schemeClr>
                    </a:gs>
                    <a:gs pos="100000">
                      <a:schemeClr val="accent1">
                        <a:tint val="23500"/>
                        <a:satMod val="160000"/>
                      </a:schemeClr>
                    </a:gs>
                  </a:gsLst>
                  <a:lin ang="5400000" scaled="0"/>
                </a:grad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14"/>
                <p:cNvGrpSpPr>
                  <a:grpSpLocks/>
                </p:cNvGrpSpPr>
                <p:nvPr/>
              </p:nvGrpSpPr>
              <p:grpSpPr bwMode="auto">
                <a:xfrm>
                  <a:off x="4172448" y="1600200"/>
                  <a:ext cx="1123453" cy="1900243"/>
                  <a:chOff x="2880" y="633"/>
                  <a:chExt cx="1778" cy="2482"/>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4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14"/>
                <p:cNvGrpSpPr>
                  <a:grpSpLocks/>
                </p:cNvGrpSpPr>
                <p:nvPr/>
              </p:nvGrpSpPr>
              <p:grpSpPr bwMode="auto">
                <a:xfrm>
                  <a:off x="3505200" y="3474849"/>
                  <a:ext cx="1790700" cy="1830573"/>
                  <a:chOff x="1824" y="1091"/>
                  <a:chExt cx="2834" cy="2391"/>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5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4"/>
                <p:cNvGrpSpPr>
                  <a:grpSpLocks/>
                </p:cNvGrpSpPr>
                <p:nvPr/>
              </p:nvGrpSpPr>
              <p:grpSpPr bwMode="auto">
                <a:xfrm>
                  <a:off x="3505200" y="4600578"/>
                  <a:ext cx="1575867" cy="2181222"/>
                  <a:chOff x="1824" y="633"/>
                  <a:chExt cx="249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5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14"/>
                <p:cNvGrpSpPr>
                  <a:grpSpLocks/>
                </p:cNvGrpSpPr>
                <p:nvPr/>
              </p:nvGrpSpPr>
              <p:grpSpPr bwMode="auto">
                <a:xfrm>
                  <a:off x="2209800" y="3124200"/>
                  <a:ext cx="1790700"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6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Tree>
  </p:cSld>
  <p:clrMapOvr>
    <a:masterClrMapping/>
  </p:clrMapOvr>
  <p:transition spd="med">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047999"/>
          </a:xfrm>
        </p:spPr>
        <p:txBody>
          <a:bodyPr>
            <a:normAutofit fontScale="92500" lnSpcReduction="10000"/>
          </a:bodyPr>
          <a:lstStyle/>
          <a:p>
            <a:pPr algn="ctr">
              <a:spcBef>
                <a:spcPts val="0"/>
              </a:spcBef>
              <a:buNone/>
            </a:pPr>
            <a:r>
              <a:rPr lang="en-US" sz="5200" i="1" dirty="0" smtClean="0"/>
              <a:t>Ready for Another Scenario?</a:t>
            </a:r>
          </a:p>
          <a:p>
            <a:pPr algn="ctr">
              <a:spcBef>
                <a:spcPts val="0"/>
              </a:spcBef>
              <a:buNone/>
            </a:pPr>
            <a:r>
              <a:rPr lang="en-US" sz="5200" i="1" dirty="0" smtClean="0"/>
              <a:t> #2</a:t>
            </a:r>
          </a:p>
          <a:p>
            <a:pPr algn="ctr">
              <a:spcBef>
                <a:spcPts val="0"/>
              </a:spcBef>
              <a:buNone/>
            </a:pPr>
            <a:endParaRPr lang="en-US" sz="5200" dirty="0" smtClean="0"/>
          </a:p>
          <a:p>
            <a:pPr algn="ctr">
              <a:spcBef>
                <a:spcPts val="0"/>
              </a:spcBef>
              <a:buNone/>
            </a:pPr>
            <a:r>
              <a:rPr lang="en-US" sz="4000" dirty="0" smtClean="0">
                <a:latin typeface="Bookman Old Style" pitchFamily="18" charset="0"/>
              </a:rPr>
              <a:t>G</a:t>
            </a:r>
            <a:r>
              <a:rPr lang="en-US" sz="4000" dirty="0" smtClean="0">
                <a:solidFill>
                  <a:srgbClr val="FF0000"/>
                </a:solidFill>
                <a:latin typeface="Bookman Old Style" pitchFamily="18" charset="0"/>
              </a:rPr>
              <a:t>O</a:t>
            </a:r>
            <a:r>
              <a:rPr lang="en-US" sz="4000" dirty="0" smtClean="0">
                <a:solidFill>
                  <a:srgbClr val="FFC000"/>
                </a:solidFill>
                <a:latin typeface="Bookman Old Style" pitchFamily="18" charset="0"/>
              </a:rPr>
              <a:t>O</a:t>
            </a:r>
            <a:r>
              <a:rPr lang="en-US" sz="4000" dirty="0" smtClean="0">
                <a:latin typeface="Bookman Old Style" pitchFamily="18" charset="0"/>
              </a:rPr>
              <a:t>G</a:t>
            </a:r>
            <a:r>
              <a:rPr lang="en-US" sz="4000" dirty="0" smtClean="0">
                <a:solidFill>
                  <a:srgbClr val="00B050"/>
                </a:solidFill>
                <a:latin typeface="Bookman Old Style" pitchFamily="18" charset="0"/>
              </a:rPr>
              <a:t>L</a:t>
            </a:r>
            <a:r>
              <a:rPr lang="en-US" sz="4000" dirty="0" smtClean="0">
                <a:solidFill>
                  <a:srgbClr val="FF0000"/>
                </a:solidFill>
                <a:latin typeface="Bookman Old Style" pitchFamily="18" charset="0"/>
              </a:rPr>
              <a:t>E</a:t>
            </a:r>
            <a:endParaRPr lang="en-US" sz="4000" dirty="0" smtClean="0"/>
          </a:p>
          <a:p>
            <a:pPr algn="ctr">
              <a:spcBef>
                <a:spcPts val="0"/>
              </a:spcBef>
              <a:buNone/>
            </a:pPr>
            <a:r>
              <a:rPr lang="en-US" i="1" dirty="0" smtClean="0"/>
              <a:t>ISBN 9780021947294</a:t>
            </a:r>
          </a:p>
          <a:p>
            <a:pPr algn="ctr">
              <a:spcBef>
                <a:spcPts val="0"/>
              </a:spcBef>
              <a:buNone/>
            </a:pPr>
            <a:endParaRPr lang="en-US" i="1" dirty="0" smtClean="0"/>
          </a:p>
        </p:txBody>
      </p:sp>
      <p:sp>
        <p:nvSpPr>
          <p:cNvPr id="7"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rPr>
              <a:t>Amazon</a:t>
            </a:r>
            <a:endParaRPr lang="en-US" dirty="0"/>
          </a:p>
        </p:txBody>
      </p:sp>
      <p:pic>
        <p:nvPicPr>
          <p:cNvPr id="5" name="Picture 4" descr="ATitleExample.jpg"/>
          <p:cNvPicPr>
            <a:picLocks noChangeAspect="1"/>
          </p:cNvPicPr>
          <p:nvPr/>
        </p:nvPicPr>
        <p:blipFill>
          <a:blip r:embed="rId3" cstate="print"/>
          <a:stretch>
            <a:fillRect/>
          </a:stretch>
        </p:blipFill>
        <p:spPr>
          <a:xfrm>
            <a:off x="213272" y="2481607"/>
            <a:ext cx="8717455" cy="3236025"/>
          </a:xfrm>
          <a:prstGeom prst="rect">
            <a:avLst/>
          </a:prstGeom>
        </p:spPr>
      </p:pic>
      <p:sp>
        <p:nvSpPr>
          <p:cNvPr id="9"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002060"/>
                </a:solidFill>
              </a:rPr>
              <a:t>Amazon</a:t>
            </a:r>
            <a:endParaRPr lang="en-US" dirty="0"/>
          </a:p>
        </p:txBody>
      </p:sp>
      <p:pic>
        <p:nvPicPr>
          <p:cNvPr id="7" name="Picture 6" descr="TitleExample.jpg"/>
          <p:cNvPicPr>
            <a:picLocks noChangeAspect="1"/>
          </p:cNvPicPr>
          <p:nvPr/>
        </p:nvPicPr>
        <p:blipFill>
          <a:blip r:embed="rId3" cstate="print"/>
          <a:stretch>
            <a:fillRect/>
          </a:stretch>
        </p:blipFill>
        <p:spPr>
          <a:xfrm>
            <a:off x="682991" y="3044880"/>
            <a:ext cx="7881414" cy="2444638"/>
          </a:xfrm>
          <a:prstGeom prst="rect">
            <a:avLst/>
          </a:prstGeom>
        </p:spPr>
      </p:pic>
      <p:sp>
        <p:nvSpPr>
          <p:cNvPr id="5" name="Right Arrow 4"/>
          <p:cNvSpPr/>
          <p:nvPr/>
        </p:nvSpPr>
        <p:spPr>
          <a:xfrm flipH="1">
            <a:off x="4572000" y="3810000"/>
            <a:ext cx="13716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228600" y="4114800"/>
            <a:ext cx="8382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Results.jpg"/>
          <p:cNvPicPr>
            <a:picLocks noChangeAspect="1"/>
          </p:cNvPicPr>
          <p:nvPr/>
        </p:nvPicPr>
        <p:blipFill>
          <a:blip r:embed="rId3" cstate="print"/>
          <a:stretch>
            <a:fillRect/>
          </a:stretch>
        </p:blipFill>
        <p:spPr>
          <a:xfrm>
            <a:off x="1171593" y="1371600"/>
            <a:ext cx="6838913" cy="5219700"/>
          </a:xfrm>
          <a:prstGeom prst="rect">
            <a:avLst/>
          </a:prstGeom>
        </p:spPr>
      </p:pic>
      <p:pic>
        <p:nvPicPr>
          <p:cNvPr id="2050" name="Picture 2" descr="C:\Documents and Settings\stoltzm\Local Settings\Temporary Internet Files\Content.IE5\661C3Y31\MP910220981[1].jpg"/>
          <p:cNvPicPr>
            <a:picLocks noChangeAspect="1" noChangeArrowheads="1"/>
          </p:cNvPicPr>
          <p:nvPr/>
        </p:nvPicPr>
        <p:blipFill>
          <a:blip r:embed="rId4" cstate="print"/>
          <a:srcRect/>
          <a:stretch>
            <a:fillRect/>
          </a:stretch>
        </p:blipFill>
        <p:spPr bwMode="auto">
          <a:xfrm>
            <a:off x="5867400" y="1447800"/>
            <a:ext cx="3000735" cy="4495800"/>
          </a:xfrm>
          <a:prstGeom prst="rect">
            <a:avLst/>
          </a:prstGeom>
          <a:noFill/>
        </p:spPr>
      </p:pic>
      <p:sp>
        <p:nvSpPr>
          <p:cNvPr id="8"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Results.jpg"/>
          <p:cNvPicPr>
            <a:picLocks noChangeAspect="1"/>
          </p:cNvPicPr>
          <p:nvPr/>
        </p:nvPicPr>
        <p:blipFill>
          <a:blip r:embed="rId3" cstate="print"/>
          <a:stretch>
            <a:fillRect/>
          </a:stretch>
        </p:blipFill>
        <p:spPr>
          <a:xfrm>
            <a:off x="1636589" y="1371600"/>
            <a:ext cx="5908920" cy="5219700"/>
          </a:xfrm>
          <a:prstGeom prst="rect">
            <a:avLst/>
          </a:prstGeom>
        </p:spPr>
      </p:pic>
      <p:sp>
        <p:nvSpPr>
          <p:cNvPr id="5" name="Right Arrow 4"/>
          <p:cNvSpPr/>
          <p:nvPr/>
        </p:nvSpPr>
        <p:spPr>
          <a:xfrm flipH="1">
            <a:off x="4724400" y="4191000"/>
            <a:ext cx="1371600" cy="5334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4953000" y="6096000"/>
            <a:ext cx="13716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Results.jpg"/>
          <p:cNvPicPr>
            <a:picLocks noChangeAspect="1"/>
          </p:cNvPicPr>
          <p:nvPr/>
        </p:nvPicPr>
        <p:blipFill>
          <a:blip r:embed="rId3" cstate="print"/>
          <a:stretch>
            <a:fillRect/>
          </a:stretch>
        </p:blipFill>
        <p:spPr>
          <a:xfrm>
            <a:off x="89627" y="1524000"/>
            <a:ext cx="8978173" cy="4724400"/>
          </a:xfrm>
          <a:prstGeom prst="rect">
            <a:avLst/>
          </a:prstGeom>
        </p:spPr>
      </p:pic>
      <p:sp>
        <p:nvSpPr>
          <p:cNvPr id="7" name="Right Arrow 6"/>
          <p:cNvSpPr/>
          <p:nvPr/>
        </p:nvSpPr>
        <p:spPr>
          <a:xfrm flipH="1">
            <a:off x="3657600" y="2743200"/>
            <a:ext cx="13716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Results.jpg"/>
          <p:cNvPicPr>
            <a:picLocks noChangeAspect="1"/>
          </p:cNvPicPr>
          <p:nvPr/>
        </p:nvPicPr>
        <p:blipFill>
          <a:blip r:embed="rId3" cstate="print"/>
          <a:stretch>
            <a:fillRect/>
          </a:stretch>
        </p:blipFill>
        <p:spPr>
          <a:xfrm>
            <a:off x="0" y="2133600"/>
            <a:ext cx="8978173" cy="3562336"/>
          </a:xfrm>
          <a:prstGeom prst="rect">
            <a:avLst/>
          </a:prstGeom>
        </p:spPr>
      </p:pic>
      <p:sp>
        <p:nvSpPr>
          <p:cNvPr id="7" name="Right Arrow 6"/>
          <p:cNvSpPr/>
          <p:nvPr/>
        </p:nvSpPr>
        <p:spPr>
          <a:xfrm>
            <a:off x="2895600" y="3276600"/>
            <a:ext cx="13716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Student Eligibility</a:t>
            </a:r>
            <a:endParaRPr lang="en-US" dirty="0"/>
          </a:p>
        </p:txBody>
      </p:sp>
      <p:sp>
        <p:nvSpPr>
          <p:cNvPr id="3" name="Content Placeholder 2"/>
          <p:cNvSpPr>
            <a:spLocks noGrp="1"/>
          </p:cNvSpPr>
          <p:nvPr>
            <p:ph idx="1"/>
          </p:nvPr>
        </p:nvSpPr>
        <p:spPr>
          <a:xfrm>
            <a:off x="457200" y="2438401"/>
            <a:ext cx="8229600" cy="914399"/>
          </a:xfrm>
        </p:spPr>
        <p:txBody>
          <a:bodyPr>
            <a:noAutofit/>
          </a:bodyPr>
          <a:lstStyle/>
          <a:p>
            <a:r>
              <a:rPr lang="en-US" sz="2800" dirty="0" smtClean="0"/>
              <a:t>Digital Rights Managers (DRMs) - NIMAS/Florida</a:t>
            </a:r>
          </a:p>
          <a:p>
            <a:pPr algn="ctr">
              <a:buNone/>
            </a:pPr>
            <a:r>
              <a:rPr lang="en-US" sz="1600" dirty="0" smtClean="0">
                <a:hlinkClick r:id="rId3"/>
              </a:rPr>
              <a:t>http://www.fimcvi.org/articlepdfs/NIMAS_DRM_Training%201%206%20R.pdf</a:t>
            </a:r>
            <a:endParaRPr lang="en-US" sz="1600" dirty="0" smtClean="0"/>
          </a:p>
        </p:txBody>
      </p:sp>
      <p:sp>
        <p:nvSpPr>
          <p:cNvPr id="8" name="Content Placeholder 2"/>
          <p:cNvSpPr txBox="1">
            <a:spLocks/>
          </p:cNvSpPr>
          <p:nvPr/>
        </p:nvSpPr>
        <p:spPr>
          <a:xfrm>
            <a:off x="457200" y="3733801"/>
            <a:ext cx="8229600" cy="14477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rgbClr val="002060"/>
                </a:solidFill>
                <a:effectLst/>
                <a:uLnTx/>
                <a:uFillTx/>
                <a:latin typeface="+mn-lt"/>
                <a:ea typeface="+mn-ea"/>
                <a:cs typeface="+mn-cs"/>
              </a:rPr>
              <a:t>Hands On NIMAS Florida</a:t>
            </a:r>
            <a:r>
              <a:rPr lang="en-US" sz="2800" b="1" dirty="0" smtClean="0">
                <a:solidFill>
                  <a:srgbClr val="002060"/>
                </a:solidFill>
              </a:rPr>
              <a:t>: The journey continues</a:t>
            </a:r>
            <a:endParaRPr kumimoji="0" lang="en-US" sz="2800" b="1"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800" b="1" i="0" u="none" strike="noStrike" kern="1200" cap="none" spc="0" normalizeH="0" baseline="0" noProof="0" dirty="0" smtClean="0">
                <a:ln>
                  <a:noFill/>
                </a:ln>
                <a:solidFill>
                  <a:srgbClr val="002060"/>
                </a:solidFill>
                <a:effectLst/>
                <a:uLnTx/>
                <a:uFillTx/>
                <a:latin typeface="+mn-lt"/>
                <a:ea typeface="+mn-ea"/>
                <a:cs typeface="+mn-cs"/>
                <a:hlinkClick r:id="rId4"/>
              </a:rPr>
              <a:t>http://techfunction10.wikispaces.com/file/view/Hands+On+NIMAS+Florida+power+point+06+10.pdf</a:t>
            </a:r>
            <a:endParaRPr kumimoji="0" lang="en-US" sz="1800" b="1" i="0" u="none" strike="noStrike" kern="1200" cap="none" spc="0" normalizeH="0" baseline="0" noProof="0" dirty="0" smtClean="0">
              <a:ln>
                <a:noFill/>
              </a:ln>
              <a:solidFill>
                <a:srgbClr val="002060"/>
              </a:solidFill>
              <a:effectLst/>
              <a:uLnTx/>
              <a:uFillTx/>
              <a:latin typeface="+mn-lt"/>
              <a:ea typeface="+mn-ea"/>
              <a:cs typeface="+mn-cs"/>
            </a:endParaRPr>
          </a:p>
        </p:txBody>
      </p:sp>
      <p:pic>
        <p:nvPicPr>
          <p:cNvPr id="1026" name="Picture 2" descr="C:\Documents and Settings\stoltzm\Local Settings\Temporary Internet Files\Content.IE5\JGJJ17R9\MC900441728[1].pn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4800600" y="4343400"/>
            <a:ext cx="2743200" cy="2743200"/>
          </a:xfrm>
          <a:prstGeom prst="rect">
            <a:avLst/>
          </a:prstGeom>
          <a:noFill/>
        </p:spPr>
      </p:pic>
    </p:spTree>
  </p:cSld>
  <p:clrMapOvr>
    <a:masterClrMapping/>
  </p:clrMapOvr>
  <p:transition>
    <p:wipe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itleResults.jpg"/>
          <p:cNvPicPr>
            <a:picLocks noChangeAspect="1"/>
          </p:cNvPicPr>
          <p:nvPr/>
        </p:nvPicPr>
        <p:blipFill>
          <a:blip r:embed="rId3" cstate="print"/>
          <a:stretch>
            <a:fillRect/>
          </a:stretch>
        </p:blipFill>
        <p:spPr>
          <a:xfrm>
            <a:off x="457200" y="1447800"/>
            <a:ext cx="8229600" cy="5153891"/>
          </a:xfrm>
          <a:prstGeom prst="rect">
            <a:avLst/>
          </a:prstGeom>
        </p:spPr>
      </p:pic>
      <p:sp>
        <p:nvSpPr>
          <p:cNvPr id="7" name="Right Arrow 6"/>
          <p:cNvSpPr/>
          <p:nvPr/>
        </p:nvSpPr>
        <p:spPr>
          <a:xfrm>
            <a:off x="5715000" y="5029200"/>
            <a:ext cx="13716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0" y="76200"/>
            <a:ext cx="7467600" cy="1143000"/>
          </a:xfrm>
        </p:spPr>
        <p:txBody>
          <a:bodyPr>
            <a:noAutofit/>
          </a:bodyPr>
          <a:lstStyle/>
          <a:p>
            <a:r>
              <a:rPr lang="en-US" sz="3200" u="sng" dirty="0" smtClean="0"/>
              <a:t>I</a:t>
            </a:r>
            <a:r>
              <a:rPr lang="en-US" sz="3200" dirty="0" smtClean="0"/>
              <a:t>nternational </a:t>
            </a:r>
            <a:r>
              <a:rPr lang="en-US" sz="3200" u="sng" dirty="0" smtClean="0"/>
              <a:t>S</a:t>
            </a:r>
            <a:r>
              <a:rPr lang="en-US" sz="3200" dirty="0" smtClean="0"/>
              <a:t>tandard </a:t>
            </a:r>
            <a:r>
              <a:rPr lang="en-US" sz="3200" u="sng" dirty="0" smtClean="0"/>
              <a:t>B</a:t>
            </a:r>
            <a:r>
              <a:rPr lang="en-US" sz="3200" dirty="0" smtClean="0"/>
              <a:t>ook </a:t>
            </a:r>
            <a:r>
              <a:rPr lang="en-US" sz="3200" u="sng" dirty="0" smtClean="0"/>
              <a:t>N</a:t>
            </a:r>
            <a:r>
              <a:rPr lang="en-US" sz="3200" dirty="0" smtClean="0"/>
              <a:t>umbers (ISBN)</a:t>
            </a:r>
            <a:endParaRPr lang="en-US" sz="3200" dirty="0"/>
          </a:p>
        </p:txBody>
      </p:sp>
    </p:spTree>
  </p:cSld>
  <p:clrMapOvr>
    <a:masterClrMapping/>
  </p:clrMapOvr>
  <p:transition>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Partially assemble objects in the puzzle</a:t>
            </a:r>
            <a:br>
              <a:rPr lang="en-US" sz="4800" dirty="0" smtClean="0"/>
            </a:br>
            <a:endParaRPr lang="en-US" sz="4800" dirty="0"/>
          </a:p>
        </p:txBody>
      </p:sp>
      <p:sp>
        <p:nvSpPr>
          <p:cNvPr id="3" name="Text Placeholder 2"/>
          <p:cNvSpPr>
            <a:spLocks noGrp="1"/>
          </p:cNvSpPr>
          <p:nvPr>
            <p:ph type="body" idx="1"/>
          </p:nvPr>
        </p:nvSpPr>
        <p:spPr/>
        <p:txBody>
          <a:bodyPr>
            <a:normAutofit/>
          </a:bodyPr>
          <a:lstStyle/>
          <a:p>
            <a:r>
              <a:rPr lang="en-US" sz="4000" dirty="0" smtClean="0"/>
              <a:t>Electronic Formats</a:t>
            </a:r>
            <a:endParaRPr lang="en-US" sz="4000" dirty="0"/>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08450" y="273050"/>
            <a:ext cx="5111750" cy="5853113"/>
          </a:xfrm>
        </p:spPr>
        <p:txBody>
          <a:bodyPr/>
          <a:lstStyle/>
          <a:p>
            <a:pPr algn="ctr">
              <a:buNone/>
            </a:pPr>
            <a:r>
              <a:rPr lang="en-US" sz="3600" b="1" dirty="0" err="1" smtClean="0"/>
              <a:t>Bookshare</a:t>
            </a:r>
            <a:endParaRPr lang="en-US" sz="3600" b="1" dirty="0" smtClean="0"/>
          </a:p>
          <a:p>
            <a:pPr>
              <a:buNone/>
            </a:pPr>
            <a:endParaRPr lang="en-US" dirty="0"/>
          </a:p>
        </p:txBody>
      </p:sp>
      <p:sp>
        <p:nvSpPr>
          <p:cNvPr id="4" name="Text Placeholder 3"/>
          <p:cNvSpPr>
            <a:spLocks noGrp="1"/>
          </p:cNvSpPr>
          <p:nvPr>
            <p:ph type="body" sz="half" idx="2"/>
          </p:nvPr>
        </p:nvSpPr>
        <p:spPr>
          <a:xfrm>
            <a:off x="457200" y="1828800"/>
            <a:ext cx="4038600" cy="4691063"/>
          </a:xfrm>
        </p:spPr>
        <p:txBody>
          <a:bodyPr anchor="ctr">
            <a:normAutofit/>
          </a:bodyPr>
          <a:lstStyle/>
          <a:p>
            <a:pPr marL="0" lvl="1"/>
            <a:r>
              <a:rPr lang="en-US" sz="3600" b="1" i="1" dirty="0" smtClean="0"/>
              <a:t>DAISY</a:t>
            </a:r>
          </a:p>
          <a:p>
            <a:pPr marL="0" lvl="1"/>
            <a:r>
              <a:rPr lang="en-US" sz="3600" b="1" i="1" dirty="0" smtClean="0"/>
              <a:t>DAISY with Images</a:t>
            </a:r>
          </a:p>
          <a:p>
            <a:pPr marL="0" lvl="1"/>
            <a:r>
              <a:rPr lang="en-US" sz="3600" b="1" i="1" dirty="0" smtClean="0"/>
              <a:t>BRF</a:t>
            </a:r>
          </a:p>
          <a:p>
            <a:endParaRPr lang="en-US" sz="1800" dirty="0"/>
          </a:p>
        </p:txBody>
      </p:sp>
      <p:pic>
        <p:nvPicPr>
          <p:cNvPr id="5" name="Picture 4" descr="BookshareFormats.jpg"/>
          <p:cNvPicPr>
            <a:picLocks noChangeAspect="1"/>
          </p:cNvPicPr>
          <p:nvPr/>
        </p:nvPicPr>
        <p:blipFill>
          <a:blip r:embed="rId3" cstate="print"/>
          <a:srcRect r="15584" b="1554"/>
          <a:stretch>
            <a:fillRect/>
          </a:stretch>
        </p:blipFill>
        <p:spPr>
          <a:xfrm>
            <a:off x="4187825" y="1447800"/>
            <a:ext cx="4953000" cy="5181600"/>
          </a:xfrm>
          <a:prstGeom prst="rect">
            <a:avLst/>
          </a:prstGeom>
        </p:spPr>
      </p:pic>
      <p:sp>
        <p:nvSpPr>
          <p:cNvPr id="6" name="Title 1"/>
          <p:cNvSpPr txBox="1">
            <a:spLocks/>
          </p:cNvSpPr>
          <p:nvPr/>
        </p:nvSpPr>
        <p:spPr>
          <a:xfrm>
            <a:off x="0" y="76200"/>
            <a:ext cx="7467600" cy="1143000"/>
          </a:xfrm>
          <a:prstGeom prst="rect">
            <a:avLst/>
          </a:prstGeom>
        </p:spPr>
        <p:txBody>
          <a:bodyPr vert="horz" lIns="91440" tIns="45720" rIns="91440" bIns="45720" rtlCol="0" anchor="ctr">
            <a:noAutofit/>
          </a:bodyPr>
          <a:lstStyle/>
          <a:p>
            <a:pPr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rgbClr val="002060"/>
                </a:solidFill>
                <a:effectLst/>
                <a:uLnTx/>
                <a:uFillTx/>
                <a:latin typeface="+mj-lt"/>
                <a:ea typeface="+mj-ea"/>
                <a:cs typeface="+mj-cs"/>
              </a:rPr>
              <a:t>Electronic Formats</a:t>
            </a:r>
            <a:endParaRPr kumimoji="0" lang="en-US" sz="4000" b="1" i="0" u="none" strike="noStrike" kern="1200" cap="none" spc="0" normalizeH="0" baseline="0" noProof="0" dirty="0">
              <a:ln>
                <a:noFill/>
              </a:ln>
              <a:solidFill>
                <a:srgbClr val="002060"/>
              </a:solidFill>
              <a:effectLst/>
              <a:uLnTx/>
              <a:uFillTx/>
              <a:latin typeface="+mj-lt"/>
              <a:ea typeface="+mj-ea"/>
              <a:cs typeface="+mj-cs"/>
            </a:endParaRPr>
          </a:p>
        </p:txBody>
      </p:sp>
      <p:sp>
        <p:nvSpPr>
          <p:cNvPr id="8" name="Rectangle 7"/>
          <p:cNvSpPr/>
          <p:nvPr/>
        </p:nvSpPr>
        <p:spPr>
          <a:xfrm>
            <a:off x="4155210" y="914400"/>
            <a:ext cx="5018233" cy="584775"/>
          </a:xfrm>
          <a:prstGeom prst="rect">
            <a:avLst/>
          </a:prstGeom>
          <a:solidFill>
            <a:schemeClr val="accent1">
              <a:lumMod val="50000"/>
            </a:schemeClr>
          </a:solidFill>
        </p:spPr>
        <p:txBody>
          <a:bodyPr wrap="none">
            <a:spAutoFit/>
          </a:bodyPr>
          <a:lstStyle/>
          <a:p>
            <a:pPr algn="ctr">
              <a:buNone/>
            </a:pPr>
            <a:r>
              <a:rPr lang="en-US" sz="3200" b="1" dirty="0" smtClean="0">
                <a:hlinkClick r:id="rId4"/>
              </a:rPr>
              <a:t>http://www.bookshare.org/</a:t>
            </a:r>
            <a:endParaRPr lang="en-US" sz="3200" b="1" dirty="0" smtClean="0"/>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i="1" dirty="0" smtClean="0">
                <a:solidFill>
                  <a:srgbClr val="002060"/>
                </a:solidFill>
              </a:rPr>
              <a:t>DAISY as a base for other formats</a:t>
            </a:r>
          </a:p>
          <a:p>
            <a:pPr lvl="1"/>
            <a:r>
              <a:rPr lang="en-US" i="1" dirty="0" smtClean="0"/>
              <a:t>May be converted by the student’s Assistive Technology</a:t>
            </a:r>
          </a:p>
          <a:p>
            <a:pPr lvl="1"/>
            <a:r>
              <a:rPr lang="en-US" i="1" dirty="0" smtClean="0">
                <a:solidFill>
                  <a:srgbClr val="002060"/>
                </a:solidFill>
              </a:rPr>
              <a:t>May be converted by Technical Support Personnel</a:t>
            </a:r>
          </a:p>
          <a:p>
            <a:pPr>
              <a:buNone/>
            </a:pPr>
            <a:endParaRPr lang="en-US" dirty="0"/>
          </a:p>
        </p:txBody>
      </p:sp>
      <p:sp>
        <p:nvSpPr>
          <p:cNvPr id="5" name="Title 1"/>
          <p:cNvSpPr>
            <a:spLocks noGrp="1"/>
          </p:cNvSpPr>
          <p:nvPr>
            <p:ph type="title"/>
          </p:nvPr>
        </p:nvSpPr>
        <p:spPr>
          <a:xfrm>
            <a:off x="0" y="76200"/>
            <a:ext cx="7467600" cy="1143000"/>
          </a:xfrm>
        </p:spPr>
        <p:txBody>
          <a:bodyPr>
            <a:noAutofit/>
          </a:bodyPr>
          <a:lstStyle/>
          <a:p>
            <a:pPr algn="l"/>
            <a:r>
              <a:rPr lang="en-US" sz="5400" dirty="0" smtClean="0"/>
              <a:t>Electronic Formats</a:t>
            </a:r>
            <a:endParaRPr lang="en-US" sz="5400" dirty="0"/>
          </a:p>
        </p:txBody>
      </p:sp>
      <p:pic>
        <p:nvPicPr>
          <p:cNvPr id="1026" name="Picture 2" descr="C:\Documents and Settings\stoltzm\Local Settings\Temporary Internet Files\Content.IE5\Q54CSJH6\MC900300940[1].wmf"/>
          <p:cNvPicPr>
            <a:picLocks noChangeAspect="1" noChangeArrowheads="1"/>
          </p:cNvPicPr>
          <p:nvPr/>
        </p:nvPicPr>
        <p:blipFill>
          <a:blip r:embed="rId3" cstate="print"/>
          <a:srcRect/>
          <a:stretch>
            <a:fillRect/>
          </a:stretch>
        </p:blipFill>
        <p:spPr bwMode="auto">
          <a:xfrm>
            <a:off x="3200400" y="3723538"/>
            <a:ext cx="2743200" cy="2891560"/>
          </a:xfrm>
          <a:prstGeom prst="rect">
            <a:avLst/>
          </a:prstGeom>
          <a:noFill/>
        </p:spPr>
      </p:pic>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i="1" dirty="0" smtClean="0"/>
              <a:t>Recordings for the Blind and Dyslexic (RFB&amp;D)</a:t>
            </a:r>
          </a:p>
          <a:p>
            <a:pPr>
              <a:buNone/>
            </a:pPr>
            <a:endParaRPr lang="en-US" i="1" dirty="0" smtClean="0"/>
          </a:p>
          <a:p>
            <a:pPr lvl="1"/>
            <a:r>
              <a:rPr lang="en-US" i="1" dirty="0" smtClean="0">
                <a:solidFill>
                  <a:srgbClr val="002060"/>
                </a:solidFill>
              </a:rPr>
              <a:t>AUDIOPLUS</a:t>
            </a:r>
          </a:p>
          <a:p>
            <a:pPr lvl="2"/>
            <a:r>
              <a:rPr lang="en-US" i="1" dirty="0" smtClean="0"/>
              <a:t>On CD or Downloadable</a:t>
            </a:r>
            <a:endParaRPr lang="en-US" i="1" dirty="0" smtClean="0">
              <a:solidFill>
                <a:srgbClr val="002060"/>
              </a:solidFill>
            </a:endParaRPr>
          </a:p>
          <a:p>
            <a:pPr lvl="2"/>
            <a:r>
              <a:rPr lang="en-US" i="1" dirty="0" smtClean="0"/>
              <a:t>Available on CD for use with DAISY players</a:t>
            </a:r>
          </a:p>
          <a:p>
            <a:pPr lvl="2"/>
            <a:r>
              <a:rPr lang="en-US" i="1" dirty="0" smtClean="0"/>
              <a:t>Each page of the book is navigated by track.</a:t>
            </a:r>
            <a:endParaRPr lang="en-US" i="1" dirty="0" smtClean="0">
              <a:solidFill>
                <a:srgbClr val="002060"/>
              </a:solidFill>
            </a:endParaRPr>
          </a:p>
          <a:p>
            <a:pPr lvl="1"/>
            <a:r>
              <a:rPr lang="en-US" i="1" dirty="0" err="1" smtClean="0"/>
              <a:t>AudioAccess</a:t>
            </a:r>
            <a:endParaRPr lang="en-US" i="1" dirty="0" smtClean="0"/>
          </a:p>
          <a:p>
            <a:pPr lvl="2"/>
            <a:r>
              <a:rPr lang="en-US" i="1" dirty="0" smtClean="0"/>
              <a:t>Downloadable</a:t>
            </a:r>
          </a:p>
          <a:p>
            <a:pPr lvl="2"/>
            <a:r>
              <a:rPr lang="en-US" i="1" dirty="0" smtClean="0"/>
              <a:t>Does not require specialized playback equipment</a:t>
            </a:r>
          </a:p>
          <a:p>
            <a:pPr lvl="2"/>
            <a:r>
              <a:rPr lang="en-US" i="1" dirty="0" smtClean="0"/>
              <a:t>Plays on Windows computers</a:t>
            </a:r>
          </a:p>
          <a:p>
            <a:pPr lvl="2"/>
            <a:r>
              <a:rPr lang="en-US" i="1" dirty="0" smtClean="0"/>
              <a:t>Syncs with Windows portable media players</a:t>
            </a:r>
          </a:p>
          <a:p>
            <a:pPr>
              <a:buNone/>
            </a:pPr>
            <a:endParaRPr lang="en-US" dirty="0"/>
          </a:p>
        </p:txBody>
      </p:sp>
      <p:sp>
        <p:nvSpPr>
          <p:cNvPr id="7" name="Title 1"/>
          <p:cNvSpPr>
            <a:spLocks noGrp="1"/>
          </p:cNvSpPr>
          <p:nvPr>
            <p:ph type="title"/>
          </p:nvPr>
        </p:nvSpPr>
        <p:spPr>
          <a:xfrm>
            <a:off x="0" y="76200"/>
            <a:ext cx="7467600" cy="1143000"/>
          </a:xfrm>
        </p:spPr>
        <p:txBody>
          <a:bodyPr>
            <a:noAutofit/>
          </a:bodyPr>
          <a:lstStyle/>
          <a:p>
            <a:pPr algn="l"/>
            <a:r>
              <a:rPr lang="en-US" sz="5400" dirty="0" smtClean="0"/>
              <a:t>Electronic Formats</a:t>
            </a:r>
            <a:endParaRPr lang="en-US" sz="5400" dirty="0"/>
          </a:p>
        </p:txBody>
      </p:sp>
      <p:sp>
        <p:nvSpPr>
          <p:cNvPr id="5" name="Rectangle 4"/>
          <p:cNvSpPr/>
          <p:nvPr/>
        </p:nvSpPr>
        <p:spPr>
          <a:xfrm>
            <a:off x="533400" y="2057400"/>
            <a:ext cx="8077200" cy="461665"/>
          </a:xfrm>
          <a:prstGeom prst="rect">
            <a:avLst/>
          </a:prstGeom>
          <a:solidFill>
            <a:schemeClr val="accent1">
              <a:lumMod val="50000"/>
            </a:schemeClr>
          </a:solidFill>
        </p:spPr>
        <p:txBody>
          <a:bodyPr wrap="square">
            <a:spAutoFit/>
          </a:bodyPr>
          <a:lstStyle/>
          <a:p>
            <a:pPr algn="ctr">
              <a:buNone/>
            </a:pPr>
            <a:r>
              <a:rPr lang="en-US" sz="2400" b="1" dirty="0" smtClean="0">
                <a:hlinkClick r:id="rId3"/>
              </a:rPr>
              <a:t>http://www.rfbd.org/</a:t>
            </a:r>
            <a:endParaRPr lang="en-US" sz="2400" b="1" dirty="0" smtClean="0"/>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1037"/>
            <a:ext cx="8229600" cy="4525963"/>
          </a:xfrm>
        </p:spPr>
        <p:txBody>
          <a:bodyPr>
            <a:noAutofit/>
          </a:bodyPr>
          <a:lstStyle/>
          <a:p>
            <a:r>
              <a:rPr lang="en-US" sz="4000" i="1" dirty="0" smtClean="0"/>
              <a:t>HTML</a:t>
            </a:r>
          </a:p>
          <a:p>
            <a:pPr lvl="1"/>
            <a:r>
              <a:rPr lang="en-US" sz="3600" dirty="0" smtClean="0"/>
              <a:t>Publishers “Market Model”</a:t>
            </a:r>
          </a:p>
          <a:p>
            <a:pPr lvl="1"/>
            <a:r>
              <a:rPr lang="en-US" sz="3600" dirty="0" smtClean="0"/>
              <a:t>One example:</a:t>
            </a:r>
            <a:endParaRPr lang="en-US" sz="4000" dirty="0"/>
          </a:p>
        </p:txBody>
      </p:sp>
      <p:sp>
        <p:nvSpPr>
          <p:cNvPr id="5" name="Title 8"/>
          <p:cNvSpPr>
            <a:spLocks noGrp="1"/>
          </p:cNvSpPr>
          <p:nvPr>
            <p:ph type="title"/>
          </p:nvPr>
        </p:nvSpPr>
        <p:spPr>
          <a:xfrm>
            <a:off x="0" y="76200"/>
            <a:ext cx="7467600" cy="1143000"/>
          </a:xfrm>
        </p:spPr>
        <p:txBody>
          <a:bodyPr>
            <a:noAutofit/>
          </a:bodyPr>
          <a:lstStyle/>
          <a:p>
            <a:r>
              <a:rPr lang="en-US" sz="4800" dirty="0" smtClean="0"/>
              <a:t>Electronic Formats</a:t>
            </a:r>
            <a:br>
              <a:rPr lang="en-US" sz="4800" dirty="0" smtClean="0"/>
            </a:br>
            <a:r>
              <a:rPr lang="en-US" sz="4800" dirty="0" smtClean="0"/>
              <a:t>for Purchase</a:t>
            </a:r>
            <a:endParaRPr lang="en-US" sz="4800" dirty="0"/>
          </a:p>
        </p:txBody>
      </p:sp>
      <p:sp>
        <p:nvSpPr>
          <p:cNvPr id="4" name="Rectangle 3">
            <a:hlinkClick r:id="rId3"/>
          </p:cNvPr>
          <p:cNvSpPr/>
          <p:nvPr/>
        </p:nvSpPr>
        <p:spPr>
          <a:xfrm>
            <a:off x="1219200" y="4114800"/>
            <a:ext cx="662328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C00000"/>
                </a:solidFill>
                <a:effectLst>
                  <a:outerShdw blurRad="50800" dist="39000" dir="5460000" algn="tl">
                    <a:srgbClr val="000000">
                      <a:alpha val="38000"/>
                    </a:srgbClr>
                  </a:outerShdw>
                </a:effectLst>
              </a:rPr>
              <a:t>Pearson HTML BOOKS</a:t>
            </a:r>
            <a:endParaRPr lang="en-US" sz="5400" b="1" dirty="0">
              <a:ln w="11430"/>
              <a:solidFill>
                <a:srgbClr val="C00000"/>
              </a:solidFill>
              <a:effectLst>
                <a:outerShdw blurRad="50800" dist="39000" dir="5460000" algn="tl">
                  <a:srgbClr val="000000">
                    <a:alpha val="38000"/>
                  </a:srgbClr>
                </a:outerShdw>
              </a:effectLst>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2133600" y="1600200"/>
            <a:ext cx="4876800" cy="4800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73"/>
          <p:cNvGrpSpPr/>
          <p:nvPr/>
        </p:nvGrpSpPr>
        <p:grpSpPr>
          <a:xfrm>
            <a:off x="2324100" y="1752600"/>
            <a:ext cx="4495800" cy="4495800"/>
            <a:chOff x="2133600" y="1524000"/>
            <a:chExt cx="4495800" cy="4495800"/>
          </a:xfrm>
        </p:grpSpPr>
        <p:pic>
          <p:nvPicPr>
            <p:cNvPr id="1037" name="Picture 13" descr="C:\Documents and Settings\stoltzm\Local Settings\Temporary Internet Files\Content.IE5\Q54CSJH6\MP900422766[1].jpg"/>
            <p:cNvPicPr>
              <a:picLocks noChangeAspect="1" noChangeArrowheads="1"/>
            </p:cNvPicPr>
            <p:nvPr/>
          </p:nvPicPr>
          <p:blipFill>
            <a:blip r:embed="rId3" cstate="print"/>
            <a:srcRect/>
            <a:stretch>
              <a:fillRect/>
            </a:stretch>
          </p:blipFill>
          <p:spPr bwMode="auto">
            <a:xfrm>
              <a:off x="2133600" y="1524000"/>
              <a:ext cx="4495800" cy="4495800"/>
            </a:xfrm>
            <a:prstGeom prst="rect">
              <a:avLst/>
            </a:prstGeom>
            <a:noFill/>
          </p:spPr>
        </p:pic>
        <p:grpSp>
          <p:nvGrpSpPr>
            <p:cNvPr id="4" name="Group 72"/>
            <p:cNvGrpSpPr/>
            <p:nvPr/>
          </p:nvGrpSpPr>
          <p:grpSpPr>
            <a:xfrm>
              <a:off x="2286001" y="1524000"/>
              <a:ext cx="4188198" cy="4419600"/>
              <a:chOff x="2209801" y="1600200"/>
              <a:chExt cx="4381499" cy="5181600"/>
            </a:xfrm>
          </p:grpSpPr>
          <p:sp>
            <p:nvSpPr>
              <p:cNvPr id="1041" name="Puzzle4"/>
              <p:cNvSpPr>
                <a:spLocks noEditPoints="1" noChangeArrowheads="1"/>
              </p:cNvSpPr>
              <p:nvPr/>
            </p:nvSpPr>
            <p:spPr bwMode="auto">
              <a:xfrm>
                <a:off x="5033125" y="2431652"/>
                <a:ext cx="677357" cy="134977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a:gsLst>
                  <a:gs pos="0">
                    <a:schemeClr val="bg1"/>
                  </a:gs>
                  <a:gs pos="50000">
                    <a:schemeClr val="accent1">
                      <a:tint val="44500"/>
                      <a:satMod val="160000"/>
                    </a:schemeClr>
                  </a:gs>
                  <a:gs pos="100000">
                    <a:schemeClr val="accent1">
                      <a:tint val="23500"/>
                      <a:satMod val="160000"/>
                    </a:schemeClr>
                  </a:gs>
                </a:gsLst>
                <a:lin ang="5400000" scaled="0"/>
              </a:grad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5" name="Group 14"/>
              <p:cNvGrpSpPr>
                <a:grpSpLocks/>
              </p:cNvGrpSpPr>
              <p:nvPr/>
            </p:nvGrpSpPr>
            <p:grpSpPr bwMode="auto">
              <a:xfrm>
                <a:off x="4800600" y="3474849"/>
                <a:ext cx="1790700" cy="1830573"/>
                <a:chOff x="1824" y="1091"/>
                <a:chExt cx="2834" cy="2391"/>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3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Puzzle1"/>
              <p:cNvSpPr>
                <a:spLocks noEditPoints="1" noChangeArrowheads="1"/>
              </p:cNvSpPr>
              <p:nvPr/>
            </p:nvSpPr>
            <p:spPr bwMode="auto">
              <a:xfrm>
                <a:off x="4800600" y="4951227"/>
                <a:ext cx="1137354" cy="804656"/>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a:gsLst>
                  <a:gs pos="0">
                    <a:schemeClr val="bg1"/>
                  </a:gs>
                  <a:gs pos="50000">
                    <a:schemeClr val="accent1">
                      <a:tint val="44500"/>
                      <a:satMod val="160000"/>
                    </a:schemeClr>
                  </a:gs>
                  <a:gs pos="100000">
                    <a:schemeClr val="accent1">
                      <a:tint val="23500"/>
                      <a:satMod val="160000"/>
                    </a:schemeClr>
                  </a:gs>
                </a:gsLst>
                <a:lin ang="5400000" scaled="0"/>
              </a:grad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14"/>
              <p:cNvGrpSpPr>
                <a:grpSpLocks/>
              </p:cNvGrpSpPr>
              <p:nvPr/>
            </p:nvGrpSpPr>
            <p:grpSpPr bwMode="auto">
              <a:xfrm>
                <a:off x="4172448" y="1600200"/>
                <a:ext cx="1123453" cy="1900243"/>
                <a:chOff x="2880" y="633"/>
                <a:chExt cx="1778" cy="2482"/>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4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14"/>
              <p:cNvGrpSpPr>
                <a:grpSpLocks/>
              </p:cNvGrpSpPr>
              <p:nvPr/>
            </p:nvGrpSpPr>
            <p:grpSpPr bwMode="auto">
              <a:xfrm>
                <a:off x="3505200" y="3474849"/>
                <a:ext cx="1790700" cy="1830573"/>
                <a:chOff x="1824" y="1091"/>
                <a:chExt cx="2834" cy="2391"/>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5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4"/>
              <p:cNvGrpSpPr>
                <a:grpSpLocks/>
              </p:cNvGrpSpPr>
              <p:nvPr/>
            </p:nvGrpSpPr>
            <p:grpSpPr bwMode="auto">
              <a:xfrm>
                <a:off x="3505200" y="4600578"/>
                <a:ext cx="1575867" cy="2181222"/>
                <a:chOff x="1824" y="633"/>
                <a:chExt cx="249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5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14"/>
              <p:cNvGrpSpPr>
                <a:grpSpLocks/>
              </p:cNvGrpSpPr>
              <p:nvPr/>
            </p:nvGrpSpPr>
            <p:grpSpPr bwMode="auto">
              <a:xfrm>
                <a:off x="2209801" y="3124200"/>
                <a:ext cx="1790701" cy="2181222"/>
                <a:chOff x="1824" y="633"/>
                <a:chExt cx="2834" cy="2849"/>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6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32" name="Title 1"/>
          <p:cNvSpPr txBox="1">
            <a:spLocks/>
          </p:cNvSpPr>
          <p:nvPr/>
        </p:nvSpPr>
        <p:spPr>
          <a:xfrm>
            <a:off x="0" y="76200"/>
            <a:ext cx="7467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002060"/>
                </a:solidFill>
                <a:effectLst/>
                <a:uLnTx/>
                <a:uFillTx/>
                <a:latin typeface="+mj-lt"/>
                <a:ea typeface="+mj-ea"/>
                <a:cs typeface="+mj-cs"/>
              </a:rPr>
              <a:t>Electronic Formats</a:t>
            </a:r>
            <a:endParaRPr kumimoji="0" lang="en-US" sz="54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spd="med">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Identify redundancy</a:t>
            </a:r>
            <a:br>
              <a:rPr lang="en-US" sz="5400" dirty="0" smtClean="0"/>
            </a:br>
            <a:endParaRPr lang="en-US" sz="5400" dirty="0"/>
          </a:p>
        </p:txBody>
      </p:sp>
      <p:sp>
        <p:nvSpPr>
          <p:cNvPr id="3" name="Text Placeholder 2"/>
          <p:cNvSpPr>
            <a:spLocks noGrp="1"/>
          </p:cNvSpPr>
          <p:nvPr>
            <p:ph type="body" idx="1"/>
          </p:nvPr>
        </p:nvSpPr>
        <p:spPr/>
        <p:txBody>
          <a:bodyPr>
            <a:normAutofit/>
          </a:bodyPr>
          <a:lstStyle/>
          <a:p>
            <a:r>
              <a:rPr lang="en-US" sz="3600" dirty="0" smtClean="0"/>
              <a:t>CDs, Online Versions, National Editions</a:t>
            </a:r>
            <a:endParaRPr lang="en-US" sz="3600" dirty="0"/>
          </a:p>
        </p:txBody>
      </p:sp>
    </p:spTree>
  </p:cSld>
  <p:clrMapOvr>
    <a:masterClrMapping/>
  </p:clrMapOvr>
  <p:transition>
    <p:wipe di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0" y="4800600"/>
            <a:ext cx="9144000" cy="18288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normAutofit/>
          </a:bodyPr>
          <a:lstStyle/>
          <a:p>
            <a:r>
              <a:rPr lang="en-US" dirty="0" smtClean="0"/>
              <a:t>The CD version of the materials which can be read on the computer screen may be sufficient for students </a:t>
            </a:r>
            <a:r>
              <a:rPr lang="en-US" dirty="0" smtClean="0">
                <a:solidFill>
                  <a:srgbClr val="002060"/>
                </a:solidFill>
              </a:rPr>
              <a:t>who do not need the navigational capabilities, e.g., ability to highlight words, mask sections of the screen, etc.  </a:t>
            </a:r>
          </a:p>
          <a:p>
            <a:pPr lvl="1"/>
            <a:endParaRPr lang="en-US" dirty="0" smtClean="0"/>
          </a:p>
          <a:p>
            <a:endParaRPr lang="en-US" i="1" dirty="0" smtClean="0"/>
          </a:p>
          <a:p>
            <a:pPr>
              <a:buNone/>
            </a:pPr>
            <a:endParaRPr lang="en-US" dirty="0"/>
          </a:p>
        </p:txBody>
      </p:sp>
      <p:sp>
        <p:nvSpPr>
          <p:cNvPr id="5" name="Title 1"/>
          <p:cNvSpPr>
            <a:spLocks noGrp="1"/>
          </p:cNvSpPr>
          <p:nvPr>
            <p:ph type="title"/>
          </p:nvPr>
        </p:nvSpPr>
        <p:spPr>
          <a:xfrm>
            <a:off x="0" y="76200"/>
            <a:ext cx="8915400" cy="1143000"/>
          </a:xfrm>
        </p:spPr>
        <p:txBody>
          <a:bodyPr>
            <a:noAutofit/>
          </a:bodyPr>
          <a:lstStyle/>
          <a:p>
            <a:pPr algn="l"/>
            <a:r>
              <a:rPr lang="en-US" sz="3600" dirty="0" smtClean="0"/>
              <a:t>CDs, Online Versions, National Editions</a:t>
            </a:r>
            <a:endParaRPr lang="en-US" sz="3600" dirty="0"/>
          </a:p>
        </p:txBody>
      </p:sp>
      <p:pic>
        <p:nvPicPr>
          <p:cNvPr id="2050" name="Picture 2" descr="C:\Documents and Settings\stoltzm\Local Settings\Temporary Internet Files\Content.IE5\Q54CSJH6\MC900365574[1].wmf"/>
          <p:cNvPicPr>
            <a:picLocks noChangeAspect="1" noChangeArrowheads="1"/>
          </p:cNvPicPr>
          <p:nvPr/>
        </p:nvPicPr>
        <p:blipFill>
          <a:blip r:embed="rId3" cstate="print"/>
          <a:srcRect/>
          <a:stretch>
            <a:fillRect/>
          </a:stretch>
        </p:blipFill>
        <p:spPr bwMode="auto">
          <a:xfrm>
            <a:off x="1257300" y="4800600"/>
            <a:ext cx="6629400" cy="1824257"/>
          </a:xfrm>
          <a:prstGeom prst="rect">
            <a:avLst/>
          </a:prstGeom>
          <a:noFill/>
        </p:spPr>
      </p:pic>
    </p:spTree>
  </p:cSld>
  <p:clrMapOvr>
    <a:masterClrMapping/>
  </p:clrMapOvr>
  <p:transition>
    <p:wipe di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002060"/>
                </a:solidFill>
              </a:rPr>
              <a:t>Are the materials available on CD?</a:t>
            </a:r>
          </a:p>
          <a:p>
            <a:pPr lvl="1"/>
            <a:r>
              <a:rPr lang="en-US" dirty="0" smtClean="0">
                <a:solidFill>
                  <a:srgbClr val="002060"/>
                </a:solidFill>
              </a:rPr>
              <a:t>Often CD versions are “bundled” with the purchase of the materials so ESE staff may want to check with subject area or curriculum contacts at school or district level.  </a:t>
            </a:r>
          </a:p>
          <a:p>
            <a:pPr lvl="1"/>
            <a:r>
              <a:rPr lang="en-US" dirty="0" smtClean="0"/>
              <a:t>Search the Catalog of Florida State Adopted Instructional Materials</a:t>
            </a:r>
          </a:p>
          <a:p>
            <a:pPr lvl="1"/>
            <a:r>
              <a:rPr lang="en-US" dirty="0" smtClean="0"/>
              <a:t>Search the Florida School Book Depository</a:t>
            </a:r>
          </a:p>
          <a:p>
            <a:pPr lvl="1"/>
            <a:endParaRPr lang="en-US" dirty="0" smtClean="0"/>
          </a:p>
          <a:p>
            <a:endParaRPr lang="en-US" i="1" dirty="0" smtClean="0"/>
          </a:p>
          <a:p>
            <a:pPr>
              <a:buNone/>
            </a:pPr>
            <a:endParaRPr lang="en-US" dirty="0"/>
          </a:p>
        </p:txBody>
      </p:sp>
      <p:sp>
        <p:nvSpPr>
          <p:cNvPr id="5" name="Title 1"/>
          <p:cNvSpPr>
            <a:spLocks noGrp="1"/>
          </p:cNvSpPr>
          <p:nvPr>
            <p:ph type="title"/>
          </p:nvPr>
        </p:nvSpPr>
        <p:spPr>
          <a:xfrm>
            <a:off x="0" y="76200"/>
            <a:ext cx="8991600" cy="1143000"/>
          </a:xfrm>
        </p:spPr>
        <p:txBody>
          <a:bodyPr>
            <a:noAutofit/>
          </a:bodyPr>
          <a:lstStyle/>
          <a:p>
            <a:pPr algn="l"/>
            <a:r>
              <a:rPr lang="en-US" sz="3600" dirty="0" smtClean="0"/>
              <a:t>CDs, Online Versions, National Editions</a:t>
            </a:r>
            <a:endParaRPr lang="en-US" sz="3600" dirty="0"/>
          </a:p>
        </p:txBody>
      </p:sp>
      <p:pic>
        <p:nvPicPr>
          <p:cNvPr id="3077" name="Picture 5" descr="C:\Documents and Settings\stoltzm\Local Settings\Temporary Internet Files\Content.IE5\Q54CSJH6\MC900431562[1].png"/>
          <p:cNvPicPr>
            <a:picLocks noChangeAspect="1" noChangeArrowheads="1"/>
          </p:cNvPicPr>
          <p:nvPr/>
        </p:nvPicPr>
        <p:blipFill>
          <a:blip r:embed="rId3" cstate="print"/>
          <a:srcRect/>
          <a:stretch>
            <a:fillRect/>
          </a:stretch>
        </p:blipFill>
        <p:spPr bwMode="auto">
          <a:xfrm flipH="1">
            <a:off x="7239238" y="4724400"/>
            <a:ext cx="1904762" cy="1917460"/>
          </a:xfrm>
          <a:prstGeom prst="rect">
            <a:avLst/>
          </a:prstGeom>
          <a:noFill/>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IMAS.DRM.jpg">
            <a:hlinkClick r:id="rId3"/>
          </p:cNvPr>
          <p:cNvPicPr>
            <a:picLocks noGrp="1" noChangeAspect="1"/>
          </p:cNvPicPr>
          <p:nvPr>
            <p:ph idx="1"/>
          </p:nvPr>
        </p:nvPicPr>
        <p:blipFill>
          <a:blip r:embed="rId4" cstate="print"/>
          <a:stretch>
            <a:fillRect/>
          </a:stretch>
        </p:blipFill>
        <p:spPr>
          <a:xfrm>
            <a:off x="3505200" y="2063003"/>
            <a:ext cx="5316522" cy="3956797"/>
          </a:xfrm>
        </p:spPr>
      </p:pic>
      <p:sp>
        <p:nvSpPr>
          <p:cNvPr id="4" name="Text Placeholder 3"/>
          <p:cNvSpPr>
            <a:spLocks noGrp="1"/>
          </p:cNvSpPr>
          <p:nvPr>
            <p:ph type="body" sz="half" idx="2"/>
          </p:nvPr>
        </p:nvSpPr>
        <p:spPr>
          <a:xfrm>
            <a:off x="457200" y="2209800"/>
            <a:ext cx="3008313" cy="3809999"/>
          </a:xfrm>
        </p:spPr>
        <p:txBody>
          <a:bodyPr anchor="ctr">
            <a:noAutofit/>
          </a:bodyPr>
          <a:lstStyle/>
          <a:p>
            <a:r>
              <a:rPr lang="en-US" sz="2800" b="1" dirty="0" smtClean="0"/>
              <a:t>This presentation provides detailed guidance on Student Eligibility and Criteria for textbook inclusion in NIMAC.</a:t>
            </a:r>
            <a:endParaRPr lang="en-US" sz="2800" b="1" dirty="0"/>
          </a:p>
        </p:txBody>
      </p:sp>
      <p:sp>
        <p:nvSpPr>
          <p:cNvPr id="6" name="Content Placeholder 2"/>
          <p:cNvSpPr txBox="1">
            <a:spLocks/>
          </p:cNvSpPr>
          <p:nvPr/>
        </p:nvSpPr>
        <p:spPr>
          <a:xfrm>
            <a:off x="0" y="0"/>
            <a:ext cx="9144000" cy="1447799"/>
          </a:xfrm>
          <a:prstGeom prst="rect">
            <a:avLst/>
          </a:prstGeom>
        </p:spPr>
        <p:txBody>
          <a:bodyPr vert="horz" lIns="91440" tIns="45720" rIns="91440" bIns="45720" rtlCol="0" anchor="ctr">
            <a:normAutofit lnSpcReduction="10000"/>
          </a:bodyPr>
          <a:lstStyle/>
          <a:p>
            <a:pPr marL="342900" lvl="0" indent="-342900">
              <a:spcBef>
                <a:spcPct val="20000"/>
              </a:spcBef>
            </a:pPr>
            <a:r>
              <a:rPr lang="en-US" sz="4400" b="1" dirty="0" smtClean="0">
                <a:solidFill>
                  <a:srgbClr val="002060"/>
                </a:solidFill>
              </a:rPr>
              <a:t>Digital Rights Managers (DRMs)</a:t>
            </a:r>
          </a:p>
          <a:p>
            <a:pPr marL="342900" lvl="0" indent="-342900">
              <a:spcBef>
                <a:spcPct val="20000"/>
              </a:spcBef>
            </a:pPr>
            <a:r>
              <a:rPr lang="en-US" sz="4400" b="1" dirty="0" smtClean="0">
                <a:solidFill>
                  <a:srgbClr val="002060"/>
                </a:solidFill>
              </a:rPr>
              <a:t>NIMAS/Florida Training</a:t>
            </a:r>
          </a:p>
        </p:txBody>
      </p:sp>
    </p:spTree>
  </p:cSld>
  <p:clrMapOvr>
    <a:masterClrMapping/>
  </p:clrMapOvr>
  <p:transition>
    <p:wipe dir="u"/>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sz="3600" dirty="0" smtClean="0">
                <a:solidFill>
                  <a:srgbClr val="002060"/>
                </a:solidFill>
              </a:rPr>
              <a:t>Catalog of Florida State-Adopted Instructional Materials at </a:t>
            </a:r>
          </a:p>
          <a:p>
            <a:pPr marL="274320" lvl="1" indent="-274320"/>
            <a:r>
              <a:rPr lang="en-US" b="0" u="sng" dirty="0" smtClean="0">
                <a:solidFill>
                  <a:srgbClr val="002060"/>
                </a:solidFill>
                <a:hlinkClick r:id="rId3"/>
              </a:rPr>
              <a:t>https://www.fldoe.org/BII/instruct_mat/catalog1.asp</a:t>
            </a:r>
            <a:r>
              <a:rPr lang="en-US" b="0" dirty="0" smtClean="0">
                <a:solidFill>
                  <a:srgbClr val="002060"/>
                </a:solidFill>
              </a:rPr>
              <a:t> </a:t>
            </a:r>
          </a:p>
          <a:p>
            <a:pPr marL="274320" lvl="1" indent="-274320"/>
            <a:r>
              <a:rPr lang="en-US" sz="2600" b="0" dirty="0" smtClean="0">
                <a:solidFill>
                  <a:srgbClr val="002060"/>
                </a:solidFill>
                <a:hlinkClick r:id="rId4"/>
              </a:rPr>
              <a:t>https://app1.fldoe.org/BII/Instruct_Mat/InstMatCatalog/</a:t>
            </a:r>
            <a:endParaRPr lang="en-US" sz="2600" b="0" dirty="0" smtClean="0">
              <a:solidFill>
                <a:srgbClr val="002060"/>
              </a:solidFill>
            </a:endParaRPr>
          </a:p>
          <a:p>
            <a:r>
              <a:rPr lang="en-US" dirty="0" smtClean="0"/>
              <a:t>PDF Files in the Catalog of Florida State-Adopted Instructional Materials</a:t>
            </a:r>
          </a:p>
          <a:p>
            <a:pPr lvl="1"/>
            <a:r>
              <a:rPr lang="en-US" dirty="0" smtClean="0">
                <a:solidFill>
                  <a:srgbClr val="002060"/>
                </a:solidFill>
                <a:hlinkClick r:id="rId5" action="ppaction://hlinkfile"/>
              </a:rPr>
              <a:t>social5.pdf</a:t>
            </a:r>
            <a:endParaRPr lang="en-US" dirty="0" smtClean="0">
              <a:solidFill>
                <a:srgbClr val="002060"/>
              </a:solidFill>
            </a:endParaRPr>
          </a:p>
          <a:p>
            <a:pPr>
              <a:buNone/>
            </a:pPr>
            <a:endParaRPr lang="en-US" sz="3600" dirty="0"/>
          </a:p>
        </p:txBody>
      </p:sp>
      <p:sp>
        <p:nvSpPr>
          <p:cNvPr id="5" name="Title 1"/>
          <p:cNvSpPr>
            <a:spLocks noGrp="1"/>
          </p:cNvSpPr>
          <p:nvPr>
            <p:ph type="title"/>
          </p:nvPr>
        </p:nvSpPr>
        <p:spPr>
          <a:xfrm>
            <a:off x="0" y="76200"/>
            <a:ext cx="9144000" cy="1143000"/>
          </a:xfrm>
        </p:spPr>
        <p:txBody>
          <a:bodyPr>
            <a:noAutofit/>
          </a:bodyPr>
          <a:lstStyle/>
          <a:p>
            <a:pPr algn="l"/>
            <a:r>
              <a:rPr lang="en-US" sz="3600" dirty="0" smtClean="0"/>
              <a:t>CDs, Online Versions, National Editions</a:t>
            </a:r>
            <a:endParaRPr lang="en-US" sz="3600" dirty="0"/>
          </a:p>
        </p:txBody>
      </p:sp>
      <p:pic>
        <p:nvPicPr>
          <p:cNvPr id="1026" name="Picture 2" descr="C:\Documents and Settings\stoltzm\Local Settings\Temporary Internet Files\Content.IE5\NILFG24M\MC900436704[1].wmf"/>
          <p:cNvPicPr>
            <a:picLocks noChangeAspect="1" noChangeArrowheads="1"/>
          </p:cNvPicPr>
          <p:nvPr/>
        </p:nvPicPr>
        <p:blipFill>
          <a:blip r:embed="rId6" cstate="print"/>
          <a:srcRect/>
          <a:stretch>
            <a:fillRect/>
          </a:stretch>
        </p:blipFill>
        <p:spPr bwMode="auto">
          <a:xfrm>
            <a:off x="3198813" y="5105400"/>
            <a:ext cx="2746375" cy="1498600"/>
          </a:xfrm>
          <a:prstGeom prst="rect">
            <a:avLst/>
          </a:prstGeom>
          <a:noFill/>
        </p:spPr>
      </p:pic>
    </p:spTree>
  </p:cSld>
  <p:clrMapOvr>
    <a:masterClrMapping/>
  </p:clrMapOvr>
  <p:transition>
    <p:wipe di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6200"/>
            <a:ext cx="8839200" cy="1143000"/>
          </a:xfrm>
        </p:spPr>
        <p:txBody>
          <a:bodyPr>
            <a:noAutofit/>
          </a:bodyPr>
          <a:lstStyle/>
          <a:p>
            <a:pPr algn="l"/>
            <a:r>
              <a:rPr lang="en-US" sz="3600" dirty="0" smtClean="0"/>
              <a:t>CDs, Online Versions, National Editions</a:t>
            </a:r>
            <a:endParaRPr lang="en-US" sz="3600" dirty="0"/>
          </a:p>
        </p:txBody>
      </p:sp>
      <p:pic>
        <p:nvPicPr>
          <p:cNvPr id="10" name="Content Placeholder 9" descr="StateAdoptedFirstLink.jpg"/>
          <p:cNvPicPr>
            <a:picLocks noGrp="1" noChangeAspect="1"/>
          </p:cNvPicPr>
          <p:nvPr>
            <p:ph idx="1"/>
          </p:nvPr>
        </p:nvPicPr>
        <p:blipFill>
          <a:blip r:embed="rId3" cstate="print"/>
          <a:stretch>
            <a:fillRect/>
          </a:stretch>
        </p:blipFill>
        <p:spPr>
          <a:xfrm>
            <a:off x="314840" y="1447800"/>
            <a:ext cx="8676760" cy="4594009"/>
          </a:xfrm>
        </p:spPr>
      </p:pic>
      <p:sp>
        <p:nvSpPr>
          <p:cNvPr id="7" name="Right Arrow 6"/>
          <p:cNvSpPr/>
          <p:nvPr/>
        </p:nvSpPr>
        <p:spPr>
          <a:xfrm flipH="1">
            <a:off x="3200400" y="3810000"/>
            <a:ext cx="12192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flipH="1">
            <a:off x="3657600" y="4267200"/>
            <a:ext cx="8382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6200"/>
            <a:ext cx="9144000" cy="1143000"/>
          </a:xfrm>
        </p:spPr>
        <p:txBody>
          <a:bodyPr>
            <a:noAutofit/>
          </a:bodyPr>
          <a:lstStyle/>
          <a:p>
            <a:pPr algn="l"/>
            <a:r>
              <a:rPr lang="en-US" sz="3600" dirty="0" smtClean="0"/>
              <a:t>CDs, Online Versions, National Editions</a:t>
            </a:r>
            <a:endParaRPr lang="en-US" sz="3600" dirty="0"/>
          </a:p>
        </p:txBody>
      </p:sp>
      <p:pic>
        <p:nvPicPr>
          <p:cNvPr id="10" name="Content Placeholder 9" descr="StateAdoptedFirstLink.jpg"/>
          <p:cNvPicPr>
            <a:picLocks noGrp="1" noChangeAspect="1"/>
          </p:cNvPicPr>
          <p:nvPr>
            <p:ph idx="1"/>
          </p:nvPr>
        </p:nvPicPr>
        <p:blipFill>
          <a:blip r:embed="rId3" cstate="print"/>
          <a:stretch>
            <a:fillRect/>
          </a:stretch>
        </p:blipFill>
        <p:spPr>
          <a:xfrm>
            <a:off x="685800" y="1371600"/>
            <a:ext cx="7848600" cy="5251851"/>
          </a:xfrm>
        </p:spPr>
      </p:pic>
      <p:sp>
        <p:nvSpPr>
          <p:cNvPr id="6" name="Right Arrow 5"/>
          <p:cNvSpPr/>
          <p:nvPr/>
        </p:nvSpPr>
        <p:spPr>
          <a:xfrm flipH="1">
            <a:off x="4267200" y="5943600"/>
            <a:ext cx="8382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6200"/>
            <a:ext cx="9144000" cy="1143000"/>
          </a:xfrm>
        </p:spPr>
        <p:txBody>
          <a:bodyPr>
            <a:noAutofit/>
          </a:bodyPr>
          <a:lstStyle/>
          <a:p>
            <a:pPr algn="l"/>
            <a:r>
              <a:rPr lang="en-US" sz="3600" dirty="0" smtClean="0"/>
              <a:t>CDs, Online Versions, National Editions</a:t>
            </a:r>
            <a:endParaRPr lang="en-US" sz="3600" dirty="0"/>
          </a:p>
        </p:txBody>
      </p:sp>
      <p:pic>
        <p:nvPicPr>
          <p:cNvPr id="10" name="Content Placeholder 9" descr="StateAdoptedFirstLink.jpg"/>
          <p:cNvPicPr>
            <a:picLocks noGrp="1" noChangeAspect="1"/>
          </p:cNvPicPr>
          <p:nvPr>
            <p:ph idx="1"/>
          </p:nvPr>
        </p:nvPicPr>
        <p:blipFill>
          <a:blip r:embed="rId3" cstate="print"/>
          <a:stretch>
            <a:fillRect/>
          </a:stretch>
        </p:blipFill>
        <p:spPr>
          <a:xfrm>
            <a:off x="685800" y="1391015"/>
            <a:ext cx="7848600" cy="5213020"/>
          </a:xfrm>
        </p:spPr>
      </p:pic>
      <p:sp>
        <p:nvSpPr>
          <p:cNvPr id="6" name="Right Arrow 5"/>
          <p:cNvSpPr/>
          <p:nvPr/>
        </p:nvSpPr>
        <p:spPr>
          <a:xfrm flipH="1">
            <a:off x="4267200" y="5943600"/>
            <a:ext cx="8382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6200"/>
            <a:ext cx="8991600" cy="1143000"/>
          </a:xfrm>
        </p:spPr>
        <p:txBody>
          <a:bodyPr>
            <a:noAutofit/>
          </a:bodyPr>
          <a:lstStyle/>
          <a:p>
            <a:pPr algn="l"/>
            <a:r>
              <a:rPr lang="en-US" sz="3600" dirty="0" smtClean="0"/>
              <a:t>CDs, Online Versions, National Editions</a:t>
            </a:r>
            <a:endParaRPr lang="en-US" sz="3600" dirty="0"/>
          </a:p>
        </p:txBody>
      </p:sp>
      <p:pic>
        <p:nvPicPr>
          <p:cNvPr id="10" name="Content Placeholder 9" descr="StateAdoptedFirstLink.jpg"/>
          <p:cNvPicPr>
            <a:picLocks noGrp="1" noChangeAspect="1"/>
          </p:cNvPicPr>
          <p:nvPr>
            <p:ph idx="1"/>
          </p:nvPr>
        </p:nvPicPr>
        <p:blipFill>
          <a:blip r:embed="rId3" cstate="print"/>
          <a:stretch>
            <a:fillRect/>
          </a:stretch>
        </p:blipFill>
        <p:spPr>
          <a:xfrm>
            <a:off x="209683" y="1752600"/>
            <a:ext cx="8724635" cy="4343400"/>
          </a:xfrm>
        </p:spPr>
      </p:pic>
      <p:sp>
        <p:nvSpPr>
          <p:cNvPr id="6" name="Right Arrow 5"/>
          <p:cNvSpPr/>
          <p:nvPr/>
        </p:nvSpPr>
        <p:spPr>
          <a:xfrm flipH="1">
            <a:off x="2286000" y="2209800"/>
            <a:ext cx="8382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flipH="1">
            <a:off x="4267200" y="3276600"/>
            <a:ext cx="533400" cy="457200"/>
          </a:xfrm>
          <a:prstGeom prst="rightArrow">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6200"/>
            <a:ext cx="8991600" cy="1143000"/>
          </a:xfrm>
        </p:spPr>
        <p:txBody>
          <a:bodyPr>
            <a:noAutofit/>
          </a:bodyPr>
          <a:lstStyle/>
          <a:p>
            <a:pPr algn="l"/>
            <a:r>
              <a:rPr lang="en-US" sz="3600" dirty="0" smtClean="0"/>
              <a:t>CDs, Online Versions, National Editions</a:t>
            </a:r>
            <a:endParaRPr lang="en-US" sz="3600" dirty="0"/>
          </a:p>
        </p:txBody>
      </p:sp>
      <p:pic>
        <p:nvPicPr>
          <p:cNvPr id="10" name="Content Placeholder 9" descr="StateAdoptedFirstLink.jpg"/>
          <p:cNvPicPr>
            <a:picLocks noGrp="1" noChangeAspect="1"/>
          </p:cNvPicPr>
          <p:nvPr>
            <p:ph idx="1"/>
          </p:nvPr>
        </p:nvPicPr>
        <p:blipFill>
          <a:blip r:embed="rId3" cstate="print"/>
          <a:stretch>
            <a:fillRect/>
          </a:stretch>
        </p:blipFill>
        <p:spPr>
          <a:xfrm>
            <a:off x="209683" y="1524000"/>
            <a:ext cx="8724635" cy="3482234"/>
          </a:xfrm>
        </p:spPr>
      </p:pic>
      <p:pic>
        <p:nvPicPr>
          <p:cNvPr id="4" name="Content Placeholder 9" descr="StateAdoptedFirstLink.jpg"/>
          <p:cNvPicPr>
            <a:picLocks noChangeAspect="1"/>
          </p:cNvPicPr>
          <p:nvPr/>
        </p:nvPicPr>
        <p:blipFill>
          <a:blip r:embed="rId4" cstate="print"/>
          <a:stretch>
            <a:fillRect/>
          </a:stretch>
        </p:blipFill>
        <p:spPr>
          <a:xfrm>
            <a:off x="266965" y="4953000"/>
            <a:ext cx="8648435" cy="1612031"/>
          </a:xfrm>
          <a:prstGeom prst="rect">
            <a:avLst/>
          </a:prstGeom>
        </p:spPr>
      </p:pic>
      <p:sp>
        <p:nvSpPr>
          <p:cNvPr id="8" name="Right Arrow 7"/>
          <p:cNvSpPr/>
          <p:nvPr/>
        </p:nvSpPr>
        <p:spPr>
          <a:xfrm rot="5400000" flipH="1">
            <a:off x="4457700" y="3695700"/>
            <a:ext cx="22098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6200000" flipH="1">
            <a:off x="5105400" y="4800600"/>
            <a:ext cx="914400" cy="304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6200"/>
            <a:ext cx="9144000" cy="1143000"/>
          </a:xfrm>
        </p:spPr>
        <p:txBody>
          <a:bodyPr>
            <a:noAutofit/>
          </a:bodyPr>
          <a:lstStyle/>
          <a:p>
            <a:pPr algn="l"/>
            <a:r>
              <a:rPr lang="en-US" sz="3600" dirty="0" smtClean="0"/>
              <a:t>CDs, Online Versions, National Editions</a:t>
            </a:r>
            <a:endParaRPr lang="en-US" sz="3600" dirty="0"/>
          </a:p>
        </p:txBody>
      </p:sp>
      <p:pic>
        <p:nvPicPr>
          <p:cNvPr id="10" name="Picture 9" descr="FSBD.jpg"/>
          <p:cNvPicPr>
            <a:picLocks noChangeAspect="1"/>
          </p:cNvPicPr>
          <p:nvPr/>
        </p:nvPicPr>
        <p:blipFill>
          <a:blip r:embed="rId3" cstate="print"/>
          <a:stretch>
            <a:fillRect/>
          </a:stretch>
        </p:blipFill>
        <p:spPr>
          <a:xfrm>
            <a:off x="2226640" y="2133600"/>
            <a:ext cx="6764960" cy="4557713"/>
          </a:xfrm>
          <a:prstGeom prst="rect">
            <a:avLst/>
          </a:prstGeom>
        </p:spPr>
      </p:pic>
      <p:sp>
        <p:nvSpPr>
          <p:cNvPr id="3" name="Content Placeholder 2"/>
          <p:cNvSpPr>
            <a:spLocks noGrp="1"/>
          </p:cNvSpPr>
          <p:nvPr>
            <p:ph idx="1"/>
          </p:nvPr>
        </p:nvSpPr>
        <p:spPr/>
        <p:txBody>
          <a:bodyPr>
            <a:normAutofit/>
          </a:bodyPr>
          <a:lstStyle/>
          <a:p>
            <a:pPr>
              <a:buNone/>
            </a:pPr>
            <a:r>
              <a:rPr lang="en-US" sz="2800" dirty="0" smtClean="0">
                <a:solidFill>
                  <a:srgbClr val="002060"/>
                </a:solidFill>
              </a:rPr>
              <a:t>Florida School Book Depository</a:t>
            </a:r>
          </a:p>
          <a:p>
            <a:pPr>
              <a:buNone/>
            </a:pPr>
            <a:r>
              <a:rPr lang="en-US" sz="2800" dirty="0" smtClean="0">
                <a:solidFill>
                  <a:srgbClr val="002060"/>
                </a:solidFill>
                <a:hlinkClick r:id="rId4"/>
              </a:rPr>
              <a:t>http://www.fsbd.com</a:t>
            </a:r>
            <a:endParaRPr lang="en-US" sz="2800" dirty="0" smtClean="0">
              <a:solidFill>
                <a:srgbClr val="002060"/>
              </a:solidFill>
            </a:endParaRPr>
          </a:p>
        </p:txBody>
      </p:sp>
      <p:sp>
        <p:nvSpPr>
          <p:cNvPr id="7" name="Right Arrow 6"/>
          <p:cNvSpPr/>
          <p:nvPr/>
        </p:nvSpPr>
        <p:spPr>
          <a:xfrm>
            <a:off x="1752600" y="5791200"/>
            <a:ext cx="8382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sz="2800" dirty="0" smtClean="0">
                <a:solidFill>
                  <a:srgbClr val="002060"/>
                </a:solidFill>
              </a:rPr>
              <a:t>Florida School Book Depository</a:t>
            </a:r>
          </a:p>
          <a:p>
            <a:pPr algn="ctr">
              <a:buNone/>
            </a:pPr>
            <a:r>
              <a:rPr lang="en-US" sz="2800" dirty="0" smtClean="0">
                <a:solidFill>
                  <a:srgbClr val="002060"/>
                </a:solidFill>
                <a:hlinkClick r:id="rId3"/>
              </a:rPr>
              <a:t>http://www.fsbd.com/browse_search.asp</a:t>
            </a:r>
            <a:endParaRPr lang="en-US" sz="2800" dirty="0" smtClean="0">
              <a:solidFill>
                <a:srgbClr val="002060"/>
              </a:solidFill>
            </a:endParaRPr>
          </a:p>
          <a:p>
            <a:pPr>
              <a:buNone/>
            </a:pPr>
            <a:endParaRPr lang="en-US" dirty="0"/>
          </a:p>
        </p:txBody>
      </p:sp>
      <p:sp>
        <p:nvSpPr>
          <p:cNvPr id="5" name="Title 1"/>
          <p:cNvSpPr>
            <a:spLocks noGrp="1"/>
          </p:cNvSpPr>
          <p:nvPr>
            <p:ph type="title"/>
          </p:nvPr>
        </p:nvSpPr>
        <p:spPr>
          <a:xfrm>
            <a:off x="0" y="76200"/>
            <a:ext cx="8991600" cy="1143000"/>
          </a:xfrm>
        </p:spPr>
        <p:txBody>
          <a:bodyPr>
            <a:noAutofit/>
          </a:bodyPr>
          <a:lstStyle/>
          <a:p>
            <a:pPr algn="l"/>
            <a:r>
              <a:rPr lang="en-US" sz="3600" dirty="0" smtClean="0"/>
              <a:t>CDs, Online Versions, National Editions</a:t>
            </a:r>
            <a:endParaRPr lang="en-US" sz="3600" dirty="0"/>
          </a:p>
        </p:txBody>
      </p:sp>
      <p:pic>
        <p:nvPicPr>
          <p:cNvPr id="10" name="Picture 9" descr="FSBD.jpg"/>
          <p:cNvPicPr>
            <a:picLocks noChangeAspect="1"/>
          </p:cNvPicPr>
          <p:nvPr/>
        </p:nvPicPr>
        <p:blipFill>
          <a:blip r:embed="rId4" cstate="print"/>
          <a:stretch>
            <a:fillRect/>
          </a:stretch>
        </p:blipFill>
        <p:spPr>
          <a:xfrm>
            <a:off x="0" y="2667000"/>
            <a:ext cx="9144000" cy="4557713"/>
          </a:xfrm>
          <a:prstGeom prst="rect">
            <a:avLst/>
          </a:prstGeom>
        </p:spPr>
      </p:pic>
      <p:sp>
        <p:nvSpPr>
          <p:cNvPr id="7" name="Right Arrow 6"/>
          <p:cNvSpPr/>
          <p:nvPr/>
        </p:nvSpPr>
        <p:spPr>
          <a:xfrm flipH="1">
            <a:off x="4572000" y="5334000"/>
            <a:ext cx="838200" cy="2286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wipe di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6200"/>
            <a:ext cx="8915400" cy="1143000"/>
          </a:xfrm>
        </p:spPr>
        <p:txBody>
          <a:bodyPr>
            <a:noAutofit/>
          </a:bodyPr>
          <a:lstStyle/>
          <a:p>
            <a:pPr algn="l"/>
            <a:r>
              <a:rPr lang="en-US" sz="3600" dirty="0" smtClean="0"/>
              <a:t>CDs, Online Versions, National Editions</a:t>
            </a:r>
            <a:endParaRPr lang="en-US" sz="3600" dirty="0"/>
          </a:p>
        </p:txBody>
      </p:sp>
      <p:pic>
        <p:nvPicPr>
          <p:cNvPr id="10" name="Picture 9" descr="FSBD.jpg"/>
          <p:cNvPicPr>
            <a:picLocks noChangeAspect="1"/>
          </p:cNvPicPr>
          <p:nvPr/>
        </p:nvPicPr>
        <p:blipFill>
          <a:blip r:embed="rId3" cstate="print"/>
          <a:stretch>
            <a:fillRect/>
          </a:stretch>
        </p:blipFill>
        <p:spPr>
          <a:xfrm>
            <a:off x="838200" y="1524000"/>
            <a:ext cx="7249833" cy="4557713"/>
          </a:xfrm>
          <a:prstGeom prst="rect">
            <a:avLst/>
          </a:prstGeom>
        </p:spPr>
      </p:pic>
    </p:spTree>
  </p:cSld>
  <p:clrMapOvr>
    <a:masterClrMapping/>
  </p:clrMapOvr>
  <p:transition>
    <p:wipe di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76200"/>
            <a:ext cx="8915400" cy="1143000"/>
          </a:xfrm>
        </p:spPr>
        <p:txBody>
          <a:bodyPr>
            <a:noAutofit/>
          </a:bodyPr>
          <a:lstStyle/>
          <a:p>
            <a:pPr algn="l"/>
            <a:r>
              <a:rPr lang="en-US" sz="3600" dirty="0" smtClean="0"/>
              <a:t>CDs, Online Versions, National Editions</a:t>
            </a:r>
            <a:endParaRPr lang="en-US" sz="3600" dirty="0"/>
          </a:p>
        </p:txBody>
      </p:sp>
      <p:pic>
        <p:nvPicPr>
          <p:cNvPr id="10" name="Picture 9" descr="FSBD.jpg"/>
          <p:cNvPicPr>
            <a:picLocks noChangeAspect="1"/>
          </p:cNvPicPr>
          <p:nvPr/>
        </p:nvPicPr>
        <p:blipFill>
          <a:blip r:embed="rId3" cstate="print"/>
          <a:stretch>
            <a:fillRect/>
          </a:stretch>
        </p:blipFill>
        <p:spPr>
          <a:xfrm>
            <a:off x="1051336" y="1447800"/>
            <a:ext cx="7041328" cy="5156870"/>
          </a:xfrm>
          <a:prstGeom prst="rect">
            <a:avLst/>
          </a:prstGeom>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600" dirty="0" smtClean="0"/>
              <a:t>Student Eligibility</a:t>
            </a:r>
            <a:endParaRPr lang="en-US" sz="6600" dirty="0"/>
          </a:p>
        </p:txBody>
      </p:sp>
      <p:sp>
        <p:nvSpPr>
          <p:cNvPr id="4" name="Content Placeholder 2"/>
          <p:cNvSpPr txBox="1">
            <a:spLocks noGrp="1"/>
          </p:cNvSpPr>
          <p:nvPr>
            <p:ph idx="1"/>
          </p:nvPr>
        </p:nvSpPr>
        <p:spPr>
          <a:prstGeom prst="rect">
            <a:avLst/>
          </a:prstGeom>
        </p:spPr>
        <p:txBody>
          <a:bodyPr vert="horz" lIns="91440" tIns="45720" rIns="91440" bIns="45720" rtlCol="0">
            <a:normAutofit fontScale="92500" lnSpcReduction="10000"/>
          </a:bodyPr>
          <a:lstStyle/>
          <a:p>
            <a:pPr marL="514350" lvl="0" indent="-514350">
              <a:spcBef>
                <a:spcPct val="20000"/>
              </a:spcBef>
              <a:buNone/>
            </a:pPr>
            <a:r>
              <a:rPr lang="en-US" sz="2800" b="1" dirty="0" smtClean="0">
                <a:solidFill>
                  <a:srgbClr val="002060"/>
                </a:solidFill>
              </a:rPr>
              <a:t>In Brief:</a:t>
            </a:r>
          </a:p>
          <a:p>
            <a:pPr marL="514350" lvl="0" indent="-514350">
              <a:spcBef>
                <a:spcPct val="20000"/>
              </a:spcBef>
              <a:buFont typeface="+mj-lt"/>
              <a:buAutoNum type="arabicPeriod"/>
            </a:pPr>
            <a:r>
              <a:rPr lang="en-US" sz="2800" b="1" dirty="0" smtClean="0">
                <a:solidFill>
                  <a:srgbClr val="002060"/>
                </a:solidFill>
              </a:rPr>
              <a:t>Must have an Individualized Educational Plan (IEP) according to IDEA that addresses Specialized Formats</a:t>
            </a:r>
          </a:p>
          <a:p>
            <a:pPr marL="514350" lvl="0" indent="-514350">
              <a:spcBef>
                <a:spcPct val="20000"/>
              </a:spcBef>
              <a:buFont typeface="+mj-lt"/>
              <a:buAutoNum type="arabicPeriod"/>
            </a:pPr>
            <a:r>
              <a:rPr lang="en-US" sz="2800" b="1" dirty="0" smtClean="0">
                <a:solidFill>
                  <a:srgbClr val="002060"/>
                </a:solidFill>
              </a:rPr>
              <a:t>Must also meet the eligibility requirements to qualify for exemption to the Copyright Act defined under the Chafee Amendment</a:t>
            </a:r>
          </a:p>
          <a:p>
            <a:pPr marL="514350" lvl="0" indent="-514350">
              <a:spcBef>
                <a:spcPct val="20000"/>
              </a:spcBef>
              <a:buFont typeface="+mj-lt"/>
              <a:buAutoNum type="arabicPeriod"/>
            </a:pPr>
            <a:r>
              <a:rPr kumimoji="0" lang="en-US" sz="2800" b="1" i="0" u="none" strike="noStrike" kern="1200" cap="none" spc="0" normalizeH="0" baseline="0" noProof="0" dirty="0" smtClean="0">
                <a:ln>
                  <a:noFill/>
                </a:ln>
                <a:solidFill>
                  <a:srgbClr val="002060"/>
                </a:solidFill>
                <a:effectLst/>
                <a:uLnTx/>
                <a:uFillTx/>
                <a:latin typeface="+mn-lt"/>
                <a:ea typeface="+mn-ea"/>
                <a:cs typeface="+mn-cs"/>
              </a:rPr>
              <a:t>Certified by Competent </a:t>
            </a:r>
            <a:r>
              <a:rPr lang="en-US" sz="2800" b="1" noProof="0" dirty="0" smtClean="0">
                <a:solidFill>
                  <a:srgbClr val="002060"/>
                </a:solidFill>
              </a:rPr>
              <a:t>Authority as </a:t>
            </a:r>
            <a:r>
              <a:rPr kumimoji="0" lang="en-US" sz="2800" b="1" i="0" u="none" strike="noStrike" kern="1200" cap="none" spc="0" normalizeH="0" baseline="0" noProof="0" dirty="0" smtClean="0">
                <a:ln>
                  <a:noFill/>
                </a:ln>
                <a:solidFill>
                  <a:srgbClr val="002060"/>
                </a:solidFill>
                <a:effectLst/>
                <a:uLnTx/>
                <a:uFillTx/>
                <a:latin typeface="+mn-lt"/>
                <a:ea typeface="+mn-ea"/>
                <a:cs typeface="+mn-cs"/>
              </a:rPr>
              <a:t>Blind, Visually</a:t>
            </a:r>
            <a:r>
              <a:rPr kumimoji="0" lang="en-US" sz="2800" b="1" i="0" u="none" strike="noStrike" kern="1200" cap="none" spc="0" normalizeH="0" noProof="0" dirty="0" smtClean="0">
                <a:ln>
                  <a:noFill/>
                </a:ln>
                <a:solidFill>
                  <a:srgbClr val="002060"/>
                </a:solidFill>
                <a:effectLst/>
                <a:uLnTx/>
                <a:uFillTx/>
                <a:latin typeface="+mn-lt"/>
                <a:ea typeface="+mn-ea"/>
                <a:cs typeface="+mn-cs"/>
              </a:rPr>
              <a:t> Impaired, or </a:t>
            </a:r>
            <a:r>
              <a:rPr lang="en-US" sz="2800" b="1" dirty="0" smtClean="0">
                <a:solidFill>
                  <a:srgbClr val="002060"/>
                </a:solidFill>
              </a:rPr>
              <a:t>having </a:t>
            </a:r>
            <a:r>
              <a:rPr kumimoji="0" lang="en-US" sz="2800" b="1" i="0" u="none" strike="noStrike" kern="1200" cap="none" spc="0" normalizeH="0" noProof="0" dirty="0" smtClean="0">
                <a:ln>
                  <a:noFill/>
                </a:ln>
                <a:solidFill>
                  <a:srgbClr val="002060"/>
                </a:solidFill>
                <a:effectLst/>
                <a:uLnTx/>
                <a:uFillTx/>
                <a:latin typeface="+mn-lt"/>
                <a:ea typeface="+mn-ea"/>
                <a:cs typeface="+mn-cs"/>
              </a:rPr>
              <a:t>Physical Limitations.</a:t>
            </a:r>
          </a:p>
          <a:p>
            <a:pPr marL="514350" lvl="0" indent="-514350">
              <a:spcBef>
                <a:spcPct val="20000"/>
              </a:spcBef>
              <a:buFont typeface="+mj-lt"/>
              <a:buAutoNum type="arabicPeriod"/>
            </a:pPr>
            <a:r>
              <a:rPr lang="en-US" sz="2800" b="1" dirty="0" smtClean="0">
                <a:solidFill>
                  <a:srgbClr val="002060"/>
                </a:solidFill>
              </a:rPr>
              <a:t>Certified by Competent Authority as having a Print Disability or Reading Disability from Organic Dysfunction.</a:t>
            </a:r>
          </a:p>
          <a:p>
            <a:pPr marL="800100" lvl="1" indent="-342900">
              <a:spcBef>
                <a:spcPct val="20000"/>
              </a:spcBef>
              <a:buFont typeface="Arial" pitchFamily="34" charset="0"/>
              <a:buChar char="•"/>
            </a:pPr>
            <a:endParaRPr kumimoji="0" lang="en-US" sz="2800" b="1" i="0" u="none" strike="noStrike" kern="1200" cap="none" spc="0" normalizeH="0" noProof="0" dirty="0" smtClean="0">
              <a:ln>
                <a:noFill/>
              </a:ln>
              <a:solidFill>
                <a:srgbClr val="002060"/>
              </a:solidFill>
              <a:effectLst/>
              <a:uLnTx/>
              <a:uFillTx/>
              <a:latin typeface="+mn-lt"/>
              <a:ea typeface="+mn-ea"/>
              <a:cs typeface="+mn-cs"/>
            </a:endParaRPr>
          </a:p>
          <a:p>
            <a:pPr marL="342900" lvl="0" indent="-342900">
              <a:spcBef>
                <a:spcPct val="20000"/>
              </a:spcBef>
              <a:buFont typeface="Arial" pitchFamily="34" charset="0"/>
              <a:buChar char="•"/>
            </a:pPr>
            <a:endParaRPr kumimoji="0" lang="en-US" sz="2800" b="1" i="0" u="none" strike="noStrike" kern="1200" cap="none" spc="0" normalizeH="0" baseline="0" noProof="0" dirty="0" smtClean="0">
              <a:ln>
                <a:noFill/>
              </a:ln>
              <a:solidFill>
                <a:srgbClr val="002060"/>
              </a:solidFill>
              <a:effectLst/>
              <a:uLnTx/>
              <a:uFillTx/>
              <a:latin typeface="+mn-lt"/>
              <a:ea typeface="+mn-ea"/>
              <a:cs typeface="+mn-cs"/>
            </a:endParaRPr>
          </a:p>
        </p:txBody>
      </p:sp>
    </p:spTree>
  </p:cSld>
  <p:clrMapOvr>
    <a:masterClrMapping/>
  </p:clrMapOvr>
  <p:transition>
    <p:wipe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133600" y="1600200"/>
            <a:ext cx="4876800" cy="4800600"/>
            <a:chOff x="1752600" y="1600200"/>
            <a:chExt cx="4876800" cy="4800600"/>
          </a:xfrm>
        </p:grpSpPr>
        <p:sp>
          <p:nvSpPr>
            <p:cNvPr id="76" name="Rectangle 75"/>
            <p:cNvSpPr/>
            <p:nvPr/>
          </p:nvSpPr>
          <p:spPr>
            <a:xfrm>
              <a:off x="1752600" y="1600200"/>
              <a:ext cx="4876800" cy="4800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13" descr="C:\Documents and Settings\stoltzm\Local Settings\Temporary Internet Files\Content.IE5\Q54CSJH6\MP900422766[1].jpg"/>
            <p:cNvPicPr>
              <a:picLocks noChangeAspect="1" noChangeArrowheads="1"/>
            </p:cNvPicPr>
            <p:nvPr/>
          </p:nvPicPr>
          <p:blipFill>
            <a:blip r:embed="rId3" cstate="print"/>
            <a:srcRect/>
            <a:stretch>
              <a:fillRect/>
            </a:stretch>
          </p:blipFill>
          <p:spPr bwMode="auto">
            <a:xfrm>
              <a:off x="1981200" y="1752600"/>
              <a:ext cx="4495800" cy="4495800"/>
            </a:xfrm>
            <a:prstGeom prst="rect">
              <a:avLst/>
            </a:prstGeom>
            <a:noFill/>
          </p:spPr>
        </p:pic>
      </p:grpSp>
      <p:grpSp>
        <p:nvGrpSpPr>
          <p:cNvPr id="3" name="Group 72"/>
          <p:cNvGrpSpPr/>
          <p:nvPr/>
        </p:nvGrpSpPr>
        <p:grpSpPr>
          <a:xfrm>
            <a:off x="2771408" y="2461779"/>
            <a:ext cx="3550390" cy="2838638"/>
            <a:chOff x="2877046" y="2431652"/>
            <a:chExt cx="3714254" cy="3328059"/>
          </a:xfrm>
        </p:grpSpPr>
        <p:sp>
          <p:nvSpPr>
            <p:cNvPr id="1041" name="Puzzle4"/>
            <p:cNvSpPr>
              <a:spLocks noEditPoints="1" noChangeArrowheads="1"/>
            </p:cNvSpPr>
            <p:nvPr/>
          </p:nvSpPr>
          <p:spPr bwMode="auto">
            <a:xfrm>
              <a:off x="5033125" y="2431652"/>
              <a:ext cx="677357" cy="134977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a:gsLst>
                <a:gs pos="0">
                  <a:schemeClr val="bg1"/>
                </a:gs>
                <a:gs pos="50000">
                  <a:schemeClr val="accent1">
                    <a:tint val="44500"/>
                    <a:satMod val="160000"/>
                  </a:schemeClr>
                </a:gs>
                <a:gs pos="100000">
                  <a:schemeClr val="accent1">
                    <a:tint val="23500"/>
                    <a:satMod val="160000"/>
                  </a:schemeClr>
                </a:gs>
              </a:gsLst>
              <a:lin ang="5400000" scaled="0"/>
            </a:grad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 name="Group 14"/>
            <p:cNvGrpSpPr>
              <a:grpSpLocks/>
            </p:cNvGrpSpPr>
            <p:nvPr/>
          </p:nvGrpSpPr>
          <p:grpSpPr bwMode="auto">
            <a:xfrm>
              <a:off x="4800600" y="3474849"/>
              <a:ext cx="1790700" cy="1830573"/>
              <a:chOff x="1824" y="1091"/>
              <a:chExt cx="2834" cy="2391"/>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3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6"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42" name="Puzzle1"/>
            <p:cNvSpPr>
              <a:spLocks noEditPoints="1" noChangeArrowheads="1"/>
            </p:cNvSpPr>
            <p:nvPr/>
          </p:nvSpPr>
          <p:spPr bwMode="auto">
            <a:xfrm>
              <a:off x="4800600" y="4951227"/>
              <a:ext cx="1137354" cy="804656"/>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a:gsLst>
                <a:gs pos="0">
                  <a:schemeClr val="bg1"/>
                </a:gs>
                <a:gs pos="50000">
                  <a:schemeClr val="accent1">
                    <a:tint val="44500"/>
                    <a:satMod val="160000"/>
                  </a:schemeClr>
                </a:gs>
                <a:gs pos="100000">
                  <a:schemeClr val="accent1">
                    <a:tint val="23500"/>
                    <a:satMod val="160000"/>
                  </a:schemeClr>
                </a:gs>
              </a:gsLst>
              <a:lin ang="5400000" scaled="0"/>
            </a:grad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14"/>
            <p:cNvGrpSpPr>
              <a:grpSpLocks/>
            </p:cNvGrpSpPr>
            <p:nvPr/>
          </p:nvGrpSpPr>
          <p:grpSpPr bwMode="auto">
            <a:xfrm>
              <a:off x="3505200" y="3474849"/>
              <a:ext cx="1790700" cy="1830573"/>
              <a:chOff x="1824" y="1091"/>
              <a:chExt cx="2834" cy="2391"/>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5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7" name="Group 14"/>
            <p:cNvGrpSpPr>
              <a:grpSpLocks/>
            </p:cNvGrpSpPr>
            <p:nvPr/>
          </p:nvGrpSpPr>
          <p:grpSpPr bwMode="auto">
            <a:xfrm>
              <a:off x="3505200" y="4600578"/>
              <a:ext cx="1575867" cy="1159133"/>
              <a:chOff x="1824" y="633"/>
              <a:chExt cx="2494" cy="1514"/>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5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4"/>
            <p:cNvGrpSpPr>
              <a:grpSpLocks/>
            </p:cNvGrpSpPr>
            <p:nvPr/>
          </p:nvGrpSpPr>
          <p:grpSpPr bwMode="auto">
            <a:xfrm>
              <a:off x="2877046" y="3124200"/>
              <a:ext cx="1123452" cy="1900243"/>
              <a:chOff x="2880" y="633"/>
              <a:chExt cx="1778" cy="2482"/>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6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1" name="Title 1"/>
          <p:cNvSpPr>
            <a:spLocks noGrp="1"/>
          </p:cNvSpPr>
          <p:nvPr>
            <p:ph type="title"/>
          </p:nvPr>
        </p:nvSpPr>
        <p:spPr>
          <a:xfrm>
            <a:off x="0" y="76200"/>
            <a:ext cx="9982200" cy="1143000"/>
          </a:xfrm>
        </p:spPr>
        <p:txBody>
          <a:bodyPr anchor="ctr">
            <a:noAutofit/>
          </a:bodyPr>
          <a:lstStyle/>
          <a:p>
            <a:r>
              <a:rPr lang="en-US" sz="3600" dirty="0" smtClean="0"/>
              <a:t>CDs, Online Versions, National Editions</a:t>
            </a:r>
            <a:endParaRPr lang="en-US" sz="3600" dirty="0"/>
          </a:p>
        </p:txBody>
      </p:sp>
    </p:spTree>
  </p:cSld>
  <p:clrMapOvr>
    <a:masterClrMapping/>
  </p:clrMapOvr>
  <p:transition spd="med">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15400" cy="1143000"/>
          </a:xfrm>
        </p:spPr>
        <p:txBody>
          <a:bodyPr>
            <a:noAutofit/>
          </a:bodyPr>
          <a:lstStyle/>
          <a:p>
            <a:r>
              <a:rPr lang="en-US" sz="3600" dirty="0" smtClean="0"/>
              <a:t>Other Options? </a:t>
            </a:r>
            <a:endParaRPr lang="en-US" sz="3600" dirty="0"/>
          </a:p>
        </p:txBody>
      </p:sp>
      <p:sp>
        <p:nvSpPr>
          <p:cNvPr id="3" name="Content Placeholder 2"/>
          <p:cNvSpPr>
            <a:spLocks noGrp="1"/>
          </p:cNvSpPr>
          <p:nvPr>
            <p:ph idx="1"/>
          </p:nvPr>
        </p:nvSpPr>
        <p:spPr/>
        <p:txBody>
          <a:bodyPr/>
          <a:lstStyle/>
          <a:p>
            <a:r>
              <a:rPr lang="en-US" dirty="0" smtClean="0"/>
              <a:t>If the materials are not available from other sources, how will they be provided?</a:t>
            </a:r>
          </a:p>
          <a:p>
            <a:endParaRPr lang="en-US" dirty="0"/>
          </a:p>
        </p:txBody>
      </p:sp>
      <p:pic>
        <p:nvPicPr>
          <p:cNvPr id="3077" name="Picture 5" descr="C:\Documents and Settings\stoltzm\Local Settings\Temporary Internet Files\Content.IE5\Q54CSJH6\MC900078830[1].wmf"/>
          <p:cNvPicPr>
            <a:picLocks noChangeAspect="1" noChangeArrowheads="1"/>
          </p:cNvPicPr>
          <p:nvPr/>
        </p:nvPicPr>
        <p:blipFill>
          <a:blip r:embed="rId3" cstate="print"/>
          <a:srcRect/>
          <a:stretch>
            <a:fillRect/>
          </a:stretch>
        </p:blipFill>
        <p:spPr bwMode="auto">
          <a:xfrm>
            <a:off x="3505200" y="2895600"/>
            <a:ext cx="1906588" cy="1917700"/>
          </a:xfrm>
          <a:prstGeom prst="rect">
            <a:avLst/>
          </a:prstGeom>
          <a:noFill/>
        </p:spPr>
      </p:pic>
      <p:grpSp>
        <p:nvGrpSpPr>
          <p:cNvPr id="12" name="Group 11"/>
          <p:cNvGrpSpPr/>
          <p:nvPr/>
        </p:nvGrpSpPr>
        <p:grpSpPr>
          <a:xfrm>
            <a:off x="2743200" y="5029200"/>
            <a:ext cx="3200400" cy="990600"/>
            <a:chOff x="2743200" y="5029200"/>
            <a:chExt cx="3200400" cy="990600"/>
          </a:xfrm>
        </p:grpSpPr>
        <p:sp>
          <p:nvSpPr>
            <p:cNvPr id="11" name="Rounded Rectangle 10"/>
            <p:cNvSpPr/>
            <p:nvPr/>
          </p:nvSpPr>
          <p:spPr>
            <a:xfrm>
              <a:off x="2819400" y="5181600"/>
              <a:ext cx="3124200" cy="838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43200" y="5029200"/>
              <a:ext cx="2385589"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Plan Ah</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10" name="Rectangle 9"/>
            <p:cNvSpPr/>
            <p:nvPr/>
          </p:nvSpPr>
          <p:spPr>
            <a:xfrm>
              <a:off x="5029200" y="5096470"/>
              <a:ext cx="914400" cy="923330"/>
            </a:xfrm>
            <a:prstGeom prst="rect">
              <a:avLst/>
            </a:prstGeom>
            <a:noFill/>
          </p:spPr>
          <p:txBody>
            <a:bodyPr wrap="none" lIns="91440" tIns="45720" rIns="91440" bIns="45720">
              <a:prstTxWarp prst="textCurveDown">
                <a:avLst/>
              </a:prstTxWarp>
              <a:spAutoFit/>
            </a:bodyPr>
            <a:lstStyle/>
            <a:p>
              <a:pPr algn="ctr"/>
              <a:r>
                <a:rPr lang="en-US" sz="28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ead</a:t>
              </a:r>
              <a:endParaRPr lang="en-U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spTree>
  </p:cSld>
  <p:clrMapOvr>
    <a:masterClrMapping/>
  </p:clrMapOvr>
  <p:transition spd="med">
    <p:fade thruBlk="1"/>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2133600" y="1600200"/>
            <a:ext cx="4876800" cy="4800600"/>
            <a:chOff x="1752600" y="1600200"/>
            <a:chExt cx="4876800" cy="4800600"/>
          </a:xfrm>
        </p:grpSpPr>
        <p:sp>
          <p:nvSpPr>
            <p:cNvPr id="76" name="Rectangle 75"/>
            <p:cNvSpPr/>
            <p:nvPr/>
          </p:nvSpPr>
          <p:spPr>
            <a:xfrm>
              <a:off x="1752600" y="1600200"/>
              <a:ext cx="4876800" cy="4800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13" descr="C:\Documents and Settings\stoltzm\Local Settings\Temporary Internet Files\Content.IE5\Q54CSJH6\MP900422766[1].jpg"/>
            <p:cNvPicPr>
              <a:picLocks noChangeAspect="1" noChangeArrowheads="1"/>
            </p:cNvPicPr>
            <p:nvPr/>
          </p:nvPicPr>
          <p:blipFill>
            <a:blip r:embed="rId3" cstate="print"/>
            <a:srcRect/>
            <a:stretch>
              <a:fillRect/>
            </a:stretch>
          </p:blipFill>
          <p:spPr bwMode="auto">
            <a:xfrm>
              <a:off x="1981200" y="1752600"/>
              <a:ext cx="4495800" cy="4495800"/>
            </a:xfrm>
            <a:prstGeom prst="rect">
              <a:avLst/>
            </a:prstGeom>
            <a:noFill/>
          </p:spPr>
        </p:pic>
      </p:grpSp>
      <p:sp>
        <p:nvSpPr>
          <p:cNvPr id="36" name="Puzzle4"/>
          <p:cNvSpPr>
            <a:spLocks noEditPoints="1" noChangeArrowheads="1"/>
          </p:cNvSpPr>
          <p:nvPr/>
        </p:nvSpPr>
        <p:spPr bwMode="auto">
          <a:xfrm>
            <a:off x="4832367" y="3761662"/>
            <a:ext cx="647474" cy="1151274"/>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a:gsLst>
              <a:gs pos="0">
                <a:schemeClr val="bg1"/>
              </a:gs>
              <a:gs pos="50000">
                <a:schemeClr val="accent1">
                  <a:tint val="44500"/>
                  <a:satMod val="160000"/>
                </a:schemeClr>
              </a:gs>
              <a:gs pos="100000">
                <a:schemeClr val="accent1">
                  <a:tint val="23500"/>
                  <a:satMod val="160000"/>
                </a:schemeClr>
              </a:gs>
            </a:gsLst>
            <a:lin ang="5400000" scaled="0"/>
          </a:grad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4" name="Group 14"/>
          <p:cNvGrpSpPr>
            <a:grpSpLocks/>
          </p:cNvGrpSpPr>
          <p:nvPr/>
        </p:nvGrpSpPr>
        <p:grpSpPr bwMode="auto">
          <a:xfrm>
            <a:off x="3371850" y="3351565"/>
            <a:ext cx="1711699" cy="1561371"/>
            <a:chOff x="1824" y="1091"/>
            <a:chExt cx="2834" cy="2391"/>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50"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57" name="Puzzle1"/>
          <p:cNvSpPr>
            <a:spLocks noEditPoints="1" noChangeArrowheads="1"/>
          </p:cNvSpPr>
          <p:nvPr/>
        </p:nvSpPr>
        <p:spPr bwMode="auto">
          <a:xfrm>
            <a:off x="3371850" y="4610828"/>
            <a:ext cx="1087177" cy="686324"/>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a:gsLst>
              <a:gs pos="0">
                <a:schemeClr val="bg1"/>
              </a:gs>
              <a:gs pos="50000">
                <a:schemeClr val="accent1">
                  <a:tint val="44500"/>
                  <a:satMod val="160000"/>
                </a:schemeClr>
              </a:gs>
              <a:gs pos="100000">
                <a:schemeClr val="accent1">
                  <a:tint val="23500"/>
                  <a:satMod val="160000"/>
                </a:schemeClr>
              </a:gs>
            </a:gsLst>
            <a:lin ang="5400000" scaled="0"/>
          </a:grad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nvGrpSpPr>
          <p:cNvPr id="6" name="Group 14"/>
          <p:cNvGrpSpPr>
            <a:grpSpLocks/>
          </p:cNvGrpSpPr>
          <p:nvPr/>
        </p:nvGrpSpPr>
        <p:grpSpPr bwMode="auto">
          <a:xfrm>
            <a:off x="2771411" y="3052482"/>
            <a:ext cx="1073889" cy="1620796"/>
            <a:chOff x="2880" y="633"/>
            <a:chExt cx="1778" cy="2482"/>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64"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65"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26" name="Title 1"/>
          <p:cNvSpPr>
            <a:spLocks noGrp="1"/>
          </p:cNvSpPr>
          <p:nvPr>
            <p:ph type="title"/>
          </p:nvPr>
        </p:nvSpPr>
        <p:spPr>
          <a:xfrm>
            <a:off x="0" y="76200"/>
            <a:ext cx="9829800" cy="1143000"/>
          </a:xfrm>
        </p:spPr>
        <p:txBody>
          <a:bodyPr>
            <a:noAutofit/>
          </a:bodyPr>
          <a:lstStyle/>
          <a:p>
            <a:r>
              <a:rPr lang="en-US" sz="4800" dirty="0" smtClean="0"/>
              <a:t>Publishers as Sources</a:t>
            </a:r>
            <a:endParaRPr lang="en-US" sz="4800" dirty="0"/>
          </a:p>
        </p:txBody>
      </p:sp>
    </p:spTree>
  </p:cSld>
  <p:clrMapOvr>
    <a:masterClrMapping/>
  </p:clrMapOvr>
  <p:transition spd="med">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smtClean="0">
                <a:solidFill>
                  <a:srgbClr val="002060"/>
                </a:solidFill>
              </a:rPr>
              <a:t>Are the materials available </a:t>
            </a:r>
            <a:r>
              <a:rPr lang="en-US" dirty="0" smtClean="0"/>
              <a:t>online</a:t>
            </a:r>
            <a:r>
              <a:rPr lang="en-US" dirty="0" smtClean="0">
                <a:solidFill>
                  <a:srgbClr val="002060"/>
                </a:solidFill>
              </a:rPr>
              <a:t>?</a:t>
            </a:r>
            <a:endParaRPr lang="en-US" dirty="0" smtClean="0"/>
          </a:p>
          <a:p>
            <a:pPr>
              <a:buNone/>
            </a:pPr>
            <a:r>
              <a:rPr lang="en-US" i="1" dirty="0" smtClean="0"/>
              <a:t>Examples:</a:t>
            </a:r>
          </a:p>
          <a:p>
            <a:pPr>
              <a:buNone/>
            </a:pPr>
            <a:endParaRPr lang="en-US" i="1" dirty="0" smtClean="0"/>
          </a:p>
          <a:p>
            <a:pPr>
              <a:buNone/>
            </a:pPr>
            <a:endParaRPr lang="en-US" i="1" dirty="0" smtClean="0"/>
          </a:p>
          <a:p>
            <a:pPr>
              <a:buNone/>
            </a:pPr>
            <a:endParaRPr lang="en-US" dirty="0"/>
          </a:p>
        </p:txBody>
      </p:sp>
      <p:pic>
        <p:nvPicPr>
          <p:cNvPr id="4" name="Picture 3" descr="HoltBiology.gif">
            <a:hlinkClick r:id="rId3"/>
          </p:cNvPr>
          <p:cNvPicPr>
            <a:picLocks noChangeAspect="1"/>
          </p:cNvPicPr>
          <p:nvPr/>
        </p:nvPicPr>
        <p:blipFill>
          <a:blip r:embed="rId4" cstate="print"/>
          <a:stretch>
            <a:fillRect/>
          </a:stretch>
        </p:blipFill>
        <p:spPr>
          <a:xfrm>
            <a:off x="1295400" y="3200400"/>
            <a:ext cx="1866900" cy="2378792"/>
          </a:xfrm>
          <a:prstGeom prst="rect">
            <a:avLst/>
          </a:prstGeom>
        </p:spPr>
      </p:pic>
      <p:pic>
        <p:nvPicPr>
          <p:cNvPr id="6" name="Picture 5" descr="hlro_logo.jpg">
            <a:hlinkClick r:id="rId5"/>
          </p:cNvPr>
          <p:cNvPicPr>
            <a:picLocks noChangeAspect="1"/>
          </p:cNvPicPr>
          <p:nvPr/>
        </p:nvPicPr>
        <p:blipFill>
          <a:blip r:embed="rId6" cstate="print"/>
          <a:stretch>
            <a:fillRect/>
          </a:stretch>
        </p:blipFill>
        <p:spPr>
          <a:xfrm>
            <a:off x="3581400" y="2286000"/>
            <a:ext cx="2809653" cy="1600200"/>
          </a:xfrm>
          <a:prstGeom prst="rect">
            <a:avLst/>
          </a:prstGeom>
        </p:spPr>
      </p:pic>
      <p:pic>
        <p:nvPicPr>
          <p:cNvPr id="7" name="Picture 6" descr="McGrawHill.jpg">
            <a:hlinkClick r:id="rId7"/>
          </p:cNvPr>
          <p:cNvPicPr>
            <a:picLocks noChangeAspect="1"/>
          </p:cNvPicPr>
          <p:nvPr/>
        </p:nvPicPr>
        <p:blipFill>
          <a:blip r:embed="rId8" cstate="print"/>
          <a:stretch>
            <a:fillRect/>
          </a:stretch>
        </p:blipFill>
        <p:spPr>
          <a:xfrm>
            <a:off x="4267200" y="4038600"/>
            <a:ext cx="4421446" cy="2219325"/>
          </a:xfrm>
          <a:prstGeom prst="rect">
            <a:avLst/>
          </a:prstGeom>
        </p:spPr>
      </p:pic>
      <p:sp>
        <p:nvSpPr>
          <p:cNvPr id="8" name="Title 1"/>
          <p:cNvSpPr txBox="1">
            <a:spLocks/>
          </p:cNvSpPr>
          <p:nvPr/>
        </p:nvSpPr>
        <p:spPr>
          <a:xfrm>
            <a:off x="0" y="76200"/>
            <a:ext cx="9144000" cy="1143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002060"/>
                </a:solidFill>
                <a:effectLst/>
                <a:uLnTx/>
                <a:uFillTx/>
                <a:latin typeface="+mj-lt"/>
                <a:ea typeface="+mj-ea"/>
                <a:cs typeface="+mj-cs"/>
              </a:rPr>
              <a:t>Publishers as Sources</a:t>
            </a:r>
            <a:endParaRPr kumimoji="0" lang="en-US" sz="48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3065"/>
            <a:ext cx="8229600" cy="4828735"/>
          </a:xfrm>
        </p:spPr>
        <p:style>
          <a:lnRef idx="1">
            <a:schemeClr val="accent4"/>
          </a:lnRef>
          <a:fillRef idx="2">
            <a:schemeClr val="accent4"/>
          </a:fillRef>
          <a:effectRef idx="1">
            <a:schemeClr val="accent4"/>
          </a:effectRef>
          <a:fontRef idx="minor">
            <a:schemeClr val="dk1"/>
          </a:fontRef>
        </p:style>
        <p:txBody>
          <a:bodyPr>
            <a:normAutofit/>
          </a:bodyPr>
          <a:lstStyle/>
          <a:p>
            <a:pPr>
              <a:spcAft>
                <a:spcPts val="1800"/>
              </a:spcAft>
              <a:buNone/>
            </a:pPr>
            <a:r>
              <a:rPr lang="en-US" sz="3600" b="1" dirty="0" smtClean="0">
                <a:solidFill>
                  <a:srgbClr val="002060"/>
                </a:solidFill>
                <a:latin typeface="Arial" pitchFamily="34" charset="0"/>
                <a:cs typeface="Arial" pitchFamily="34" charset="0"/>
              </a:rPr>
              <a:t>	Contact publishers directly </a:t>
            </a:r>
            <a:r>
              <a:rPr lang="en-US" sz="3600" dirty="0" smtClean="0">
                <a:latin typeface="Arial" pitchFamily="34" charset="0"/>
                <a:cs typeface="Arial" pitchFamily="34" charset="0"/>
              </a:rPr>
              <a:t>to request an accessible version of needed core instructional and supplemental materials</a:t>
            </a:r>
          </a:p>
          <a:p>
            <a:pPr marL="1371600">
              <a:spcBef>
                <a:spcPts val="0"/>
              </a:spcBef>
            </a:pPr>
            <a:r>
              <a:rPr lang="en-US" dirty="0" smtClean="0">
                <a:latin typeface="Arial" pitchFamily="34" charset="0"/>
                <a:cs typeface="Arial" pitchFamily="34" charset="0"/>
              </a:rPr>
              <a:t>Web based html version</a:t>
            </a:r>
          </a:p>
          <a:p>
            <a:pPr marL="1371600">
              <a:spcBef>
                <a:spcPts val="0"/>
              </a:spcBef>
            </a:pPr>
            <a:r>
              <a:rPr lang="en-US" dirty="0" smtClean="0">
                <a:latin typeface="Arial" pitchFamily="34" charset="0"/>
                <a:cs typeface="Arial" pitchFamily="34" charset="0"/>
              </a:rPr>
              <a:t>Locked/unlocked PDFs </a:t>
            </a:r>
          </a:p>
          <a:p>
            <a:pPr marL="1371600">
              <a:spcBef>
                <a:spcPts val="0"/>
              </a:spcBef>
            </a:pPr>
            <a:r>
              <a:rPr lang="en-US" dirty="0" smtClean="0">
                <a:latin typeface="Arial" pitchFamily="34" charset="0"/>
                <a:cs typeface="Arial" pitchFamily="34" charset="0"/>
              </a:rPr>
              <a:t>CD version</a:t>
            </a:r>
            <a:endParaRPr lang="en-US" dirty="0">
              <a:latin typeface="Arial" pitchFamily="34" charset="0"/>
              <a:cs typeface="Arial" pitchFamily="34" charset="0"/>
            </a:endParaRPr>
          </a:p>
        </p:txBody>
      </p:sp>
      <p:sp>
        <p:nvSpPr>
          <p:cNvPr id="5" name="Title 1"/>
          <p:cNvSpPr txBox="1">
            <a:spLocks/>
          </p:cNvSpPr>
          <p:nvPr/>
        </p:nvSpPr>
        <p:spPr>
          <a:xfrm>
            <a:off x="0" y="76200"/>
            <a:ext cx="9829800" cy="1143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0" normalizeH="0" baseline="0" noProof="0" dirty="0" smtClean="0">
                <a:ln>
                  <a:noFill/>
                </a:ln>
                <a:solidFill>
                  <a:srgbClr val="002060"/>
                </a:solidFill>
                <a:effectLst/>
                <a:uLnTx/>
                <a:uFillTx/>
                <a:latin typeface="+mj-lt"/>
                <a:ea typeface="+mj-ea"/>
                <a:cs typeface="+mj-cs"/>
              </a:rPr>
              <a:t>Publishers as Sources</a:t>
            </a:r>
            <a:endParaRPr kumimoji="0" lang="en-US" sz="48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382000" cy="1143000"/>
          </a:xfrm>
        </p:spPr>
        <p:txBody>
          <a:bodyPr>
            <a:normAutofit/>
          </a:bodyPr>
          <a:lstStyle/>
          <a:p>
            <a:r>
              <a:rPr lang="en-US" sz="5400" dirty="0" smtClean="0"/>
              <a:t>Obtaining</a:t>
            </a:r>
            <a:r>
              <a:rPr lang="en-US" sz="5400" baseline="0" dirty="0" smtClean="0"/>
              <a:t> Permission </a:t>
            </a:r>
            <a:endParaRPr lang="en-US" sz="5400" dirty="0"/>
          </a:p>
        </p:txBody>
      </p:sp>
      <p:sp>
        <p:nvSpPr>
          <p:cNvPr id="3" name="Content Placeholder 2"/>
          <p:cNvSpPr>
            <a:spLocks noGrp="1"/>
          </p:cNvSpPr>
          <p:nvPr>
            <p:ph idx="1"/>
          </p:nvPr>
        </p:nvSpPr>
        <p:spPr>
          <a:xfrm>
            <a:off x="152400" y="3048000"/>
            <a:ext cx="9829800" cy="3611563"/>
          </a:xfrm>
          <a:solidFill>
            <a:schemeClr val="bg1"/>
          </a:solidFill>
        </p:spPr>
        <p:txBody>
          <a:bodyPr>
            <a:normAutofit/>
          </a:bodyPr>
          <a:lstStyle/>
          <a:p>
            <a:r>
              <a:rPr lang="en-US" sz="3200" b="1" kern="1200" baseline="0" dirty="0" smtClean="0">
                <a:latin typeface="+mn-lt"/>
                <a:ea typeface="+mn-ea"/>
                <a:cs typeface="+mn-cs"/>
              </a:rPr>
              <a:t>Macmillan/McGraw-Hill/Glencoe</a:t>
            </a:r>
          </a:p>
          <a:p>
            <a:pPr marL="365760" indent="0">
              <a:buNone/>
            </a:pPr>
            <a:r>
              <a:rPr lang="en-US" sz="2800" u="sng" dirty="0" smtClean="0">
                <a:solidFill>
                  <a:schemeClr val="tx1"/>
                </a:solidFill>
                <a:hlinkClick r:id="rId3"/>
              </a:rPr>
              <a:t>http://www.mhhe.com/catalogs/cust_serv/permissions.mhtml</a:t>
            </a:r>
            <a:endParaRPr lang="en-US" sz="2800" u="sng" kern="1200" baseline="0" dirty="0" smtClean="0">
              <a:solidFill>
                <a:schemeClr val="tx1"/>
              </a:solidFill>
              <a:latin typeface="+mn-lt"/>
              <a:ea typeface="+mn-ea"/>
              <a:cs typeface="+mn-cs"/>
            </a:endParaRPr>
          </a:p>
          <a:p>
            <a:pPr marL="347472" indent="-347472"/>
            <a:r>
              <a:rPr lang="en-US" sz="3200" b="1" kern="1200" baseline="0" dirty="0" smtClean="0">
                <a:latin typeface="+mn-lt"/>
                <a:ea typeface="+mn-ea"/>
                <a:cs typeface="+mn-cs"/>
              </a:rPr>
              <a:t>Pearson/Prentice Hall </a:t>
            </a:r>
            <a:r>
              <a:rPr lang="en-US" sz="2800" u="sng" kern="1200" baseline="0" dirty="0" smtClean="0">
                <a:solidFill>
                  <a:schemeClr val="tx1"/>
                </a:solidFill>
                <a:latin typeface="+mn-lt"/>
                <a:ea typeface="+mn-ea"/>
                <a:cs typeface="+mn-cs"/>
                <a:hlinkClick r:id="rId4"/>
              </a:rPr>
              <a:t>http://www.phschool.com/about_pearson/rights.html</a:t>
            </a:r>
            <a:endParaRPr lang="en-US" sz="3200" u="sng" kern="1200" baseline="0" dirty="0" smtClean="0">
              <a:solidFill>
                <a:schemeClr val="tx1"/>
              </a:solidFill>
              <a:latin typeface="+mn-lt"/>
              <a:ea typeface="+mn-ea"/>
              <a:cs typeface="+mn-cs"/>
            </a:endParaRPr>
          </a:p>
          <a:p>
            <a:r>
              <a:rPr lang="en-US" sz="3200" b="1" kern="1200" baseline="0" dirty="0" smtClean="0">
                <a:latin typeface="+mn-lt"/>
                <a:ea typeface="+mn-ea"/>
                <a:cs typeface="+mn-cs"/>
              </a:rPr>
              <a:t>Houghton Mifflin Harcourt</a:t>
            </a:r>
          </a:p>
          <a:p>
            <a:pPr marL="365760" indent="0">
              <a:buNone/>
            </a:pPr>
            <a:r>
              <a:rPr lang="en-US" u="sng" dirty="0" smtClean="0">
                <a:solidFill>
                  <a:schemeClr val="tx1"/>
                </a:solidFill>
                <a:hlinkClick r:id="rId5"/>
              </a:rPr>
              <a:t>http://customercare.hmhco.com/gratis/gratis-cs.html</a:t>
            </a:r>
            <a:endParaRPr lang="en-US" sz="3200" u="sng" kern="1200" baseline="0" dirty="0" smtClean="0">
              <a:solidFill>
                <a:schemeClr val="tx1"/>
              </a:solidFill>
              <a:latin typeface="+mn-lt"/>
              <a:ea typeface="+mn-ea"/>
              <a:cs typeface="+mn-cs"/>
            </a:endParaRPr>
          </a:p>
        </p:txBody>
      </p:sp>
      <p:sp>
        <p:nvSpPr>
          <p:cNvPr id="5" name="Title 1"/>
          <p:cNvSpPr txBox="1">
            <a:spLocks/>
          </p:cNvSpPr>
          <p:nvPr/>
        </p:nvSpPr>
        <p:spPr>
          <a:xfrm>
            <a:off x="0" y="76200"/>
            <a:ext cx="9829800" cy="1143000"/>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mj-lt"/>
                <a:ea typeface="+mj-ea"/>
                <a:cs typeface="+mj-cs"/>
              </a:rPr>
              <a:t>Publishers as Sources</a:t>
            </a:r>
            <a:endParaRPr kumimoji="0" lang="en-US" sz="44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p:cut/>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9107487" cy="1362075"/>
          </a:xfrm>
        </p:spPr>
        <p:txBody>
          <a:bodyPr>
            <a:noAutofit/>
          </a:bodyPr>
          <a:lstStyle/>
          <a:p>
            <a:r>
              <a:rPr lang="en-US" sz="4400" dirty="0" smtClean="0"/>
              <a:t>Place the assembled objects in the approximate locations</a:t>
            </a:r>
            <a:br>
              <a:rPr lang="en-US" sz="4400" dirty="0" smtClean="0"/>
            </a:br>
            <a:endParaRPr lang="en-US" sz="4400" dirty="0"/>
          </a:p>
        </p:txBody>
      </p:sp>
      <p:sp>
        <p:nvSpPr>
          <p:cNvPr id="3" name="Text Placeholder 2"/>
          <p:cNvSpPr>
            <a:spLocks noGrp="1"/>
          </p:cNvSpPr>
          <p:nvPr>
            <p:ph type="body" idx="1"/>
          </p:nvPr>
        </p:nvSpPr>
        <p:spPr/>
        <p:txBody>
          <a:bodyPr>
            <a:normAutofit/>
          </a:bodyPr>
          <a:lstStyle/>
          <a:p>
            <a:r>
              <a:rPr lang="en-US" sz="4400" dirty="0" smtClean="0"/>
              <a:t>NIMAS/Florida and Other Links</a:t>
            </a:r>
            <a:endParaRPr lang="en-US" sz="4400" dirty="0"/>
          </a:p>
        </p:txBody>
      </p:sp>
    </p:spTree>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MASFl.jpg"/>
          <p:cNvPicPr>
            <a:picLocks noChangeAspect="1"/>
          </p:cNvPicPr>
          <p:nvPr/>
        </p:nvPicPr>
        <p:blipFill>
          <a:blip r:embed="rId3" cstate="print"/>
          <a:stretch>
            <a:fillRect/>
          </a:stretch>
        </p:blipFill>
        <p:spPr>
          <a:xfrm>
            <a:off x="228600" y="1371600"/>
            <a:ext cx="6705600" cy="5320004"/>
          </a:xfrm>
          <a:prstGeom prst="rect">
            <a:avLst/>
          </a:prstGeom>
        </p:spPr>
      </p:pic>
      <p:sp>
        <p:nvSpPr>
          <p:cNvPr id="5" name="Content Placeholder 4"/>
          <p:cNvSpPr>
            <a:spLocks noGrp="1"/>
          </p:cNvSpPr>
          <p:nvPr>
            <p:ph idx="1"/>
          </p:nvPr>
        </p:nvSpPr>
        <p:spPr>
          <a:xfrm>
            <a:off x="3124200" y="4922837"/>
            <a:ext cx="5638800" cy="1554163"/>
          </a:xfrm>
          <a:ln/>
        </p:spPr>
        <p:style>
          <a:lnRef idx="1">
            <a:schemeClr val="accent3"/>
          </a:lnRef>
          <a:fillRef idx="2">
            <a:schemeClr val="accent3"/>
          </a:fillRef>
          <a:effectRef idx="1">
            <a:schemeClr val="accent3"/>
          </a:effectRef>
          <a:fontRef idx="minor">
            <a:schemeClr val="dk1"/>
          </a:fontRef>
        </p:style>
        <p:txBody>
          <a:bodyPr>
            <a:normAutofit fontScale="92500"/>
          </a:bodyPr>
          <a:lstStyle/>
          <a:p>
            <a:r>
              <a:rPr lang="en-US" b="1" dirty="0" smtClean="0">
                <a:solidFill>
                  <a:srgbClr val="002060"/>
                </a:solidFill>
              </a:rPr>
              <a:t>NIMAS/Florida</a:t>
            </a:r>
          </a:p>
          <a:p>
            <a:pPr lvl="1"/>
            <a:r>
              <a:rPr lang="en-US" b="1" dirty="0" smtClean="0">
                <a:solidFill>
                  <a:srgbClr val="002060"/>
                </a:solidFill>
              </a:rPr>
              <a:t>Requires DRM Login</a:t>
            </a:r>
          </a:p>
          <a:p>
            <a:pPr lvl="2"/>
            <a:r>
              <a:rPr lang="en-US" b="1" u="sng" dirty="0" smtClean="0">
                <a:solidFill>
                  <a:srgbClr val="002060"/>
                </a:solidFill>
                <a:hlinkClick r:id="rId4"/>
              </a:rPr>
              <a:t>https://olo.sdhc.k12.fl.us/index2.asp</a:t>
            </a:r>
            <a:endParaRPr lang="en-US" b="1" dirty="0" smtClean="0">
              <a:solidFill>
                <a:srgbClr val="002060"/>
              </a:solidFill>
            </a:endParaRPr>
          </a:p>
          <a:p>
            <a:endParaRPr lang="en-US" dirty="0">
              <a:solidFill>
                <a:schemeClr val="accent4"/>
              </a:solidFill>
            </a:endParaRPr>
          </a:p>
        </p:txBody>
      </p:sp>
      <p:sp>
        <p:nvSpPr>
          <p:cNvPr id="7" name="Title 1"/>
          <p:cNvSpPr>
            <a:spLocks noGrp="1"/>
          </p:cNvSpPr>
          <p:nvPr>
            <p:ph type="title"/>
          </p:nvPr>
        </p:nvSpPr>
        <p:spPr>
          <a:xfrm>
            <a:off x="0" y="76200"/>
            <a:ext cx="8915400" cy="1143000"/>
          </a:xfrm>
        </p:spPr>
        <p:txBody>
          <a:bodyPr anchor="ctr">
            <a:noAutofit/>
          </a:bodyPr>
          <a:lstStyle/>
          <a:p>
            <a:pPr algn="l"/>
            <a:r>
              <a:rPr lang="en-US" dirty="0" smtClean="0"/>
              <a:t>NIMAS/Florida and Other Links</a:t>
            </a:r>
            <a:endParaRPr lang="en-US" dirty="0"/>
          </a:p>
        </p:txBody>
      </p:sp>
    </p:spTree>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dirty="0" err="1" smtClean="0"/>
              <a:t>Bookshare</a:t>
            </a:r>
            <a:endParaRPr lang="en-US" dirty="0" smtClean="0"/>
          </a:p>
          <a:p>
            <a:pPr lvl="1">
              <a:buNone/>
            </a:pPr>
            <a:r>
              <a:rPr lang="en-US" dirty="0" smtClean="0">
                <a:hlinkClick r:id="rId3"/>
              </a:rPr>
              <a:t>http://www.bookshare.org/</a:t>
            </a:r>
            <a:endParaRPr lang="en-US" dirty="0" smtClean="0"/>
          </a:p>
          <a:p>
            <a:pPr>
              <a:buNone/>
            </a:pPr>
            <a:r>
              <a:rPr lang="en-US" dirty="0" smtClean="0"/>
              <a:t>RFB&amp;D</a:t>
            </a:r>
          </a:p>
          <a:p>
            <a:pPr lvl="1">
              <a:buNone/>
            </a:pPr>
            <a:r>
              <a:rPr lang="en-US" dirty="0" smtClean="0">
                <a:hlinkClick r:id="rId4"/>
              </a:rPr>
              <a:t>http://www.rfbd.org/</a:t>
            </a:r>
            <a:endParaRPr lang="en-US" dirty="0" smtClean="0"/>
          </a:p>
          <a:p>
            <a:pPr>
              <a:buNone/>
            </a:pPr>
            <a:r>
              <a:rPr lang="en-US" dirty="0" smtClean="0"/>
              <a:t>Project Gutenberg</a:t>
            </a:r>
          </a:p>
          <a:p>
            <a:pPr lvl="1">
              <a:buNone/>
            </a:pPr>
            <a:r>
              <a:rPr lang="en-US" dirty="0" smtClean="0">
                <a:hlinkClick r:id="rId5"/>
              </a:rPr>
              <a:t>http://www.gutenberg.org/wiki/Main_Page</a:t>
            </a:r>
            <a:endParaRPr lang="en-US" dirty="0" smtClean="0"/>
          </a:p>
          <a:p>
            <a:pPr>
              <a:buNone/>
            </a:pPr>
            <a:r>
              <a:rPr lang="en-US" dirty="0" err="1" smtClean="0"/>
              <a:t>AccessText</a:t>
            </a:r>
            <a:r>
              <a:rPr lang="en-US" dirty="0" smtClean="0"/>
              <a:t> Network</a:t>
            </a:r>
          </a:p>
          <a:p>
            <a:pPr lvl="1">
              <a:buNone/>
            </a:pPr>
            <a:r>
              <a:rPr lang="en-US" dirty="0" smtClean="0">
                <a:hlinkClick r:id="rId6"/>
              </a:rPr>
              <a:t>http://www.accesstext.org/</a:t>
            </a:r>
            <a:endParaRPr lang="en-US" dirty="0" smtClean="0"/>
          </a:p>
          <a:p>
            <a:pPr>
              <a:buNone/>
            </a:pPr>
            <a:endParaRPr lang="en-US" sz="2400" dirty="0"/>
          </a:p>
        </p:txBody>
      </p:sp>
      <p:sp>
        <p:nvSpPr>
          <p:cNvPr id="4" name="Title 1"/>
          <p:cNvSpPr>
            <a:spLocks noGrp="1"/>
          </p:cNvSpPr>
          <p:nvPr>
            <p:ph type="title"/>
          </p:nvPr>
        </p:nvSpPr>
        <p:spPr>
          <a:xfrm>
            <a:off x="0" y="76200"/>
            <a:ext cx="8915400" cy="1143000"/>
          </a:xfrm>
        </p:spPr>
        <p:txBody>
          <a:bodyPr anchor="ctr">
            <a:noAutofit/>
          </a:bodyPr>
          <a:lstStyle/>
          <a:p>
            <a:pPr algn="l"/>
            <a:r>
              <a:rPr lang="en-US" dirty="0" smtClean="0"/>
              <a:t>NIMAS/Florida and Other Links</a:t>
            </a:r>
            <a:endParaRPr lang="en-US" dirty="0"/>
          </a:p>
        </p:txBody>
      </p:sp>
    </p:spTree>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133600" y="1600200"/>
            <a:ext cx="4876800" cy="4800600"/>
            <a:chOff x="1752600" y="1600200"/>
            <a:chExt cx="4876800" cy="4800600"/>
          </a:xfrm>
        </p:grpSpPr>
        <p:sp>
          <p:nvSpPr>
            <p:cNvPr id="76" name="Rectangle 75"/>
            <p:cNvSpPr/>
            <p:nvPr/>
          </p:nvSpPr>
          <p:spPr>
            <a:xfrm>
              <a:off x="1752600" y="1600200"/>
              <a:ext cx="4876800" cy="4800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13" descr="C:\Documents and Settings\stoltzm\Local Settings\Temporary Internet Files\Content.IE5\Q54CSJH6\MP900422766[1].jpg"/>
            <p:cNvPicPr>
              <a:picLocks noChangeAspect="1" noChangeArrowheads="1"/>
            </p:cNvPicPr>
            <p:nvPr/>
          </p:nvPicPr>
          <p:blipFill>
            <a:blip r:embed="rId3" cstate="print"/>
            <a:srcRect/>
            <a:stretch>
              <a:fillRect/>
            </a:stretch>
          </p:blipFill>
          <p:spPr bwMode="auto">
            <a:xfrm>
              <a:off x="1981200" y="1752600"/>
              <a:ext cx="4495800" cy="4495800"/>
            </a:xfrm>
            <a:prstGeom prst="rect">
              <a:avLst/>
            </a:prstGeom>
            <a:noFill/>
          </p:spPr>
        </p:pic>
        <p:grpSp>
          <p:nvGrpSpPr>
            <p:cNvPr id="2" name="Group 14"/>
            <p:cNvGrpSpPr>
              <a:grpSpLocks/>
            </p:cNvGrpSpPr>
            <p:nvPr/>
          </p:nvGrpSpPr>
          <p:grpSpPr bwMode="auto">
            <a:xfrm>
              <a:off x="3371849" y="3351565"/>
              <a:ext cx="1087176" cy="1561371"/>
              <a:chOff x="1824" y="1091"/>
              <a:chExt cx="1800" cy="2391"/>
            </a:xfrm>
            <a:gradFill>
              <a:gsLst>
                <a:gs pos="0">
                  <a:schemeClr val="bg1"/>
                </a:gs>
                <a:gs pos="50000">
                  <a:schemeClr val="accent1">
                    <a:tint val="44500"/>
                    <a:satMod val="160000"/>
                  </a:schemeClr>
                </a:gs>
                <a:gs pos="100000">
                  <a:schemeClr val="accent1">
                    <a:tint val="23500"/>
                    <a:satMod val="160000"/>
                  </a:schemeClr>
                </a:gs>
              </a:gsLst>
              <a:lin ang="5400000" scaled="0"/>
            </a:gradFill>
          </p:grpSpPr>
          <p:sp>
            <p:nvSpPr>
              <p:cNvPr id="51"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p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64" name="Puzzle3"/>
            <p:cNvSpPr>
              <a:spLocks noEditPoints="1" noChangeArrowheads="1"/>
            </p:cNvSpPr>
            <p:nvPr/>
          </p:nvSpPr>
          <p:spPr bwMode="auto">
            <a:xfrm>
              <a:off x="2967103" y="3052482"/>
              <a:ext cx="672842" cy="988672"/>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a:gsLst>
                <a:gs pos="0">
                  <a:schemeClr val="bg1"/>
                </a:gs>
                <a:gs pos="50000">
                  <a:schemeClr val="accent1">
                    <a:tint val="44500"/>
                    <a:satMod val="160000"/>
                  </a:schemeClr>
                </a:gs>
                <a:gs pos="100000">
                  <a:schemeClr val="accent1">
                    <a:tint val="23500"/>
                    <a:satMod val="160000"/>
                  </a:schemeClr>
                </a:gs>
              </a:gsLst>
              <a:lin ang="5400000" scaled="0"/>
            </a:gradFill>
            <a:ln w="28575">
              <a:no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5" name="Title 1"/>
          <p:cNvSpPr txBox="1">
            <a:spLocks/>
          </p:cNvSpPr>
          <p:nvPr/>
        </p:nvSpPr>
        <p:spPr>
          <a:xfrm>
            <a:off x="0" y="76200"/>
            <a:ext cx="98298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002060"/>
                </a:solidFill>
                <a:effectLst/>
                <a:uLnTx/>
                <a:uFillTx/>
                <a:latin typeface="+mj-lt"/>
                <a:ea typeface="+mj-ea"/>
                <a:cs typeface="+mj-cs"/>
              </a:rPr>
              <a:t>NIMAS/Florida and Other Links</a:t>
            </a:r>
            <a:endParaRPr kumimoji="0" lang="en-US" sz="44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6600" dirty="0" smtClean="0"/>
              <a:t>Student Eligibility</a:t>
            </a:r>
            <a:endParaRPr lang="en-US" sz="6600" dirty="0"/>
          </a:p>
        </p:txBody>
      </p:sp>
      <p:sp>
        <p:nvSpPr>
          <p:cNvPr id="3" name="Content Placeholder 2"/>
          <p:cNvSpPr>
            <a:spLocks noGrp="1"/>
          </p:cNvSpPr>
          <p:nvPr>
            <p:ph idx="1"/>
          </p:nvPr>
        </p:nvSpPr>
        <p:spPr/>
        <p:txBody>
          <a:bodyPr anchor="t">
            <a:noAutofit/>
          </a:bodyPr>
          <a:lstStyle/>
          <a:p>
            <a:pPr algn="ctr">
              <a:buNone/>
            </a:pPr>
            <a:r>
              <a:rPr lang="en-US" sz="2400" dirty="0" smtClean="0"/>
              <a:t>National Library Service for the Blind and Physically Handicapped (NLS) and Public Law 89-522</a:t>
            </a:r>
          </a:p>
          <a:p>
            <a:pPr algn="ctr">
              <a:buNone/>
            </a:pPr>
            <a:r>
              <a:rPr lang="en-US" sz="2000" dirty="0" smtClean="0">
                <a:hlinkClick r:id="rId3"/>
              </a:rPr>
              <a:t>http://www.loc.gov/nls/reference/factsheets/readingdisabilities.html </a:t>
            </a:r>
            <a:endParaRPr lang="en-US" sz="2000" dirty="0" smtClean="0"/>
          </a:p>
          <a:p>
            <a:pPr marL="0" indent="0">
              <a:spcBef>
                <a:spcPts val="0"/>
              </a:spcBef>
              <a:buNone/>
            </a:pPr>
            <a:endParaRPr lang="en-US" sz="2400" dirty="0" smtClean="0"/>
          </a:p>
          <a:p>
            <a:pPr marL="0" indent="0">
              <a:spcBef>
                <a:spcPts val="0"/>
              </a:spcBef>
              <a:buNone/>
            </a:pPr>
            <a:r>
              <a:rPr lang="en-US" sz="2400" dirty="0" smtClean="0"/>
              <a:t>Applications for service from individuals claiming a reading</a:t>
            </a:r>
          </a:p>
          <a:p>
            <a:pPr marL="0" indent="0">
              <a:spcBef>
                <a:spcPts val="0"/>
              </a:spcBef>
              <a:buNone/>
            </a:pPr>
            <a:r>
              <a:rPr lang="en-US" sz="2400" dirty="0" smtClean="0"/>
              <a:t>disability based on a physical handicap must establish the</a:t>
            </a:r>
          </a:p>
          <a:p>
            <a:pPr marL="0" indent="0">
              <a:spcBef>
                <a:spcPts val="0"/>
              </a:spcBef>
              <a:buNone/>
            </a:pPr>
            <a:r>
              <a:rPr lang="en-US" sz="2400" dirty="0" smtClean="0"/>
              <a:t>following facts: </a:t>
            </a:r>
          </a:p>
          <a:p>
            <a:pPr lvl="1">
              <a:buNone/>
            </a:pPr>
            <a:r>
              <a:rPr lang="en-US" sz="2000" dirty="0" smtClean="0"/>
              <a:t>•	the reading disability must be of sufficient severity to prevent reading regular or standard printed material in a normal manner, </a:t>
            </a:r>
          </a:p>
          <a:p>
            <a:pPr lvl="1">
              <a:buNone/>
            </a:pPr>
            <a:r>
              <a:rPr lang="en-US" sz="2000" dirty="0" smtClean="0"/>
              <a:t>•	the cause of the disability must be physically based, that is, it must be an organic dysfunction, and </a:t>
            </a:r>
          </a:p>
          <a:p>
            <a:pPr lvl="1">
              <a:buNone/>
            </a:pPr>
            <a:r>
              <a:rPr lang="en-US" sz="2000" dirty="0" smtClean="0"/>
              <a:t>•	the person certifying the application must be medically able to judge whether the disability has a physical or organic basis. </a:t>
            </a:r>
          </a:p>
        </p:txBody>
      </p:sp>
    </p:spTree>
  </p:cSld>
  <p:clrMapOvr>
    <a:masterClrMapping/>
  </p:clrMapOvr>
  <p:transition>
    <p:wipe dir="u"/>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9183687" cy="1362075"/>
          </a:xfrm>
        </p:spPr>
        <p:txBody>
          <a:bodyPr>
            <a:noAutofit/>
          </a:bodyPr>
          <a:lstStyle/>
          <a:p>
            <a:r>
              <a:rPr lang="en-US" sz="4400" dirty="0" smtClean="0"/>
              <a:t>Don’t force the pieces to fit</a:t>
            </a:r>
            <a:br>
              <a:rPr lang="en-US" sz="4400" dirty="0" smtClean="0"/>
            </a:br>
            <a:endParaRPr lang="en-US" sz="4400" dirty="0"/>
          </a:p>
        </p:txBody>
      </p:sp>
      <p:sp>
        <p:nvSpPr>
          <p:cNvPr id="3" name="Text Placeholder 2"/>
          <p:cNvSpPr>
            <a:spLocks noGrp="1"/>
          </p:cNvSpPr>
          <p:nvPr>
            <p:ph type="body" idx="1"/>
          </p:nvPr>
        </p:nvSpPr>
        <p:spPr/>
        <p:txBody>
          <a:bodyPr>
            <a:normAutofit/>
          </a:bodyPr>
          <a:lstStyle/>
          <a:p>
            <a:r>
              <a:rPr lang="en-US" sz="4800" dirty="0" smtClean="0"/>
              <a:t>Copyright Protection</a:t>
            </a:r>
            <a:endParaRPr lang="en-US" sz="4800" dirty="0"/>
          </a:p>
        </p:txBody>
      </p:sp>
    </p:spTree>
  </p:cSld>
  <p:clrMapOvr>
    <a:masterClrMapping/>
  </p:clrMapOvr>
  <p:transition>
    <p:cut thruBlk="1"/>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solidFill>
                  <a:srgbClr val="002060"/>
                </a:solidFill>
              </a:rPr>
              <a:t>National Editions and other alternates</a:t>
            </a:r>
          </a:p>
          <a:p>
            <a:pPr lvl="1"/>
            <a:r>
              <a:rPr lang="en-US" dirty="0" smtClean="0"/>
              <a:t>The contents of all books requested through NIMAS/Florida are protected under copyright law. </a:t>
            </a:r>
          </a:p>
          <a:p>
            <a:pPr lvl="1"/>
            <a:r>
              <a:rPr lang="en-US" dirty="0" smtClean="0"/>
              <a:t>The DRM must also verify that there has been a copy of the standard print material(s) purchased for sole use by the student for each of the files and/or specialized formats being ordered.</a:t>
            </a:r>
          </a:p>
          <a:p>
            <a:endParaRPr lang="en-US" i="1" dirty="0" smtClean="0"/>
          </a:p>
          <a:p>
            <a:pPr>
              <a:buNone/>
            </a:pPr>
            <a:endParaRPr lang="en-US" dirty="0"/>
          </a:p>
        </p:txBody>
      </p:sp>
      <p:sp>
        <p:nvSpPr>
          <p:cNvPr id="5" name="Title 1"/>
          <p:cNvSpPr>
            <a:spLocks noGrp="1"/>
          </p:cNvSpPr>
          <p:nvPr>
            <p:ph type="title"/>
          </p:nvPr>
        </p:nvSpPr>
        <p:spPr>
          <a:xfrm>
            <a:off x="0" y="76200"/>
            <a:ext cx="7467600" cy="1143000"/>
          </a:xfrm>
        </p:spPr>
        <p:txBody>
          <a:bodyPr>
            <a:noAutofit/>
          </a:bodyPr>
          <a:lstStyle/>
          <a:p>
            <a:pPr algn="l"/>
            <a:r>
              <a:rPr lang="en-US" sz="6000" dirty="0" smtClean="0"/>
              <a:t>Copyright Protection</a:t>
            </a:r>
            <a:endParaRPr lang="en-US" sz="6000" dirty="0"/>
          </a:p>
        </p:txBody>
      </p:sp>
    </p:spTree>
  </p:cSld>
  <p:clrMapOvr>
    <a:masterClrMapping/>
  </p:clrMapOvr>
  <p:transition>
    <p:cut thruBlk="1"/>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solidFill>
                  <a:srgbClr val="002060"/>
                </a:solidFill>
              </a:rPr>
              <a:t>National Editions and other alternates</a:t>
            </a:r>
          </a:p>
          <a:p>
            <a:pPr lvl="1"/>
            <a:r>
              <a:rPr lang="en-US" dirty="0" smtClean="0"/>
              <a:t>NIMAS/Florida strictly regulates its distribution of materials to individual students that documented evidence of a print disability. </a:t>
            </a:r>
          </a:p>
          <a:p>
            <a:pPr lvl="1"/>
            <a:r>
              <a:rPr lang="en-US" dirty="0" smtClean="0"/>
              <a:t>Copying, sharing or redistributing NIMAS/Florida books in any format to any person other than the person the materials was requested is strictly prohibited by law and is a violation of publishers’ rights and of the terms of this agreement.</a:t>
            </a:r>
          </a:p>
          <a:p>
            <a:pPr lvl="1"/>
            <a:r>
              <a:rPr lang="en-US" dirty="0" smtClean="0"/>
              <a:t> Violations will subject the school district to possible civil or criminal penalties. </a:t>
            </a:r>
          </a:p>
          <a:p>
            <a:endParaRPr lang="en-US" i="1" dirty="0" smtClean="0"/>
          </a:p>
          <a:p>
            <a:pPr>
              <a:buNone/>
            </a:pPr>
            <a:endParaRPr lang="en-US" dirty="0"/>
          </a:p>
        </p:txBody>
      </p:sp>
      <p:sp>
        <p:nvSpPr>
          <p:cNvPr id="5" name="Title 1"/>
          <p:cNvSpPr>
            <a:spLocks noGrp="1"/>
          </p:cNvSpPr>
          <p:nvPr>
            <p:ph type="title"/>
          </p:nvPr>
        </p:nvSpPr>
        <p:spPr>
          <a:xfrm>
            <a:off x="0" y="76200"/>
            <a:ext cx="7467600" cy="1143000"/>
          </a:xfrm>
        </p:spPr>
        <p:txBody>
          <a:bodyPr>
            <a:noAutofit/>
          </a:bodyPr>
          <a:lstStyle/>
          <a:p>
            <a:pPr algn="l"/>
            <a:r>
              <a:rPr lang="en-US" sz="6000" dirty="0" smtClean="0"/>
              <a:t>Copyright Protection</a:t>
            </a:r>
            <a:endParaRPr lang="en-US" sz="6000" dirty="0"/>
          </a:p>
        </p:txBody>
      </p:sp>
    </p:spTree>
  </p:cSld>
  <p:clrMapOvr>
    <a:masterClrMapping/>
  </p:clrMapOvr>
  <p:transition>
    <p:cut thruBlk="1"/>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2133600" y="1600200"/>
            <a:ext cx="4876800" cy="4800600"/>
            <a:chOff x="1752600" y="1600200"/>
            <a:chExt cx="4876800" cy="4800600"/>
          </a:xfrm>
        </p:grpSpPr>
        <p:sp>
          <p:nvSpPr>
            <p:cNvPr id="76" name="Rectangle 75"/>
            <p:cNvSpPr/>
            <p:nvPr/>
          </p:nvSpPr>
          <p:spPr>
            <a:xfrm>
              <a:off x="1752600" y="1600200"/>
              <a:ext cx="4876800" cy="48006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7" name="Picture 13" descr="C:\Documents and Settings\stoltzm\Local Settings\Temporary Internet Files\Content.IE5\Q54CSJH6\MP900422766[1].jpg"/>
            <p:cNvPicPr>
              <a:picLocks noChangeAspect="1" noChangeArrowheads="1"/>
            </p:cNvPicPr>
            <p:nvPr/>
          </p:nvPicPr>
          <p:blipFill>
            <a:blip r:embed="rId3" cstate="print"/>
            <a:srcRect/>
            <a:stretch>
              <a:fillRect/>
            </a:stretch>
          </p:blipFill>
          <p:spPr bwMode="auto">
            <a:xfrm>
              <a:off x="1981200" y="1752600"/>
              <a:ext cx="4495800" cy="4495800"/>
            </a:xfrm>
            <a:prstGeom prst="rect">
              <a:avLst/>
            </a:prstGeom>
            <a:noFill/>
          </p:spPr>
        </p:pic>
      </p:grpSp>
      <p:sp>
        <p:nvSpPr>
          <p:cNvPr id="15" name="Title 1"/>
          <p:cNvSpPr txBox="1">
            <a:spLocks/>
          </p:cNvSpPr>
          <p:nvPr/>
        </p:nvSpPr>
        <p:spPr>
          <a:xfrm>
            <a:off x="0" y="76200"/>
            <a:ext cx="74676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smtClean="0">
                <a:ln>
                  <a:noFill/>
                </a:ln>
                <a:solidFill>
                  <a:srgbClr val="002060"/>
                </a:solidFill>
                <a:effectLst/>
                <a:uLnTx/>
                <a:uFillTx/>
                <a:latin typeface="+mj-lt"/>
                <a:ea typeface="+mj-ea"/>
                <a:cs typeface="+mj-cs"/>
              </a:rPr>
              <a:t>The Puzzle is Complete</a:t>
            </a:r>
            <a:endParaRPr kumimoji="0" lang="en-US" sz="5400" b="1" i="0" u="none" strike="noStrike" kern="1200" cap="none" spc="0" normalizeH="0" baseline="0" noProof="0" dirty="0">
              <a:ln>
                <a:noFill/>
              </a:ln>
              <a:solidFill>
                <a:srgbClr val="002060"/>
              </a:solidFill>
              <a:effectLst/>
              <a:uLnTx/>
              <a:uFillTx/>
              <a:latin typeface="+mj-lt"/>
              <a:ea typeface="+mj-ea"/>
              <a:cs typeface="+mj-cs"/>
            </a:endParaRPr>
          </a:p>
        </p:txBody>
      </p:sp>
    </p:spTree>
  </p:cSld>
  <p:clrMapOvr>
    <a:masterClrMapping/>
  </p:clrMapOvr>
  <p:transition spd="slow">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2400" y="1447800"/>
            <a:ext cx="8763000" cy="3962399"/>
            <a:chOff x="304800" y="2743200"/>
            <a:chExt cx="8686800" cy="3886199"/>
          </a:xfrm>
        </p:grpSpPr>
        <p:pic>
          <p:nvPicPr>
            <p:cNvPr id="7" name="Picture 7" descr="C:\Documents and Settings\stoltzm\Local Settings\Temporary Internet Files\Content.IE5\4N5YMH8U\MP900433123[1].jpg"/>
            <p:cNvPicPr>
              <a:picLocks noChangeAspect="1" noChangeArrowheads="1"/>
            </p:cNvPicPr>
            <p:nvPr/>
          </p:nvPicPr>
          <p:blipFill>
            <a:blip r:embed="rId3" cstate="print"/>
            <a:srcRect/>
            <a:stretch>
              <a:fillRect/>
            </a:stretch>
          </p:blipFill>
          <p:spPr bwMode="auto">
            <a:xfrm>
              <a:off x="304800" y="2743200"/>
              <a:ext cx="5791200" cy="3877347"/>
            </a:xfrm>
            <a:prstGeom prst="rect">
              <a:avLst/>
            </a:prstGeom>
            <a:noFill/>
          </p:spPr>
        </p:pic>
        <p:pic>
          <p:nvPicPr>
            <p:cNvPr id="4" name="Picture 7" descr="C:\Documents and Settings\stoltzm\Local Settings\Temporary Internet Files\Content.IE5\4N5YMH8U\MP900433123[1].jpg"/>
            <p:cNvPicPr>
              <a:picLocks noChangeAspect="1" noChangeArrowheads="1"/>
            </p:cNvPicPr>
            <p:nvPr/>
          </p:nvPicPr>
          <p:blipFill>
            <a:blip r:embed="rId3" cstate="print"/>
            <a:srcRect/>
            <a:stretch>
              <a:fillRect/>
            </a:stretch>
          </p:blipFill>
          <p:spPr bwMode="auto">
            <a:xfrm>
              <a:off x="3200400" y="2752052"/>
              <a:ext cx="5791200" cy="3877347"/>
            </a:xfrm>
            <a:prstGeom prst="rect">
              <a:avLst/>
            </a:prstGeom>
            <a:noFill/>
          </p:spPr>
        </p:pic>
      </p:grpSp>
      <p:sp>
        <p:nvSpPr>
          <p:cNvPr id="3" name="Content Placeholder 2"/>
          <p:cNvSpPr>
            <a:spLocks noGrp="1"/>
          </p:cNvSpPr>
          <p:nvPr>
            <p:ph idx="1"/>
          </p:nvPr>
        </p:nvSpPr>
        <p:spPr>
          <a:xfrm>
            <a:off x="457200" y="1600201"/>
            <a:ext cx="8001000" cy="1066800"/>
          </a:xfrm>
        </p:spPr>
        <p:txBody>
          <a:bodyPr>
            <a:noAutofit/>
          </a:bodyPr>
          <a:lstStyle/>
          <a:p>
            <a:pPr>
              <a:buNone/>
            </a:pPr>
            <a:r>
              <a:rPr lang="en-US" sz="4400" dirty="0" smtClean="0">
                <a:latin typeface="Lucida Handwriting" pitchFamily="66" charset="0"/>
              </a:rPr>
              <a:t>The art of simplicity </a:t>
            </a:r>
          </a:p>
          <a:p>
            <a:pPr>
              <a:buNone/>
            </a:pPr>
            <a:r>
              <a:rPr lang="en-US" sz="4400" dirty="0" smtClean="0">
                <a:latin typeface="Lucida Handwriting" pitchFamily="66" charset="0"/>
              </a:rPr>
              <a:t>is a puzzle of </a:t>
            </a:r>
          </a:p>
          <a:p>
            <a:pPr>
              <a:buNone/>
            </a:pPr>
            <a:r>
              <a:rPr lang="en-US" sz="4400" dirty="0" smtClean="0">
                <a:latin typeface="Lucida Handwriting" pitchFamily="66" charset="0"/>
              </a:rPr>
              <a:t>complexity!</a:t>
            </a:r>
          </a:p>
          <a:p>
            <a:pPr>
              <a:buNone/>
            </a:pPr>
            <a:endParaRPr lang="en-US" sz="2000" dirty="0" smtClean="0">
              <a:latin typeface="Lucida Handwriting" pitchFamily="66" charset="0"/>
            </a:endParaRPr>
          </a:p>
          <a:p>
            <a:pPr>
              <a:buNone/>
            </a:pPr>
            <a:endParaRPr lang="en-US" sz="2000" dirty="0" smtClean="0">
              <a:latin typeface="Lucida Handwriting" pitchFamily="66" charset="0"/>
            </a:endParaRPr>
          </a:p>
          <a:p>
            <a:pPr>
              <a:buNone/>
            </a:pPr>
            <a:endParaRPr lang="en-US" sz="2000" dirty="0" smtClean="0">
              <a:latin typeface="Lucida Handwriting" pitchFamily="66" charset="0"/>
            </a:endParaRPr>
          </a:p>
          <a:p>
            <a:pPr>
              <a:buNone/>
            </a:pPr>
            <a:endParaRPr lang="en-US" sz="2000" dirty="0" smtClean="0">
              <a:latin typeface="Lucida Handwriting" pitchFamily="66" charset="0"/>
            </a:endParaRPr>
          </a:p>
          <a:p>
            <a:pPr>
              <a:buNone/>
            </a:pPr>
            <a:endParaRPr lang="en-US" sz="2000" dirty="0" smtClean="0">
              <a:latin typeface="Lucida Handwriting" pitchFamily="66" charset="0"/>
            </a:endParaRPr>
          </a:p>
          <a:p>
            <a:pPr>
              <a:buNone/>
            </a:pPr>
            <a:r>
              <a:rPr lang="en-US" sz="2000" dirty="0" smtClean="0">
                <a:latin typeface="Lucida Handwriting" pitchFamily="66" charset="0"/>
              </a:rPr>
              <a:t>Douglas Horton</a:t>
            </a:r>
            <a:endParaRPr lang="en-US" sz="2000" dirty="0">
              <a:latin typeface="Lucida Handwriting" pitchFamily="66" charset="0"/>
            </a:endParaRPr>
          </a:p>
        </p:txBody>
      </p:sp>
      <p:sp>
        <p:nvSpPr>
          <p:cNvPr id="6" name="TextBox 5"/>
          <p:cNvSpPr txBox="1"/>
          <p:nvPr/>
        </p:nvSpPr>
        <p:spPr>
          <a:xfrm>
            <a:off x="304800" y="3383206"/>
            <a:ext cx="5638800" cy="1508105"/>
          </a:xfrm>
          <a:prstGeom prst="rect">
            <a:avLst/>
          </a:prstGeom>
          <a:noFill/>
        </p:spPr>
        <p:txBody>
          <a:bodyPr wrap="square" rtlCol="0" anchor="ctr">
            <a:spAutoFit/>
          </a:bodyPr>
          <a:lstStyle/>
          <a:p>
            <a:pPr marL="0" lvl="1" algn="ctr"/>
            <a:endParaRPr lang="en-US" sz="3200" b="1" dirty="0" smtClean="0">
              <a:solidFill>
                <a:srgbClr val="002060"/>
              </a:solidFill>
            </a:endParaRPr>
          </a:p>
          <a:p>
            <a:pPr marL="0" lvl="1" algn="ctr"/>
            <a:endParaRPr lang="en-US" sz="3200" b="1" dirty="0" smtClean="0">
              <a:solidFill>
                <a:srgbClr val="002060"/>
              </a:solidFill>
            </a:endParaRPr>
          </a:p>
          <a:p>
            <a:pPr algn="ctr"/>
            <a:endParaRPr lang="en-US" sz="2800" dirty="0" smtClean="0">
              <a:solidFill>
                <a:srgbClr val="002060"/>
              </a:solidFill>
            </a:endParaRPr>
          </a:p>
        </p:txBody>
      </p:sp>
      <p:sp>
        <p:nvSpPr>
          <p:cNvPr id="9" name="Title 8"/>
          <p:cNvSpPr>
            <a:spLocks noGrp="1"/>
          </p:cNvSpPr>
          <p:nvPr>
            <p:ph type="title"/>
          </p:nvPr>
        </p:nvSpPr>
        <p:spPr/>
        <p:txBody>
          <a:bodyPr>
            <a:normAutofit/>
          </a:bodyPr>
          <a:lstStyle/>
          <a:p>
            <a:pPr algn="l"/>
            <a:r>
              <a:rPr lang="en-US" sz="5400" dirty="0" smtClean="0">
                <a:latin typeface="Lucida Handwriting" pitchFamily="66" charset="0"/>
              </a:rPr>
              <a:t>Final Thought . . .</a:t>
            </a:r>
            <a:endParaRPr lang="en-US" sz="5400" dirty="0">
              <a:latin typeface="Lucida Handwriting"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76200"/>
            <a:ext cx="7467600" cy="1143000"/>
          </a:xfrm>
        </p:spPr>
        <p:txBody>
          <a:bodyPr>
            <a:normAutofit/>
          </a:bodyPr>
          <a:lstStyle/>
          <a:p>
            <a:pPr algn="l"/>
            <a:r>
              <a:rPr lang="en-US" sz="6600" dirty="0" smtClean="0"/>
              <a:t>Textbook Criteria</a:t>
            </a:r>
            <a:endParaRPr lang="en-US" sz="6600" dirty="0"/>
          </a:p>
        </p:txBody>
      </p:sp>
      <p:sp>
        <p:nvSpPr>
          <p:cNvPr id="5" name="Content Placeholder 4"/>
          <p:cNvSpPr>
            <a:spLocks noGrp="1"/>
          </p:cNvSpPr>
          <p:nvPr>
            <p:ph idx="1"/>
          </p:nvPr>
        </p:nvSpPr>
        <p:spPr>
          <a:noFill/>
        </p:spPr>
        <p:txBody>
          <a:bodyPr>
            <a:normAutofit lnSpcReduction="10000"/>
          </a:bodyPr>
          <a:lstStyle/>
          <a:p>
            <a:pPr>
              <a:buNone/>
            </a:pPr>
            <a:r>
              <a:rPr lang="en-US" dirty="0" smtClean="0"/>
              <a:t>Usually NOT Available:</a:t>
            </a:r>
            <a:endParaRPr lang="en-US" b="1" dirty="0" smtClean="0">
              <a:solidFill>
                <a:srgbClr val="002060"/>
              </a:solidFill>
            </a:endParaRPr>
          </a:p>
          <a:p>
            <a:r>
              <a:rPr lang="en-US" b="1" dirty="0" smtClean="0">
                <a:solidFill>
                  <a:srgbClr val="002060"/>
                </a:solidFill>
              </a:rPr>
              <a:t>Older copyrights of core instructional material(s) </a:t>
            </a:r>
          </a:p>
          <a:p>
            <a:pPr lvl="1"/>
            <a:r>
              <a:rPr lang="en-US" b="1" i="1" dirty="0" smtClean="0">
                <a:solidFill>
                  <a:srgbClr val="002060"/>
                </a:solidFill>
              </a:rPr>
              <a:t>Only electronic files of book titles published after August 2006 are required to be placed in the National Instructional Materials Access Center (NIMAC). </a:t>
            </a:r>
          </a:p>
          <a:p>
            <a:pPr lvl="2"/>
            <a:r>
              <a:rPr lang="en-US" b="1" dirty="0" smtClean="0">
                <a:solidFill>
                  <a:srgbClr val="002060"/>
                </a:solidFill>
              </a:rPr>
              <a:t> For instructional materials published prior to August 2006, the district is responsible for obtaining the materials in accessible formats.  </a:t>
            </a:r>
          </a:p>
          <a:p>
            <a:pPr lvl="1"/>
            <a:endParaRPr lang="en-US" b="1" dirty="0" smtClean="0">
              <a:solidFill>
                <a:schemeClr val="accent4">
                  <a:lumMod val="75000"/>
                </a:schemeClr>
              </a:solidFill>
            </a:endParaRPr>
          </a:p>
          <a:p>
            <a:endParaRPr lang="en-US" b="1" dirty="0" smtClean="0">
              <a:solidFill>
                <a:schemeClr val="accent4">
                  <a:lumMod val="75000"/>
                </a:schemeClr>
              </a:solidFill>
            </a:endParaRP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Puzzle">
  <a:themeElements>
    <a:clrScheme name="Custom 4">
      <a:dk1>
        <a:sysClr val="windowText" lastClr="000000"/>
      </a:dk1>
      <a:lt1>
        <a:sysClr val="window" lastClr="FFFFFF"/>
      </a:lt1>
      <a:dk2>
        <a:srgbClr val="D4E1ED"/>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FAD3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Puzzle</Template>
  <TotalTime>7180</TotalTime>
  <Words>3047</Words>
  <Application>Microsoft Office PowerPoint</Application>
  <PresentationFormat>On-screen Show (4:3)</PresentationFormat>
  <Paragraphs>524</Paragraphs>
  <Slides>84</Slides>
  <Notes>84</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Puzzle</vt:lpstr>
      <vt:lpstr>Slide 1</vt:lpstr>
      <vt:lpstr>Strategies for Solving Puzzles</vt:lpstr>
      <vt:lpstr>Create a Clear Work Area </vt:lpstr>
      <vt:lpstr>Student Eligibility and Textbook Criteria</vt:lpstr>
      <vt:lpstr>Student Eligibility</vt:lpstr>
      <vt:lpstr>Slide 6</vt:lpstr>
      <vt:lpstr>Student Eligibility</vt:lpstr>
      <vt:lpstr>Student Eligibility</vt:lpstr>
      <vt:lpstr>Textbook Criteria</vt:lpstr>
      <vt:lpstr>Textbook Criteria</vt:lpstr>
      <vt:lpstr>Turn pieces face up </vt:lpstr>
      <vt:lpstr>Evaluations and Diagnostic Testing</vt:lpstr>
      <vt:lpstr>Evaluations and Diagnostic Testing</vt:lpstr>
      <vt:lpstr>Don’t accidentally lose a piece of the puzzle </vt:lpstr>
      <vt:lpstr>Preparation</vt:lpstr>
      <vt:lpstr>Slide 16</vt:lpstr>
      <vt:lpstr>Select edge pieces and assemble </vt:lpstr>
      <vt:lpstr>Slide 18</vt:lpstr>
      <vt:lpstr>We Now Have the Frame of the Puzzle</vt:lpstr>
      <vt:lpstr>Separate pieces into color groups </vt:lpstr>
      <vt:lpstr>International Standard Book Numbers (ISBN)</vt:lpstr>
      <vt:lpstr>Slide 22</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Slide 28</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International Standard Book Numbers (ISBN)</vt:lpstr>
      <vt:lpstr>Partially assemble objects in the puzzle </vt:lpstr>
      <vt:lpstr>Slide 52</vt:lpstr>
      <vt:lpstr>Electronic Formats</vt:lpstr>
      <vt:lpstr>Electronic Formats</vt:lpstr>
      <vt:lpstr>Electronic Formats for Purchase</vt:lpstr>
      <vt:lpstr>Slide 56</vt:lpstr>
      <vt:lpstr>Identify redundancy </vt:lpstr>
      <vt:lpstr>CDs, Online Versions, National Editions</vt:lpstr>
      <vt:lpstr>CDs, Online Versions, National Editions</vt:lpstr>
      <vt:lpstr>CDs, Online Versions, National Editions</vt:lpstr>
      <vt:lpstr>CDs, Online Versions, National Editions</vt:lpstr>
      <vt:lpstr>CDs, Online Versions, National Editions</vt:lpstr>
      <vt:lpstr>CDs, Online Versions, National Editions</vt:lpstr>
      <vt:lpstr>CDs, Online Versions, National Editions</vt:lpstr>
      <vt:lpstr>CDs, Online Versions, National Editions</vt:lpstr>
      <vt:lpstr>CDs, Online Versions, National Editions</vt:lpstr>
      <vt:lpstr>CDs, Online Versions, National Editions</vt:lpstr>
      <vt:lpstr>CDs, Online Versions, National Editions</vt:lpstr>
      <vt:lpstr>CDs, Online Versions, National Editions</vt:lpstr>
      <vt:lpstr>CDs, Online Versions, National Editions</vt:lpstr>
      <vt:lpstr>Other Options? </vt:lpstr>
      <vt:lpstr>Publishers as Sources</vt:lpstr>
      <vt:lpstr>Slide 73</vt:lpstr>
      <vt:lpstr>Slide 74</vt:lpstr>
      <vt:lpstr>Obtaining Permission </vt:lpstr>
      <vt:lpstr>Place the assembled objects in the approximate locations </vt:lpstr>
      <vt:lpstr>NIMAS/Florida and Other Links</vt:lpstr>
      <vt:lpstr>NIMAS/Florida and Other Links</vt:lpstr>
      <vt:lpstr>Slide 79</vt:lpstr>
      <vt:lpstr>Don’t force the pieces to fit </vt:lpstr>
      <vt:lpstr>Copyright Protection</vt:lpstr>
      <vt:lpstr>Copyright Protection</vt:lpstr>
      <vt:lpstr>Slide 83</vt:lpstr>
      <vt:lpstr>Final Thought . . .</vt:lpstr>
    </vt:vector>
  </TitlesOfParts>
  <Company>Hillsborough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Stoltz</dc:creator>
  <cp:lastModifiedBy>ratzlak</cp:lastModifiedBy>
  <cp:revision>653</cp:revision>
  <dcterms:created xsi:type="dcterms:W3CDTF">2010-10-05T19:55:32Z</dcterms:created>
  <dcterms:modified xsi:type="dcterms:W3CDTF">2010-11-08T18:02:19Z</dcterms:modified>
</cp:coreProperties>
</file>