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24.xml" ContentType="application/vnd.openxmlformats-officedocument.presentationml.tags+xml"/>
  <Override PartName="/ppt/charts/chart6.xml" ContentType="application/vnd.openxmlformats-officedocument.drawingml.chart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1" r:id="rId1"/>
    <p:sldMasterId id="2147483906" r:id="rId2"/>
  </p:sldMasterIdLst>
  <p:notesMasterIdLst>
    <p:notesMasterId r:id="rId20"/>
  </p:notesMasterIdLst>
  <p:handoutMasterIdLst>
    <p:handoutMasterId r:id="rId21"/>
  </p:handoutMasterIdLst>
  <p:sldIdLst>
    <p:sldId id="256" r:id="rId3"/>
    <p:sldId id="367" r:id="rId4"/>
    <p:sldId id="343" r:id="rId5"/>
    <p:sldId id="344" r:id="rId6"/>
    <p:sldId id="345" r:id="rId7"/>
    <p:sldId id="366" r:id="rId8"/>
    <p:sldId id="360" r:id="rId9"/>
    <p:sldId id="364" r:id="rId10"/>
    <p:sldId id="365" r:id="rId11"/>
    <p:sldId id="346" r:id="rId12"/>
    <p:sldId id="357" r:id="rId13"/>
    <p:sldId id="309" r:id="rId14"/>
    <p:sldId id="358" r:id="rId15"/>
    <p:sldId id="361" r:id="rId16"/>
    <p:sldId id="368" r:id="rId17"/>
    <p:sldId id="370" r:id="rId18"/>
    <p:sldId id="340" r:id="rId19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8000"/>
    <a:srgbClr val="006600"/>
    <a:srgbClr val="FFCC00"/>
    <a:srgbClr val="CC6600"/>
    <a:srgbClr val="996633"/>
    <a:srgbClr val="993300"/>
    <a:srgbClr val="FFCC99"/>
    <a:srgbClr val="CC9900"/>
    <a:srgbClr val="FF33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0764" autoAdjust="0"/>
  </p:normalViewPr>
  <p:slideViewPr>
    <p:cSldViewPr>
      <p:cViewPr>
        <p:scale>
          <a:sx n="100" d="100"/>
          <a:sy n="100" d="100"/>
        </p:scale>
        <p:origin x="684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308" y="-90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0638297872340377E-2"/>
          <c:y val="3.2075471698113395E-2"/>
          <c:w val="0.95319148936170262"/>
          <c:h val="0.90188679245283021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5"/>
            <c:spPr>
              <a:solidFill>
                <a:schemeClr val="tx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5.7547756210116372E-3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2.8248935789458429E-3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2.0228948049774696E-3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-9.0698723708865421E-4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-1.7089860110573608E-3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5"/>
              <c:layout>
                <c:manualLayout>
                  <c:x val="-4.6386443594936674E-3"/>
                  <c:y val="-1.578444334589340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40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Sheet1!$B$1:$G$1</c:f>
              <c:numCache>
                <c:formatCode>0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Sheet1!$B$2:$G$2</c:f>
              <c:numCache>
                <c:formatCode>0%</c:formatCode>
                <c:ptCount val="6"/>
                <c:pt idx="0">
                  <c:v>0.17</c:v>
                </c:pt>
                <c:pt idx="1">
                  <c:v>0.17</c:v>
                </c:pt>
                <c:pt idx="2">
                  <c:v>0.17</c:v>
                </c:pt>
                <c:pt idx="3">
                  <c:v>0.17</c:v>
                </c:pt>
                <c:pt idx="4">
                  <c:v>0.17</c:v>
                </c:pt>
                <c:pt idx="5">
                  <c:v>0.17</c:v>
                </c:pt>
              </c:numCache>
            </c:numRef>
          </c:val>
        </c:ser>
        <c:shape val="cylinder"/>
        <c:axId val="187164160"/>
        <c:axId val="187165696"/>
        <c:axId val="0"/>
      </c:bar3DChart>
      <c:catAx>
        <c:axId val="187164160"/>
        <c:scaling>
          <c:orientation val="minMax"/>
        </c:scaling>
        <c:axPos val="b"/>
        <c:numFmt formatCode="0" sourceLinked="1"/>
        <c:tickLblPos val="low"/>
        <c:spPr>
          <a:ln w="9525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8716569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87165696"/>
        <c:scaling>
          <c:orientation val="minMax"/>
        </c:scaling>
        <c:axPos val="l"/>
        <c:numFmt formatCode="0%" sourceLinked="1"/>
        <c:tickLblPos val="none"/>
        <c:spPr>
          <a:ln w="9525">
            <a:noFill/>
          </a:ln>
        </c:spPr>
        <c:crossAx val="1871641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8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0638297872340371E-2"/>
          <c:y val="3.2075471698113353E-2"/>
          <c:w val="0.95319148936170262"/>
          <c:h val="0.8622641509433967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11218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5"/>
            <c:spPr>
              <a:solidFill>
                <a:schemeClr val="tx2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1218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6.1393598106345591E-3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2.4656748036901242E-3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9.196493712138352E-4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-2.7540356357308236E-3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-4.3000610682073911E-3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5"/>
              <c:layout>
                <c:manualLayout>
                  <c:x val="-7.9737460751515797E-3"/>
                  <c:y val="-6.0501223946600252E-4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237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6"/>
              <c:layout>
                <c:manualLayout>
                  <c:xMode val="edge"/>
                  <c:yMode val="edge"/>
                  <c:x val="0.84042553191489522"/>
                  <c:y val="3.7735849056603952E-3"/>
                </c:manualLayout>
              </c:layout>
              <c:spPr>
                <a:noFill/>
                <a:ln w="22437">
                  <a:noFill/>
                </a:ln>
              </c:spPr>
              <c:txPr>
                <a:bodyPr/>
                <a:lstStyle/>
                <a:p>
                  <a:pPr>
                    <a:defRPr sz="106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2437">
                <a:noFill/>
              </a:ln>
            </c:spPr>
            <c:txPr>
              <a:bodyPr/>
              <a:lstStyle/>
              <a:p>
                <a:pPr>
                  <a:defRPr sz="212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Sheet1!$B$1:$G$1</c:f>
              <c:numCache>
                <c:formatCode>0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Sheet1!$B$2:$G$2</c:f>
              <c:numCache>
                <c:formatCode>0%</c:formatCode>
                <c:ptCount val="6"/>
                <c:pt idx="0">
                  <c:v>0.17</c:v>
                </c:pt>
                <c:pt idx="1">
                  <c:v>0.17</c:v>
                </c:pt>
                <c:pt idx="2">
                  <c:v>0.17</c:v>
                </c:pt>
                <c:pt idx="3">
                  <c:v>0.17</c:v>
                </c:pt>
                <c:pt idx="4">
                  <c:v>0.17</c:v>
                </c:pt>
                <c:pt idx="5">
                  <c:v>0.17</c:v>
                </c:pt>
              </c:numCache>
            </c:numRef>
          </c:val>
        </c:ser>
        <c:shape val="cylinder"/>
        <c:axId val="196024192"/>
        <c:axId val="196025728"/>
        <c:axId val="0"/>
      </c:bar3DChart>
      <c:catAx>
        <c:axId val="196024192"/>
        <c:scaling>
          <c:orientation val="minMax"/>
        </c:scaling>
        <c:axPos val="b"/>
        <c:numFmt formatCode="0" sourceLinked="1"/>
        <c:tickLblPos val="low"/>
        <c:spPr>
          <a:ln w="8414">
            <a:noFill/>
          </a:ln>
        </c:spPr>
        <c:txPr>
          <a:bodyPr rot="0" vert="horz"/>
          <a:lstStyle/>
          <a:p>
            <a:pPr>
              <a:defRPr sz="106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9602572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96025728"/>
        <c:scaling>
          <c:orientation val="minMax"/>
        </c:scaling>
        <c:axPos val="l"/>
        <c:numFmt formatCode="0%" sourceLinked="1"/>
        <c:tickLblPos val="none"/>
        <c:spPr>
          <a:ln w="8414">
            <a:noFill/>
          </a:ln>
        </c:spPr>
        <c:crossAx val="196024192"/>
        <c:crosses val="autoZero"/>
        <c:crossBetween val="between"/>
      </c:valAx>
      <c:spPr>
        <a:noFill/>
        <a:ln w="22437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707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851063829787267E-2"/>
          <c:y val="3.2075471698113353E-2"/>
          <c:w val="0.88297872340425543"/>
          <c:h val="0.87547169811320935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5"/>
            <c:spPr>
              <a:solidFill>
                <a:schemeClr val="tx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9996087741208708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4.8914562360072465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5.0388465404591232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5.1862368449109714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1.0783080004264766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5"/>
              <c:layout>
                <c:manualLayout>
                  <c:x val="1.225698304878604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6"/>
              <c:layout>
                <c:manualLayout>
                  <c:x val="-7.545709651378559E-4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40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Sheet1!$B$1:$H$1</c:f>
              <c:numCache>
                <c:formatCode>0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Sheet1!$B$2:$H$2</c:f>
              <c:numCache>
                <c:formatCode>0%</c:formatCode>
                <c:ptCount val="7"/>
                <c:pt idx="0">
                  <c:v>0.14000000000000001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0.14000000000000001</c:v>
                </c:pt>
                <c:pt idx="5">
                  <c:v>0.14000000000000001</c:v>
                </c:pt>
                <c:pt idx="6">
                  <c:v>0.14000000000000001</c:v>
                </c:pt>
              </c:numCache>
            </c:numRef>
          </c:val>
        </c:ser>
        <c:shape val="cylinder"/>
        <c:axId val="190401536"/>
        <c:axId val="190407424"/>
        <c:axId val="0"/>
      </c:bar3DChart>
      <c:catAx>
        <c:axId val="190401536"/>
        <c:scaling>
          <c:orientation val="minMax"/>
        </c:scaling>
        <c:axPos val="b"/>
        <c:numFmt formatCode="0" sourceLinked="1"/>
        <c:tickLblPos val="low"/>
        <c:spPr>
          <a:ln w="9525">
            <a:noFill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9040742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90407424"/>
        <c:scaling>
          <c:orientation val="minMax"/>
        </c:scaling>
        <c:axPos val="l"/>
        <c:numFmt formatCode="0%" sourceLinked="1"/>
        <c:tickLblPos val="none"/>
        <c:spPr>
          <a:ln w="9525">
            <a:noFill/>
          </a:ln>
        </c:spPr>
        <c:crossAx val="1904015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8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851063829787267E-2"/>
          <c:y val="3.2075471698113367E-2"/>
          <c:w val="0.88297872340425543"/>
          <c:h val="0.87547169811320946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5"/>
            <c:spPr>
              <a:solidFill>
                <a:schemeClr val="tx2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9996087741208708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4.8914562360072465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5.0388465404591241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5.1862368449109714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1.0783080004264768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5"/>
              <c:layout>
                <c:manualLayout>
                  <c:x val="1.225698304878604E-3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6"/>
              <c:layout>
                <c:manualLayout>
                  <c:x val="-7.5457096513785601E-4"/>
                  <c:y val="-3.36893810995925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40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Sheet1!$B$1:$G$1</c:f>
              <c:numCache>
                <c:formatCode>0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Sheet1!$B$2:$G$2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0.14000000000000001</c:v>
                </c:pt>
                <c:pt idx="5">
                  <c:v>0.14000000000000001</c:v>
                </c:pt>
              </c:numCache>
            </c:numRef>
          </c:val>
        </c:ser>
        <c:shape val="cylinder"/>
        <c:axId val="203407744"/>
        <c:axId val="203409280"/>
        <c:axId val="0"/>
      </c:bar3DChart>
      <c:catAx>
        <c:axId val="203407744"/>
        <c:scaling>
          <c:orientation val="minMax"/>
        </c:scaling>
        <c:axPos val="b"/>
        <c:numFmt formatCode="0" sourceLinked="1"/>
        <c:tickLblPos val="low"/>
        <c:spPr>
          <a:ln w="9525">
            <a:noFill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03409280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03409280"/>
        <c:scaling>
          <c:orientation val="minMax"/>
        </c:scaling>
        <c:axPos val="l"/>
        <c:numFmt formatCode="0%" sourceLinked="1"/>
        <c:tickLblPos val="none"/>
        <c:spPr>
          <a:ln w="9525">
            <a:noFill/>
          </a:ln>
        </c:spPr>
        <c:crossAx val="2034077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8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851063829787267E-2"/>
          <c:y val="3.2075471698113353E-2"/>
          <c:w val="0.88297872340425543"/>
          <c:h val="0.87547169811320935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46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5730268849624706E-3"/>
                  <c:y val="-4.0070699346027002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6.3193904574266472E-3"/>
                  <c:y val="-4.0070699346027002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1.9383428470864717E-3"/>
                  <c:y val="-4.0070699346027002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-3.1529358044947702E-4"/>
                  <c:y val="-4.0070699346027002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-4.6963411907896043E-3"/>
                  <c:y val="-4.0070699346027002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2931">
                <a:noFill/>
              </a:ln>
            </c:spPr>
            <c:txPr>
              <a:bodyPr/>
              <a:lstStyle/>
              <a:p>
                <a:pPr>
                  <a:defRPr sz="2167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Sheet1!$B$1:$F$1</c:f>
              <c:numCache>
                <c:formatCode>0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shape val="cylinder"/>
        <c:axId val="189317120"/>
        <c:axId val="189318656"/>
        <c:axId val="0"/>
      </c:bar3DChart>
      <c:catAx>
        <c:axId val="189317120"/>
        <c:scaling>
          <c:orientation val="minMax"/>
        </c:scaling>
        <c:axPos val="b"/>
        <c:numFmt formatCode="0" sourceLinked="1"/>
        <c:tickLblPos val="low"/>
        <c:spPr>
          <a:ln w="8599">
            <a:noFill/>
          </a:ln>
        </c:spPr>
        <c:txPr>
          <a:bodyPr rot="-2700000" vert="horz"/>
          <a:lstStyle/>
          <a:p>
            <a:pPr>
              <a:defRPr sz="1083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8931865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89318656"/>
        <c:scaling>
          <c:orientation val="minMax"/>
        </c:scaling>
        <c:axPos val="l"/>
        <c:numFmt formatCode="0%" sourceLinked="1"/>
        <c:tickLblPos val="none"/>
        <c:spPr>
          <a:ln w="8599">
            <a:noFill/>
          </a:ln>
        </c:spPr>
        <c:crossAx val="189317120"/>
        <c:crosses val="autoZero"/>
        <c:crossBetween val="between"/>
      </c:valAx>
      <c:spPr>
        <a:noFill/>
        <a:ln w="22931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722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0"/>
      <c:hPercent val="100"/>
      <c:rotY val="0"/>
      <c:depthPercent val="100"/>
      <c:perspective val="60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851063829787267E-2"/>
          <c:y val="3.2075471698113367E-2"/>
          <c:w val="0.88297872340425543"/>
          <c:h val="0.87547169811320946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46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146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5730268849624706E-3"/>
                  <c:y val="-4.007069934602701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6.319390457426648E-3"/>
                  <c:y val="-4.007069934602701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1.9383428470864722E-3"/>
                  <c:y val="-4.007069934602701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-3.1529358044947702E-4"/>
                  <c:y val="-4.007069934602701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-4.6963411907896069E-3"/>
                  <c:y val="-4.007069934602701E-3"/>
                </c:manualLayout>
              </c:layout>
              <c:spPr>
                <a:noFill/>
                <a:ln w="22931">
                  <a:noFill/>
                </a:ln>
              </c:spPr>
              <c:txPr>
                <a:bodyPr/>
                <a:lstStyle/>
                <a:p>
                  <a:pPr>
                    <a:defRPr sz="1625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Val val="1"/>
            </c:dLbl>
            <c:spPr>
              <a:noFill/>
              <a:ln w="22931">
                <a:noFill/>
              </a:ln>
            </c:spPr>
            <c:txPr>
              <a:bodyPr/>
              <a:lstStyle/>
              <a:p>
                <a:pPr>
                  <a:defRPr sz="2167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numRef>
              <c:f>Sheet1!$B$1:$F$1</c:f>
              <c:numCache>
                <c:formatCode>0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shape val="cylinder"/>
        <c:axId val="209800192"/>
        <c:axId val="209810176"/>
        <c:axId val="0"/>
      </c:bar3DChart>
      <c:catAx>
        <c:axId val="209800192"/>
        <c:scaling>
          <c:orientation val="minMax"/>
        </c:scaling>
        <c:axPos val="b"/>
        <c:numFmt formatCode="0" sourceLinked="1"/>
        <c:tickLblPos val="low"/>
        <c:spPr>
          <a:ln w="8599">
            <a:noFill/>
          </a:ln>
        </c:spPr>
        <c:txPr>
          <a:bodyPr rot="-2700000" vert="horz"/>
          <a:lstStyle/>
          <a:p>
            <a:pPr>
              <a:defRPr sz="1083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0981017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09810176"/>
        <c:scaling>
          <c:orientation val="minMax"/>
        </c:scaling>
        <c:axPos val="l"/>
        <c:numFmt formatCode="0%" sourceLinked="1"/>
        <c:tickLblPos val="none"/>
        <c:spPr>
          <a:ln w="8599">
            <a:noFill/>
          </a:ln>
        </c:spPr>
        <c:crossAx val="209800192"/>
        <c:crosses val="autoZero"/>
        <c:crossBetween val="between"/>
      </c:valAx>
      <c:spPr>
        <a:noFill/>
        <a:ln w="22931">
          <a:noFill/>
        </a:ln>
      </c:spPr>
    </c:plotArea>
    <c:plotVisOnly val="1"/>
    <c:dispBlanksAs val="span"/>
  </c:chart>
  <c:spPr>
    <a:noFill/>
    <a:ln>
      <a:noFill/>
    </a:ln>
  </c:spPr>
  <c:txPr>
    <a:bodyPr/>
    <a:lstStyle/>
    <a:p>
      <a:pPr>
        <a:defRPr sz="722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34" tIns="46767" rIns="93534" bIns="46767" numCol="1" anchor="t" anchorCtr="0" compatLnSpc="1">
            <a:prstTxWarp prst="textNoShape">
              <a:avLst/>
            </a:prstTxWarp>
          </a:bodyPr>
          <a:lstStyle>
            <a:lvl1pPr defTabSz="935038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34" tIns="46767" rIns="93534" bIns="46767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34" tIns="46767" rIns="93534" bIns="46767" numCol="1" anchor="b" anchorCtr="0" compatLnSpc="1">
            <a:prstTxWarp prst="textNoShape">
              <a:avLst/>
            </a:prstTxWarp>
          </a:bodyPr>
          <a:lstStyle>
            <a:lvl1pPr defTabSz="935038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34" tIns="46767" rIns="93534" bIns="46767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fld id="{3D99BBF3-453E-4A41-B60A-C601C47FC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34" tIns="46767" rIns="93534" bIns="46767" numCol="1" anchor="t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34" tIns="46767" rIns="93534" bIns="467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34" tIns="46767" rIns="93534" bIns="46767" numCol="1" anchor="t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34" tIns="46767" rIns="93534" bIns="46767" numCol="1" anchor="b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34" tIns="46767" rIns="93534" bIns="46767" numCol="1" anchor="b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AEE8E274-DDB8-4695-AD7A-15C7DD891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DCEF4-A4A9-45E9-9990-86D67AF6909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7107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receive a lot of requests for materials published</a:t>
            </a:r>
            <a:r>
              <a:rPr lang="en-US" baseline="0" dirty="0" smtClean="0"/>
              <a:t> prior to 2006.  With a few exceptions, these titles are not generally available as NIMAS </a:t>
            </a:r>
            <a:r>
              <a:rPr lang="en-US" baseline="0" dirty="0" err="1" smtClean="0"/>
              <a:t>filesets</a:t>
            </a:r>
            <a:r>
              <a:rPr lang="en-US" baseline="0" dirty="0" smtClean="0"/>
              <a:t> and publishers are under no obligation to provide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trick question,</a:t>
            </a:r>
            <a:r>
              <a:rPr lang="en-US" baseline="0" dirty="0" smtClean="0"/>
              <a:t> as no books are actually in inventory at the Center. It is a “virtual” inventory. </a:t>
            </a:r>
          </a:p>
          <a:p>
            <a:r>
              <a:rPr lang="en-US" dirty="0" smtClean="0"/>
              <a:t>Most </a:t>
            </a:r>
            <a:r>
              <a:rPr lang="en-US" baseline="0" dirty="0" smtClean="0"/>
              <a:t>books that show as available are ready for download at </a:t>
            </a:r>
            <a:r>
              <a:rPr lang="en-US" baseline="0" dirty="0" err="1" smtClean="0"/>
              <a:t>Bookshare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NIMAS</a:t>
            </a:r>
            <a:r>
              <a:rPr lang="en-US" baseline="0" dirty="0" smtClean="0"/>
              <a:t>/FL authorizes access to NIMAS </a:t>
            </a:r>
            <a:r>
              <a:rPr lang="en-US" baseline="0" dirty="0" err="1" smtClean="0"/>
              <a:t>Filesets</a:t>
            </a:r>
            <a:r>
              <a:rPr lang="en-US" baseline="0" dirty="0" smtClean="0"/>
              <a:t> at the NIMAC. </a:t>
            </a:r>
          </a:p>
          <a:p>
            <a:r>
              <a:rPr lang="en-US" baseline="0" dirty="0" err="1" smtClean="0"/>
              <a:t>Bookshare</a:t>
            </a:r>
            <a:r>
              <a:rPr lang="en-US" baseline="0" dirty="0" smtClean="0"/>
              <a:t> converts the </a:t>
            </a:r>
            <a:r>
              <a:rPr lang="en-US" baseline="0" dirty="0" err="1" smtClean="0"/>
              <a:t>filesets</a:t>
            </a:r>
            <a:r>
              <a:rPr lang="en-US" baseline="0" dirty="0" smtClean="0"/>
              <a:t> to “student ready” formats.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The publisher may not have created</a:t>
            </a:r>
            <a:r>
              <a:rPr lang="en-US" baseline="0" dirty="0" smtClean="0">
                <a:latin typeface="Arial" pitchFamily="34" charset="0"/>
              </a:rPr>
              <a:t> a NIMAS </a:t>
            </a:r>
            <a:r>
              <a:rPr lang="en-US" baseline="0" dirty="0" err="1" smtClean="0">
                <a:latin typeface="Arial" pitchFamily="34" charset="0"/>
              </a:rPr>
              <a:t>fileset</a:t>
            </a:r>
            <a:r>
              <a:rPr lang="en-US" baseline="0" dirty="0" smtClean="0">
                <a:latin typeface="Arial" pitchFamily="34" charset="0"/>
              </a:rPr>
              <a:t> for the book. If so, they may take 6-8 weeks, or more, for files to be deposited at NIMAC. They must then be validated, certified and uploaded into the repository. 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CC862-EB94-42ED-9C05-04F4612545EC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DRM may also choose to search NIMAC to</a:t>
            </a:r>
            <a:r>
              <a:rPr lang="en-US" baseline="0" dirty="0" smtClean="0">
                <a:latin typeface="Arial" pitchFamily="34" charset="0"/>
              </a:rPr>
              <a:t> see if it is available.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CC862-EB94-42ED-9C05-04F4612545EC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CC862-EB94-42ED-9C05-04F4612545EC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E8E274-DDB8-4695-AD7A-15C7DD89165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7DADABE-A4DF-439F-8564-479618E52706}" type="datetime1">
              <a:rPr lang="en-US" smtClean="0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0066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rgbClr val="92D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 advClick="0" advTm="10000">
    <p:random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DADABE-A4DF-439F-8564-479618E52706}" type="datetime1">
              <a:rPr lang="en-US" smtClean="0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 advClick="0" advTm="10000"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11" name="Group 40"/>
          <p:cNvGrpSpPr>
            <a:grpSpLocks/>
          </p:cNvGrpSpPr>
          <p:nvPr userDrawn="1"/>
        </p:nvGrpSpPr>
        <p:grpSpPr bwMode="auto">
          <a:xfrm>
            <a:off x="152400" y="152400"/>
            <a:ext cx="838200" cy="914400"/>
            <a:chOff x="0" y="2496"/>
            <a:chExt cx="672" cy="672"/>
          </a:xfrm>
        </p:grpSpPr>
        <p:sp>
          <p:nvSpPr>
            <p:cNvPr id="12" name="Rectangle 41"/>
            <p:cNvSpPr>
              <a:spLocks noChangeArrowheads="1"/>
            </p:cNvSpPr>
            <p:nvPr/>
          </p:nvSpPr>
          <p:spPr bwMode="auto">
            <a:xfrm>
              <a:off x="0" y="2496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42"/>
            <p:cNvSpPr>
              <a:spLocks noChangeArrowheads="1"/>
            </p:cNvSpPr>
            <p:nvPr/>
          </p:nvSpPr>
          <p:spPr bwMode="auto">
            <a:xfrm>
              <a:off x="336" y="2832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E5335-5285-42C7-9655-AB45F7C4150B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77770-18D6-4843-93A1-958E8868D1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40"/>
          <p:cNvGrpSpPr>
            <a:grpSpLocks/>
          </p:cNvGrpSpPr>
          <p:nvPr userDrawn="1"/>
        </p:nvGrpSpPr>
        <p:grpSpPr bwMode="auto">
          <a:xfrm>
            <a:off x="152400" y="152400"/>
            <a:ext cx="838200" cy="914400"/>
            <a:chOff x="0" y="2496"/>
            <a:chExt cx="672" cy="672"/>
          </a:xfrm>
        </p:grpSpPr>
        <p:sp>
          <p:nvSpPr>
            <p:cNvPr id="8" name="Rectangle 41"/>
            <p:cNvSpPr>
              <a:spLocks noChangeArrowheads="1"/>
            </p:cNvSpPr>
            <p:nvPr/>
          </p:nvSpPr>
          <p:spPr bwMode="auto">
            <a:xfrm>
              <a:off x="0" y="2496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42"/>
            <p:cNvSpPr>
              <a:spLocks noChangeArrowheads="1"/>
            </p:cNvSpPr>
            <p:nvPr/>
          </p:nvSpPr>
          <p:spPr bwMode="auto">
            <a:xfrm>
              <a:off x="336" y="2832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.xml"/><Relationship Id="rId7" Type="http://schemas.openxmlformats.org/officeDocument/2006/relationships/hyperlink" Target="mailto:ccookson@fimcvi.org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hyperlink" Target="mailto:mstoltz@fimcvi.org" TargetMode="External"/><Relationship Id="rId5" Type="http://schemas.openxmlformats.org/officeDocument/2006/relationships/hyperlink" Target="mailto:sdalton@fimcvi.org" TargetMode="External"/><Relationship Id="rId4" Type="http://schemas.openxmlformats.org/officeDocument/2006/relationships/hyperlink" Target="http://www.fimcvi.org/" TargetMode="External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chart" Target="../charts/chart5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chart" Target="../charts/chart6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arningally.org/" TargetMode="External"/><Relationship Id="rId3" Type="http://schemas.openxmlformats.org/officeDocument/2006/relationships/notesSlide" Target="../notesSlides/notesSlide10.xml"/><Relationship Id="rId7" Type="http://schemas.openxmlformats.org/officeDocument/2006/relationships/hyperlink" Target="http://www.bookshare.org/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6" Type="http://schemas.openxmlformats.org/officeDocument/2006/relationships/hyperlink" Target="http://www.aim.cast.org/" TargetMode="External"/><Relationship Id="rId5" Type="http://schemas.openxmlformats.org/officeDocument/2006/relationships/hyperlink" Target="http://www.fdlrstech.org/" TargetMode="External"/><Relationship Id="rId4" Type="http://schemas.openxmlformats.org/officeDocument/2006/relationships/hyperlink" Target="http://www.fdlrs.org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hyperlink" Target="http://www.fimcvi.org/" TargetMode="External"/><Relationship Id="rId4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hyperlink" Target="http://www.fimcvi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5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chart" Target="../charts/chart4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733800"/>
            <a:ext cx="6858000" cy="11430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800" b="1" dirty="0" smtClean="0"/>
              <a:t>NIMAS/Florida </a:t>
            </a:r>
          </a:p>
          <a:p>
            <a:pPr algn="l"/>
            <a:r>
              <a:rPr lang="en-US" dirty="0" smtClean="0"/>
              <a:t>located at the</a:t>
            </a:r>
            <a:br>
              <a:rPr lang="en-US" dirty="0" smtClean="0"/>
            </a:br>
            <a:r>
              <a:rPr lang="en-US" b="1" i="1" dirty="0" smtClean="0"/>
              <a:t>Florida Instructional Materials Center for the Visually Impaired</a:t>
            </a:r>
          </a:p>
          <a:p>
            <a:pPr algn="l"/>
            <a:r>
              <a:rPr lang="en-US" b="1" i="1" dirty="0" smtClean="0">
                <a:hlinkClick r:id="rId4"/>
              </a:rPr>
              <a:t>www.fimcvi.org</a:t>
            </a:r>
            <a:endParaRPr lang="en-US" b="1" i="1" dirty="0" smtClean="0"/>
          </a:p>
          <a:p>
            <a:pPr algn="l"/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228601" y="304800"/>
            <a:ext cx="4532010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effectLst/>
              </a:rPr>
              <a:t>NIMAS Notes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effectLst/>
              </a:rPr>
              <a:t>November 16, 2011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effectLst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143000" y="5029200"/>
            <a:ext cx="6858000" cy="762000"/>
          </a:xfrm>
        </p:spPr>
        <p:txBody>
          <a:bodyPr>
            <a:noAutofit/>
          </a:bodyPr>
          <a:lstStyle/>
          <a:p>
            <a:pPr algn="l"/>
            <a:r>
              <a:rPr lang="en-US" sz="1500" dirty="0" smtClean="0"/>
              <a:t>Suzanne Dalton - </a:t>
            </a:r>
            <a:r>
              <a:rPr lang="en-US" sz="1500" dirty="0" smtClean="0">
                <a:hlinkClick r:id="rId5"/>
              </a:rPr>
              <a:t>sdalton@fimcvi.org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Mary </a:t>
            </a:r>
            <a:r>
              <a:rPr lang="en-US" sz="1500" dirty="0" err="1" smtClean="0"/>
              <a:t>Stoltz</a:t>
            </a:r>
            <a:r>
              <a:rPr lang="en-US" sz="1500" dirty="0" smtClean="0"/>
              <a:t> - </a:t>
            </a:r>
            <a:r>
              <a:rPr lang="en-US" sz="1500" dirty="0" smtClean="0">
                <a:hlinkClick r:id="rId6"/>
              </a:rPr>
              <a:t>mstoltz@fimcvi.org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Cynthia Cookson – </a:t>
            </a:r>
            <a:r>
              <a:rPr lang="en-US" sz="1500" dirty="0" smtClean="0">
                <a:hlinkClick r:id="rId7"/>
              </a:rPr>
              <a:t>ccookson@fimcvi.org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</p:txBody>
      </p:sp>
      <p:pic>
        <p:nvPicPr>
          <p:cNvPr id="1026" name="Picture 2" descr="C:\Users\Suzanne A. Dalton\AppData\Local\Microsoft\Windows\Temporary Internet Files\Content.IE5\G1V418U9\MC900013535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14800" y="152400"/>
            <a:ext cx="1707873" cy="1371600"/>
          </a:xfrm>
          <a:prstGeom prst="rect">
            <a:avLst/>
          </a:prstGeom>
          <a:noFill/>
        </p:spPr>
      </p:pic>
      <p:pic>
        <p:nvPicPr>
          <p:cNvPr id="1029" name="Picture 5" descr="C:\Users\Suzanne A. Dalton\AppData\Local\Microsoft\Windows\Temporary Internet Files\Content.IE5\57G90CZY\MC900022923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1800" y="304800"/>
            <a:ext cx="1854072" cy="2514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spd="med" advClick="0" advTm="10592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PQuestion"/>
          <p:cNvSpPr>
            <a:spLocks noGrp="1"/>
          </p:cNvSpPr>
          <p:nvPr>
            <p:ph type="title"/>
          </p:nvPr>
        </p:nvSpPr>
        <p:spPr>
          <a:xfrm>
            <a:off x="457200" y="533400"/>
            <a:ext cx="8077200" cy="12192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the difference between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and -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Bookshare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Learning Ally? </a:t>
            </a: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5334000" y="2201864"/>
          <a:ext cx="3695700" cy="416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100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33400" y="1981200"/>
            <a:ext cx="4572000" cy="43434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the authorized user for Florida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NIMAS/Florida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the AMP (accessible media producer) for Florida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Learning Ally is the authorized user for Florida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NIMAS/Florida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the authorized user for Florida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5. None of the above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Bent Arrow 77"/>
          <p:cNvSpPr/>
          <p:nvPr/>
        </p:nvSpPr>
        <p:spPr bwMode="auto">
          <a:xfrm rot="10800000">
            <a:off x="7010400" y="3505200"/>
            <a:ext cx="381000" cy="2209800"/>
          </a:xfrm>
          <a:prstGeom prst="bentArrow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1295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Process Flowchart - Publishers&gt;NIMAC&gt;AMP&gt;</a:t>
            </a: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</a:p>
        </p:txBody>
      </p:sp>
      <p:sp>
        <p:nvSpPr>
          <p:cNvPr id="130054" name="Documents"/>
          <p:cNvSpPr>
            <a:spLocks noEditPoints="1" noChangeArrowheads="1"/>
          </p:cNvSpPr>
          <p:nvPr/>
        </p:nvSpPr>
        <p:spPr bwMode="auto">
          <a:xfrm>
            <a:off x="1000125" y="4495800"/>
            <a:ext cx="1666875" cy="16002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0066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0055" name="AutoShape 7" descr="Graphic box representing publisher"/>
          <p:cNvSpPr>
            <a:spLocks noChangeArrowheads="1"/>
          </p:cNvSpPr>
          <p:nvPr/>
        </p:nvSpPr>
        <p:spPr bwMode="auto">
          <a:xfrm>
            <a:off x="838200" y="2209800"/>
            <a:ext cx="1295400" cy="11430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0076" name="AutoShape 28" descr="Graphic of cylinder representing NIMAC"/>
          <p:cNvSpPr>
            <a:spLocks noChangeArrowheads="1"/>
          </p:cNvSpPr>
          <p:nvPr/>
        </p:nvSpPr>
        <p:spPr bwMode="auto">
          <a:xfrm>
            <a:off x="6477000" y="2209800"/>
            <a:ext cx="1676400" cy="1371600"/>
          </a:xfrm>
          <a:prstGeom prst="flowChartMagneticDisk">
            <a:avLst/>
          </a:prstGeom>
          <a:solidFill>
            <a:schemeClr val="bg1"/>
          </a:solidFill>
          <a:ln w="25400">
            <a:solidFill>
              <a:schemeClr val="accent4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29" name="Text Box 29"/>
          <p:cNvSpPr txBox="1">
            <a:spLocks noChangeArrowheads="1"/>
          </p:cNvSpPr>
          <p:nvPr/>
        </p:nvSpPr>
        <p:spPr bwMode="auto">
          <a:xfrm>
            <a:off x="6667500" y="2657475"/>
            <a:ext cx="1295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800" dirty="0">
                <a:effectLst/>
              </a:rPr>
              <a:t>NIMAC File</a:t>
            </a:r>
          </a:p>
          <a:p>
            <a:pPr algn="ctr" eaLnBrk="0" hangingPunct="0"/>
            <a:r>
              <a:rPr lang="en-US" sz="1800" dirty="0">
                <a:effectLst/>
              </a:rPr>
              <a:t>Repository</a:t>
            </a:r>
          </a:p>
        </p:txBody>
      </p:sp>
      <p:sp>
        <p:nvSpPr>
          <p:cNvPr id="30731" name="Text Box 35"/>
          <p:cNvSpPr txBox="1">
            <a:spLocks noChangeArrowheads="1"/>
          </p:cNvSpPr>
          <p:nvPr/>
        </p:nvSpPr>
        <p:spPr bwMode="auto">
          <a:xfrm>
            <a:off x="4724400" y="2667000"/>
            <a:ext cx="1295400" cy="369332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effectLst/>
              </a:rPr>
              <a:t>Validation</a:t>
            </a:r>
            <a:endParaRPr lang="en-US" sz="1800" dirty="0">
              <a:effectLst/>
            </a:endParaRPr>
          </a:p>
        </p:txBody>
      </p:sp>
      <p:sp>
        <p:nvSpPr>
          <p:cNvPr id="30734" name="Text Box 86"/>
          <p:cNvSpPr txBox="1">
            <a:spLocks noChangeArrowheads="1"/>
          </p:cNvSpPr>
          <p:nvPr/>
        </p:nvSpPr>
        <p:spPr bwMode="auto">
          <a:xfrm>
            <a:off x="6019800" y="3962400"/>
            <a:ext cx="2514600" cy="369888"/>
          </a:xfrm>
          <a:prstGeom prst="rect">
            <a:avLst/>
          </a:prstGeom>
          <a:solidFill>
            <a:schemeClr val="bg1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800" dirty="0" smtClean="0">
                <a:effectLst/>
              </a:rPr>
              <a:t>NIMAS/FL Assignment</a:t>
            </a:r>
            <a:endParaRPr lang="en-US" sz="1800" dirty="0">
              <a:effectLst/>
            </a:endParaRPr>
          </a:p>
        </p:txBody>
      </p:sp>
      <p:sp>
        <p:nvSpPr>
          <p:cNvPr id="130138" name="Rectangle 90"/>
          <p:cNvSpPr>
            <a:spLocks noChangeArrowheads="1"/>
          </p:cNvSpPr>
          <p:nvPr/>
        </p:nvSpPr>
        <p:spPr bwMode="auto">
          <a:xfrm>
            <a:off x="2859088" y="1954213"/>
            <a:ext cx="1331912" cy="209073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30736" name="Picture 91" descr="Adobe PD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pSp>
        <p:nvGrpSpPr>
          <p:cNvPr id="4" name="Group 92" descr="Graphic showing PDF and XML files"/>
          <p:cNvGrpSpPr>
            <a:grpSpLocks/>
          </p:cNvGrpSpPr>
          <p:nvPr/>
        </p:nvGrpSpPr>
        <p:grpSpPr bwMode="auto">
          <a:xfrm>
            <a:off x="3200400" y="2862263"/>
            <a:ext cx="754063" cy="1057275"/>
            <a:chOff x="3317" y="1254"/>
            <a:chExt cx="475" cy="666"/>
          </a:xfrm>
        </p:grpSpPr>
        <p:sp>
          <p:nvSpPr>
            <p:cNvPr id="130141" name="Documents"/>
            <p:cNvSpPr>
              <a:spLocks noEditPoints="1" noChangeArrowheads="1"/>
            </p:cNvSpPr>
            <p:nvPr/>
          </p:nvSpPr>
          <p:spPr bwMode="auto">
            <a:xfrm>
              <a:off x="3318" y="1254"/>
              <a:ext cx="474" cy="666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755" name="Text Box 94"/>
            <p:cNvSpPr txBox="1">
              <a:spLocks noChangeArrowheads="1"/>
            </p:cNvSpPr>
            <p:nvPr/>
          </p:nvSpPr>
          <p:spPr bwMode="auto">
            <a:xfrm>
              <a:off x="3317" y="1460"/>
              <a:ext cx="47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effectLst/>
                </a:rPr>
                <a:t>XML</a:t>
              </a:r>
            </a:p>
          </p:txBody>
        </p:sp>
      </p:grpSp>
      <p:sp>
        <p:nvSpPr>
          <p:cNvPr id="30739" name="Text Box 133"/>
          <p:cNvSpPr txBox="1">
            <a:spLocks noChangeArrowheads="1"/>
          </p:cNvSpPr>
          <p:nvPr/>
        </p:nvSpPr>
        <p:spPr bwMode="auto">
          <a:xfrm>
            <a:off x="381000" y="4953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1800">
              <a:effectLst/>
            </a:endParaRPr>
          </a:p>
        </p:txBody>
      </p:sp>
      <p:grpSp>
        <p:nvGrpSpPr>
          <p:cNvPr id="5" name="Group 32" descr="Graphic of cylinder representing conversion entity"/>
          <p:cNvGrpSpPr>
            <a:grpSpLocks/>
          </p:cNvGrpSpPr>
          <p:nvPr/>
        </p:nvGrpSpPr>
        <p:grpSpPr bwMode="auto">
          <a:xfrm>
            <a:off x="4724400" y="4540844"/>
            <a:ext cx="2286000" cy="1936156"/>
            <a:chOff x="5081" y="777"/>
            <a:chExt cx="965" cy="868"/>
          </a:xfrm>
          <a:solidFill>
            <a:schemeClr val="bg1"/>
          </a:solidFill>
        </p:grpSpPr>
        <p:sp>
          <p:nvSpPr>
            <p:cNvPr id="130081" name="AutoShape 33"/>
            <p:cNvSpPr>
              <a:spLocks noChangeArrowheads="1"/>
            </p:cNvSpPr>
            <p:nvPr/>
          </p:nvSpPr>
          <p:spPr bwMode="auto">
            <a:xfrm>
              <a:off x="5081" y="777"/>
              <a:ext cx="965" cy="868"/>
            </a:xfrm>
            <a:prstGeom prst="flowChartMagneticDrum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753" name="Text Box 34"/>
            <p:cNvSpPr txBox="1">
              <a:spLocks noChangeArrowheads="1"/>
            </p:cNvSpPr>
            <p:nvPr/>
          </p:nvSpPr>
          <p:spPr bwMode="auto">
            <a:xfrm>
              <a:off x="5081" y="935"/>
              <a:ext cx="693" cy="593"/>
            </a:xfrm>
            <a:prstGeom prst="rect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dirty="0" smtClean="0">
                  <a:effectLst/>
                </a:rPr>
                <a:t>Conversion to “student ready” format by an </a:t>
              </a:r>
              <a:r>
                <a:rPr lang="en-US" sz="1600" b="1" dirty="0" smtClean="0">
                  <a:effectLst/>
                </a:rPr>
                <a:t>AMP</a:t>
              </a:r>
              <a:r>
                <a:rPr lang="en-US" sz="1600" dirty="0" smtClean="0">
                  <a:effectLst/>
                </a:rPr>
                <a:t> </a:t>
              </a:r>
            </a:p>
            <a:p>
              <a:pPr algn="ctr" eaLnBrk="0" hangingPunct="0"/>
              <a:r>
                <a:rPr lang="en-US" sz="1600" dirty="0" smtClean="0">
                  <a:effectLst/>
                </a:rPr>
                <a:t>(i.e. </a:t>
              </a:r>
              <a:r>
                <a:rPr lang="en-US" sz="1600" dirty="0" err="1" smtClean="0">
                  <a:effectLst/>
                </a:rPr>
                <a:t>Bookshare</a:t>
              </a:r>
              <a:r>
                <a:rPr lang="en-US" sz="1600" dirty="0" smtClean="0">
                  <a:effectLst/>
                </a:rPr>
                <a:t>)</a:t>
              </a:r>
              <a:endParaRPr lang="en-US" sz="1600" dirty="0">
                <a:effectLst/>
              </a:endParaRPr>
            </a:p>
          </p:txBody>
        </p:sp>
      </p:grpSp>
      <p:sp>
        <p:nvSpPr>
          <p:cNvPr id="30744" name="TextBox 137"/>
          <p:cNvSpPr txBox="1">
            <a:spLocks noChangeArrowheads="1"/>
          </p:cNvSpPr>
          <p:nvPr/>
        </p:nvSpPr>
        <p:spPr bwMode="auto">
          <a:xfrm>
            <a:off x="985837" y="5029200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effectLst/>
              </a:rPr>
              <a:t>NIMAS/FL emails DRM</a:t>
            </a:r>
            <a:endParaRPr lang="en-US" sz="1600" dirty="0">
              <a:effectLst/>
            </a:endParaRPr>
          </a:p>
        </p:txBody>
      </p:sp>
      <p:sp>
        <p:nvSpPr>
          <p:cNvPr id="30750" name="TextBox 122"/>
          <p:cNvSpPr txBox="1">
            <a:spLocks noChangeArrowheads="1"/>
          </p:cNvSpPr>
          <p:nvPr/>
        </p:nvSpPr>
        <p:spPr bwMode="auto">
          <a:xfrm>
            <a:off x="3048000" y="5029200"/>
            <a:ext cx="144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 smtClean="0">
                <a:effectLst/>
              </a:rPr>
              <a:t>Notification</a:t>
            </a:r>
            <a:endParaRPr lang="en-US" sz="1800" dirty="0">
              <a:effectLst/>
            </a:endParaRPr>
          </a:p>
        </p:txBody>
      </p:sp>
      <p:sp>
        <p:nvSpPr>
          <p:cNvPr id="124" name="AutoShape 88"/>
          <p:cNvSpPr>
            <a:spLocks noChangeArrowheads="1"/>
          </p:cNvSpPr>
          <p:nvPr/>
        </p:nvSpPr>
        <p:spPr bwMode="auto">
          <a:xfrm>
            <a:off x="2667000" y="5334000"/>
            <a:ext cx="2057400" cy="304800"/>
          </a:xfrm>
          <a:prstGeom prst="leftArrow">
            <a:avLst>
              <a:gd name="adj1" fmla="val 50000"/>
              <a:gd name="adj2" fmla="val 33917"/>
            </a:avLst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4" name="Text Box 113"/>
          <p:cNvSpPr txBox="1">
            <a:spLocks noChangeArrowheads="1"/>
          </p:cNvSpPr>
          <p:nvPr/>
        </p:nvSpPr>
        <p:spPr bwMode="auto">
          <a:xfrm>
            <a:off x="838200" y="2743200"/>
            <a:ext cx="955298" cy="36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435" tIns="35217" rIns="70435" bIns="35217"/>
          <a:lstStyle/>
          <a:p>
            <a:pPr eaLnBrk="0" hangingPunct="0"/>
            <a:r>
              <a:rPr kumimoji="1" lang="en-US" sz="1400" dirty="0"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Publisher</a:t>
            </a:r>
            <a:endParaRPr kumimoji="1" lang="en-US" dirty="0">
              <a:effectLst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5" name="AutoShape 91" descr="Right arrow pointing from text order to publisher"/>
          <p:cNvSpPr>
            <a:spLocks noChangeArrowheads="1"/>
          </p:cNvSpPr>
          <p:nvPr/>
        </p:nvSpPr>
        <p:spPr bwMode="auto">
          <a:xfrm>
            <a:off x="2209800" y="2667000"/>
            <a:ext cx="471767" cy="230295"/>
          </a:xfrm>
          <a:prstGeom prst="rightArrow">
            <a:avLst>
              <a:gd name="adj1" fmla="val 50000"/>
              <a:gd name="adj2" fmla="val 64725"/>
            </a:avLst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6" name="AutoShape 91" descr="Right arrow pointing from text order to publisher"/>
          <p:cNvSpPr>
            <a:spLocks noChangeArrowheads="1"/>
          </p:cNvSpPr>
          <p:nvPr/>
        </p:nvSpPr>
        <p:spPr bwMode="auto">
          <a:xfrm>
            <a:off x="4267200" y="2743200"/>
            <a:ext cx="471767" cy="230295"/>
          </a:xfrm>
          <a:prstGeom prst="rightArrow">
            <a:avLst>
              <a:gd name="adj1" fmla="val 50000"/>
              <a:gd name="adj2" fmla="val 64725"/>
            </a:avLst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7" name="AutoShape 91" descr="Right arrow pointing from text order to publisher"/>
          <p:cNvSpPr>
            <a:spLocks noChangeArrowheads="1"/>
          </p:cNvSpPr>
          <p:nvPr/>
        </p:nvSpPr>
        <p:spPr bwMode="auto">
          <a:xfrm>
            <a:off x="5943600" y="2743200"/>
            <a:ext cx="471767" cy="230295"/>
          </a:xfrm>
          <a:prstGeom prst="rightArrow">
            <a:avLst>
              <a:gd name="adj1" fmla="val 50000"/>
              <a:gd name="adj2" fmla="val 64725"/>
            </a:avLst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467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Process Flowchart – DRM</a:t>
            </a:r>
          </a:p>
        </p:txBody>
      </p:sp>
      <p:sp>
        <p:nvSpPr>
          <p:cNvPr id="130085" name="AutoShape 37" descr="Left arrow pointing to student with specialized format book"/>
          <p:cNvSpPr>
            <a:spLocks noChangeArrowheads="1"/>
          </p:cNvSpPr>
          <p:nvPr/>
        </p:nvSpPr>
        <p:spPr bwMode="auto">
          <a:xfrm rot="19360849">
            <a:off x="2283292" y="4225467"/>
            <a:ext cx="1447800" cy="228600"/>
          </a:xfrm>
          <a:prstGeom prst="leftArrow">
            <a:avLst>
              <a:gd name="adj1" fmla="val 50000"/>
              <a:gd name="adj2" fmla="val 250573"/>
            </a:avLst>
          </a:prstGeom>
          <a:solidFill>
            <a:schemeClr val="tx2">
              <a:lumMod val="75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39" name="Text Box 133"/>
          <p:cNvSpPr txBox="1">
            <a:spLocks noChangeArrowheads="1"/>
          </p:cNvSpPr>
          <p:nvPr/>
        </p:nvSpPr>
        <p:spPr bwMode="auto">
          <a:xfrm>
            <a:off x="381000" y="3886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1800">
              <a:effectLst/>
            </a:endParaRPr>
          </a:p>
        </p:txBody>
      </p:sp>
      <p:sp>
        <p:nvSpPr>
          <p:cNvPr id="71" name="Regular Pentagon 70"/>
          <p:cNvSpPr/>
          <p:nvPr/>
        </p:nvSpPr>
        <p:spPr>
          <a:xfrm>
            <a:off x="3543300" y="1066800"/>
            <a:ext cx="2057400" cy="1447800"/>
          </a:xfrm>
          <a:prstGeom prst="pentagon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DRM Registers eligible student</a:t>
            </a:r>
            <a:endParaRPr lang="en-US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egular Pentagon 73"/>
          <p:cNvSpPr/>
          <p:nvPr/>
        </p:nvSpPr>
        <p:spPr>
          <a:xfrm>
            <a:off x="152400" y="4343400"/>
            <a:ext cx="3810000" cy="1828800"/>
          </a:xfrm>
          <a:prstGeom prst="pentagon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DRM orders the book</a:t>
            </a:r>
            <a:endParaRPr lang="en-US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gular Pentagon 74"/>
          <p:cNvSpPr/>
          <p:nvPr/>
        </p:nvSpPr>
        <p:spPr>
          <a:xfrm>
            <a:off x="5029200" y="4343400"/>
            <a:ext cx="3810000" cy="1828800"/>
          </a:xfrm>
          <a:prstGeom prst="pentagon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DRM Enters Special Request for a State Adopted book with a Copyright date after 2006.</a:t>
            </a:r>
            <a:endParaRPr lang="en-US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0" y="1066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8"/>
          <p:cNvSpPr txBox="1">
            <a:spLocks noChangeArrowheads="1"/>
          </p:cNvSpPr>
          <p:nvPr/>
        </p:nvSpPr>
        <p:spPr bwMode="auto">
          <a:xfrm rot="19263962">
            <a:off x="2187677" y="3776846"/>
            <a:ext cx="1236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effectLst/>
              </a:rPr>
              <a:t>If Yes</a:t>
            </a:r>
            <a:endParaRPr lang="en-US" sz="1800" dirty="0">
              <a:effectLst/>
            </a:endParaRPr>
          </a:p>
        </p:txBody>
      </p:sp>
      <p:sp>
        <p:nvSpPr>
          <p:cNvPr id="79" name="Text Box 8"/>
          <p:cNvSpPr txBox="1">
            <a:spLocks noChangeArrowheads="1"/>
          </p:cNvSpPr>
          <p:nvPr/>
        </p:nvSpPr>
        <p:spPr bwMode="auto">
          <a:xfrm rot="2501960">
            <a:off x="5664829" y="3975454"/>
            <a:ext cx="1236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effectLst/>
              </a:rPr>
              <a:t>If No</a:t>
            </a:r>
            <a:endParaRPr lang="en-US" sz="1800" dirty="0">
              <a:effectLst/>
            </a:endParaRPr>
          </a:p>
        </p:txBody>
      </p:sp>
      <p:sp>
        <p:nvSpPr>
          <p:cNvPr id="80" name="AutoShape 37" descr="Left arrow pointing to student with specialized format book"/>
          <p:cNvSpPr>
            <a:spLocks noChangeArrowheads="1"/>
          </p:cNvSpPr>
          <p:nvPr/>
        </p:nvSpPr>
        <p:spPr bwMode="auto">
          <a:xfrm rot="13382494">
            <a:off x="5374618" y="4261080"/>
            <a:ext cx="1447800" cy="228600"/>
          </a:xfrm>
          <a:prstGeom prst="leftArrow">
            <a:avLst>
              <a:gd name="adj1" fmla="val 50000"/>
              <a:gd name="adj2" fmla="val 250573"/>
            </a:avLst>
          </a:prstGeom>
          <a:solidFill>
            <a:schemeClr val="tx2">
              <a:lumMod val="75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3" name="Regular Pentagon 72"/>
          <p:cNvSpPr/>
          <p:nvPr/>
        </p:nvSpPr>
        <p:spPr>
          <a:xfrm>
            <a:off x="3314700" y="2667000"/>
            <a:ext cx="2514600" cy="1981200"/>
          </a:xfrm>
          <a:prstGeom prst="pentagon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DRM Searches NIMAS/FL  system to see if the book is available</a:t>
            </a:r>
            <a:endParaRPr lang="en-US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ounded Rectangle 87"/>
          <p:cNvSpPr/>
          <p:nvPr/>
        </p:nvSpPr>
        <p:spPr>
          <a:xfrm>
            <a:off x="1447800" y="1143000"/>
            <a:ext cx="7162800" cy="5486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9" name="Rounded Rectangle 88"/>
          <p:cNvSpPr/>
          <p:nvPr/>
        </p:nvSpPr>
        <p:spPr>
          <a:xfrm>
            <a:off x="304800" y="1447800"/>
            <a:ext cx="2667000" cy="2514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467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Process Flowchart – </a:t>
            </a: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</a:p>
        </p:txBody>
      </p:sp>
      <p:sp>
        <p:nvSpPr>
          <p:cNvPr id="130085" name="AutoShape 37" descr="Left arrow pointing to student with specialized format book"/>
          <p:cNvSpPr>
            <a:spLocks noChangeArrowheads="1"/>
          </p:cNvSpPr>
          <p:nvPr/>
        </p:nvSpPr>
        <p:spPr bwMode="auto">
          <a:xfrm rot="19360849">
            <a:off x="3273891" y="4576940"/>
            <a:ext cx="1447800" cy="228600"/>
          </a:xfrm>
          <a:prstGeom prst="leftArrow">
            <a:avLst>
              <a:gd name="adj1" fmla="val 50000"/>
              <a:gd name="adj2" fmla="val 250573"/>
            </a:avLst>
          </a:prstGeom>
          <a:solidFill>
            <a:schemeClr val="tx2">
              <a:lumMod val="75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0" y="1066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8"/>
          <p:cNvSpPr txBox="1">
            <a:spLocks noChangeArrowheads="1"/>
          </p:cNvSpPr>
          <p:nvPr/>
        </p:nvSpPr>
        <p:spPr bwMode="auto">
          <a:xfrm rot="19263962">
            <a:off x="3178277" y="4280718"/>
            <a:ext cx="1236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effectLst/>
              </a:rPr>
              <a:t>If Yes</a:t>
            </a:r>
            <a:endParaRPr lang="en-US" sz="1800" dirty="0">
              <a:effectLst/>
            </a:endParaRPr>
          </a:p>
        </p:txBody>
      </p:sp>
      <p:sp>
        <p:nvSpPr>
          <p:cNvPr id="79" name="Text Box 8"/>
          <p:cNvSpPr txBox="1">
            <a:spLocks noChangeArrowheads="1"/>
          </p:cNvSpPr>
          <p:nvPr/>
        </p:nvSpPr>
        <p:spPr bwMode="auto">
          <a:xfrm rot="2501960">
            <a:off x="6655429" y="4479326"/>
            <a:ext cx="1236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effectLst/>
              </a:rPr>
              <a:t>If No</a:t>
            </a:r>
            <a:endParaRPr lang="en-US" sz="1800" dirty="0">
              <a:effectLst/>
            </a:endParaRPr>
          </a:p>
        </p:txBody>
      </p:sp>
      <p:sp>
        <p:nvSpPr>
          <p:cNvPr id="80" name="AutoShape 37" descr="Left arrow pointing to student with specialized format book"/>
          <p:cNvSpPr>
            <a:spLocks noChangeArrowheads="1"/>
          </p:cNvSpPr>
          <p:nvPr/>
        </p:nvSpPr>
        <p:spPr bwMode="auto">
          <a:xfrm rot="13382494">
            <a:off x="6055381" y="4548592"/>
            <a:ext cx="1447800" cy="228600"/>
          </a:xfrm>
          <a:prstGeom prst="leftArrow">
            <a:avLst>
              <a:gd name="adj1" fmla="val 50000"/>
              <a:gd name="adj2" fmla="val 250573"/>
            </a:avLst>
          </a:prstGeom>
          <a:solidFill>
            <a:schemeClr val="tx2">
              <a:lumMod val="75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6" name="Text Box 31"/>
          <p:cNvSpPr txBox="1">
            <a:spLocks noChangeArrowheads="1"/>
          </p:cNvSpPr>
          <p:nvPr/>
        </p:nvSpPr>
        <p:spPr bwMode="auto">
          <a:xfrm>
            <a:off x="4419600" y="1600200"/>
            <a:ext cx="1981200" cy="1200329"/>
          </a:xfrm>
          <a:prstGeom prst="rect">
            <a:avLst/>
          </a:prstGeom>
          <a:ln w="69850">
            <a:solidFill>
              <a:srgbClr val="0066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008000"/>
                </a:solidFill>
                <a:effectLst/>
              </a:rPr>
              <a:t>NIMAS/FL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>
                <a:effectLst/>
              </a:rPr>
              <a:t>receives </a:t>
            </a:r>
            <a:r>
              <a:rPr lang="en-US" sz="1800" dirty="0" smtClean="0">
                <a:effectLst/>
              </a:rPr>
              <a:t>Special Request from DRM</a:t>
            </a:r>
            <a:endParaRPr lang="en-US" sz="1800" dirty="0">
              <a:effectLst/>
            </a:endParaRPr>
          </a:p>
        </p:txBody>
      </p:sp>
      <p:sp>
        <p:nvSpPr>
          <p:cNvPr id="81" name="Text Box 31"/>
          <p:cNvSpPr txBox="1">
            <a:spLocks noChangeArrowheads="1"/>
          </p:cNvSpPr>
          <p:nvPr/>
        </p:nvSpPr>
        <p:spPr bwMode="auto">
          <a:xfrm>
            <a:off x="4431006" y="3323272"/>
            <a:ext cx="1981200" cy="923330"/>
          </a:xfrm>
          <a:prstGeom prst="rect">
            <a:avLst/>
          </a:prstGeom>
          <a:ln w="69850">
            <a:solidFill>
              <a:srgbClr val="0066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008000"/>
                </a:solidFill>
                <a:effectLst/>
              </a:rPr>
              <a:t>NIMAS/FL</a:t>
            </a:r>
            <a:r>
              <a:rPr lang="en-US" sz="1800" dirty="0" smtClean="0">
                <a:effectLst/>
              </a:rPr>
              <a:t> sources the  book at the NIMAC</a:t>
            </a:r>
            <a:endParaRPr lang="en-US" sz="1800" dirty="0">
              <a:effectLst/>
            </a:endParaRPr>
          </a:p>
        </p:txBody>
      </p:sp>
      <p:sp>
        <p:nvSpPr>
          <p:cNvPr id="82" name="Text Box 31"/>
          <p:cNvSpPr txBox="1">
            <a:spLocks noChangeArrowheads="1"/>
          </p:cNvSpPr>
          <p:nvPr/>
        </p:nvSpPr>
        <p:spPr bwMode="auto">
          <a:xfrm>
            <a:off x="1905000" y="5200471"/>
            <a:ext cx="1981200" cy="1200329"/>
          </a:xfrm>
          <a:prstGeom prst="rect">
            <a:avLst/>
          </a:prstGeom>
          <a:ln w="69850">
            <a:solidFill>
              <a:srgbClr val="0066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008000"/>
                </a:solidFill>
                <a:effectLst/>
              </a:rPr>
              <a:t>NIMAS/FL</a:t>
            </a:r>
            <a:r>
              <a:rPr lang="en-US" sz="1800" dirty="0" smtClean="0">
                <a:effectLst/>
              </a:rPr>
              <a:t> assigns the book to an Accessible Media Producer</a:t>
            </a:r>
            <a:endParaRPr lang="en-US" sz="1800" dirty="0">
              <a:effectLst/>
            </a:endParaRPr>
          </a:p>
        </p:txBody>
      </p:sp>
      <p:sp>
        <p:nvSpPr>
          <p:cNvPr id="83" name="Text Box 31"/>
          <p:cNvSpPr txBox="1">
            <a:spLocks noChangeArrowheads="1"/>
          </p:cNvSpPr>
          <p:nvPr/>
        </p:nvSpPr>
        <p:spPr bwMode="auto">
          <a:xfrm>
            <a:off x="609600" y="2228671"/>
            <a:ext cx="1981200" cy="1200329"/>
          </a:xfrm>
          <a:prstGeom prst="rect">
            <a:avLst/>
          </a:prstGeom>
          <a:ln w="69850">
            <a:solidFill>
              <a:srgbClr val="0066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008000"/>
                </a:solidFill>
                <a:effectLst/>
              </a:rPr>
              <a:t>NIMAS/FL</a:t>
            </a:r>
            <a:r>
              <a:rPr lang="en-US" sz="1800" b="1" dirty="0" smtClean="0">
                <a:effectLst/>
              </a:rPr>
              <a:t> </a:t>
            </a:r>
            <a:r>
              <a:rPr lang="en-US" sz="1800" dirty="0" smtClean="0">
                <a:effectLst/>
              </a:rPr>
              <a:t>approves it and sends email to DRM</a:t>
            </a:r>
            <a:endParaRPr lang="en-US" sz="1800" dirty="0">
              <a:effectLst/>
            </a:endParaRPr>
          </a:p>
        </p:txBody>
      </p:sp>
      <p:sp>
        <p:nvSpPr>
          <p:cNvPr id="84" name="Text Box 31"/>
          <p:cNvSpPr txBox="1">
            <a:spLocks noChangeArrowheads="1"/>
          </p:cNvSpPr>
          <p:nvPr/>
        </p:nvSpPr>
        <p:spPr bwMode="auto">
          <a:xfrm>
            <a:off x="4572000" y="5200471"/>
            <a:ext cx="3657600" cy="1200329"/>
          </a:xfrm>
          <a:prstGeom prst="rect">
            <a:avLst/>
          </a:prstGeom>
          <a:ln w="69850">
            <a:solidFill>
              <a:srgbClr val="0066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008000"/>
                </a:solidFill>
                <a:effectLst/>
              </a:rPr>
              <a:t>NIMAS/FL</a:t>
            </a:r>
            <a:r>
              <a:rPr lang="en-US" sz="1800" dirty="0" smtClean="0">
                <a:effectLst/>
              </a:rPr>
              <a:t> contacts publisher to request that a NIMAS </a:t>
            </a:r>
            <a:r>
              <a:rPr lang="en-US" sz="1800" dirty="0" err="1" smtClean="0">
                <a:effectLst/>
              </a:rPr>
              <a:t>Fileset</a:t>
            </a:r>
            <a:r>
              <a:rPr lang="en-US" sz="1800" dirty="0" smtClean="0">
                <a:effectLst/>
              </a:rPr>
              <a:t> be submitted </a:t>
            </a:r>
            <a:r>
              <a:rPr lang="en-US" sz="1800" dirty="0">
                <a:solidFill>
                  <a:schemeClr val="tx1"/>
                </a:solidFill>
                <a:effectLst/>
                <a:cs typeface="Times New Roman" pitchFamily="18" charset="0"/>
              </a:rPr>
              <a:t>for a State Adopted book with a Copyright date after 2006</a:t>
            </a:r>
            <a:r>
              <a:rPr lang="en-US" sz="180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85" name="AutoShape 37" descr="Left arrow pointing to student with specialized format book"/>
          <p:cNvSpPr>
            <a:spLocks noChangeArrowheads="1"/>
          </p:cNvSpPr>
          <p:nvPr/>
        </p:nvSpPr>
        <p:spPr bwMode="auto">
          <a:xfrm rot="16200000">
            <a:off x="5193006" y="2990671"/>
            <a:ext cx="457201" cy="152400"/>
          </a:xfrm>
          <a:prstGeom prst="leftArrow">
            <a:avLst>
              <a:gd name="adj1" fmla="val 50000"/>
              <a:gd name="adj2" fmla="val 250573"/>
            </a:avLst>
          </a:prstGeom>
          <a:solidFill>
            <a:schemeClr val="tx2">
              <a:lumMod val="75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762000" y="1748135"/>
            <a:ext cx="16722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ffectLst/>
              </a:rPr>
              <a:t>If an order: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3886200" y="1143000"/>
            <a:ext cx="31101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ffectLst/>
              </a:rPr>
              <a:t>If a Special Request: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PQuestion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10668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Who sponsors trainings on the use of electronic/digital files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5003800" y="2201863"/>
          <a:ext cx="4025900" cy="4541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100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52400" y="1905000"/>
            <a:ext cx="4800600" cy="48006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FDLRS Associate Centers and MTSS FDLRS Tech 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2. AIM/CAST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3. Software providers (Read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OutLoud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Read and Write Gold, etc.)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Learning Ally</a:t>
            </a:r>
          </a:p>
          <a:p>
            <a:pPr marL="514350" indent="-514350">
              <a:spcBef>
                <a:spcPct val="20000"/>
              </a:spcBef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5. All of the above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How do I access these trainings?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153400" cy="4453128"/>
          </a:xfrm>
        </p:spPr>
        <p:txBody>
          <a:bodyPr/>
          <a:lstStyle/>
          <a:p>
            <a:r>
              <a:rPr lang="en-US" dirty="0" smtClean="0"/>
              <a:t>FDLRS Associate Centers: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4"/>
              </a:rPr>
              <a:t>www.fdlrs.org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/>
              <a:t> MTSS FDLRS Tech: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5"/>
              </a:rPr>
              <a:t>www.fdlrstech.org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AIM/CAST –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6"/>
              </a:rPr>
              <a:t>www.aim.cast.org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7"/>
              </a:rPr>
              <a:t>www.bookshare.org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Learning Ally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8"/>
              </a:rPr>
              <a:t>www.learningally.org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Click on the </a:t>
            </a:r>
            <a:r>
              <a:rPr lang="en-US" sz="3200" b="1" dirty="0" smtClean="0">
                <a:solidFill>
                  <a:srgbClr val="008000"/>
                </a:solidFill>
              </a:rPr>
              <a:t>NIMAS/Florida</a:t>
            </a:r>
            <a:r>
              <a:rPr lang="en-US" sz="3200" b="1" dirty="0" smtClean="0"/>
              <a:t> icon at </a:t>
            </a:r>
            <a:r>
              <a:rPr lang="en-US" sz="3200" b="1" dirty="0" smtClean="0">
                <a:hlinkClick r:id="rId5"/>
              </a:rPr>
              <a:t>www.fimcvi.org</a:t>
            </a:r>
            <a:r>
              <a:rPr lang="en-US" sz="3200" b="1" dirty="0" smtClean="0"/>
              <a:t>, to locate the following: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486400" cy="51815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 NIMAS Technical Assistance Paper (TAP) 	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Who Can Access NIMAS-Derived Files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Power point on “Sourcing” Accessible Instructional Materials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Sample Forms: Physicians Certification, NIMAS Qualifying, DRM Registration, Student Registration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ISBN Tips and Tricks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smtClean="0"/>
              <a:t>All of the above</a:t>
            </a:r>
            <a:endParaRPr lang="en-US" sz="24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5547076" y="2819400"/>
          <a:ext cx="3533423" cy="3975100"/>
        </p:xfrm>
        <a:graphic>
          <a:graphicData uri="http://schemas.openxmlformats.org/presentationml/2006/ole">
            <p:oleObj spid="_x0000_s97282" name="Chart" r:id="rId6" imgW="4572000" imgH="5143500" progId="MSGraph.Chart.8">
              <p:embed followColorScheme="full"/>
            </p:oleObj>
          </a:graphicData>
        </a:graphic>
      </p:graphicFrame>
    </p:spTree>
    <p:custDataLst>
      <p:tags r:id="rId2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Contact Information</a:t>
            </a:r>
          </a:p>
        </p:txBody>
      </p:sp>
      <p:sp>
        <p:nvSpPr>
          <p:cNvPr id="45059" name="Rectangle 4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NIMAS/Florida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Florida Instructional Materials Center for the Visually Impaired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4210 West Bay Villa Avenue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Tampa, FL 33611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(813) 837-7826 phone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(813) 837-7979  fax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4"/>
              </a:rPr>
              <a:t>www.fimcvi.org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Take out your clickers….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want to hear </a:t>
            </a:r>
            <a:r>
              <a:rPr lang="en-US" smtClean="0"/>
              <a:t>from you!</a:t>
            </a:r>
            <a:endParaRPr lang="en-US"/>
          </a:p>
        </p:txBody>
      </p:sp>
      <p:pic>
        <p:nvPicPr>
          <p:cNvPr id="4" name="Picture 3" descr="response_card_I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914400"/>
            <a:ext cx="1881187" cy="220725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PQuestion"/>
          <p:cNvSpPr>
            <a:spLocks noGrp="1"/>
          </p:cNvSpPr>
          <p:nvPr>
            <p:ph type="title"/>
          </p:nvPr>
        </p:nvSpPr>
        <p:spPr>
          <a:xfrm>
            <a:off x="457200" y="533400"/>
            <a:ext cx="7924800" cy="1295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Why aren’t books with a Copyright </a:t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date prior to 2006 available?</a:t>
            </a: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559300" y="1701800"/>
          <a:ext cx="4470400" cy="504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3075" name="Picture 3" descr="C:\Users\Suzanne A. Dalton\AppData\Local\Microsoft\Windows\Temporary Internet Files\Content.IE5\57G90CZY\MP900315414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304800"/>
            <a:ext cx="1752600" cy="1171321"/>
          </a:xfrm>
          <a:prstGeom prst="rect">
            <a:avLst/>
          </a:prstGeom>
          <a:noFill/>
        </p:spPr>
      </p:pic>
      <p:sp>
        <p:nvSpPr>
          <p:cNvPr id="1028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381000" y="1905000"/>
            <a:ext cx="3505200" cy="45720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No longer on State Adopted list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Publishers not required by IDEA to submit the copyrights to NIMAC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That is the date of the solar flares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All of the above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Some of the above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None of the above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5541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the best way to find the ISBN of the book you want to order?</a:t>
            </a: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546600" y="2365375"/>
          <a:ext cx="3937000" cy="444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52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133600"/>
            <a:ext cx="3505200" cy="43434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Look on the title page of the book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Check State Adopted Catalog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Check at the Florida School Book Depository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All of the above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Call Suzanne Dalton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PQuestion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books are in stock and ready to ship at </a:t>
            </a:r>
            <a:r>
              <a:rPr lang="en-US" sz="2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en-US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559300" y="1701800"/>
          <a:ext cx="4470400" cy="504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76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524000"/>
            <a:ext cx="4343400" cy="43434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textbooks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State Adopted books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State Adopted books, but no Ancillaries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State Adopted books published since 2006 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books identified as Major Tools in the State Adopted List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All the books at the Florida School Book Depository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50" dirty="0" smtClean="0">
                <a:latin typeface="Arial" pitchFamily="34" charset="0"/>
                <a:cs typeface="Arial" pitchFamily="34" charset="0"/>
              </a:rPr>
              <a:t>None of the above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Why can’t I find the textbook at </a:t>
            </a:r>
            <a:r>
              <a:rPr lang="en-US" sz="31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038600"/>
          </a:xfrm>
        </p:spPr>
        <p:txBody>
          <a:bodyPr/>
          <a:lstStyle/>
          <a:p>
            <a:r>
              <a:rPr lang="en-US" sz="2800" dirty="0" smtClean="0"/>
              <a:t>The copyright is before 2006.</a:t>
            </a:r>
          </a:p>
          <a:p>
            <a:r>
              <a:rPr lang="en-US" sz="2800" dirty="0" smtClean="0"/>
              <a:t>It is considered ancillary material.</a:t>
            </a:r>
          </a:p>
          <a:p>
            <a:r>
              <a:rPr lang="en-US" sz="2800" dirty="0" smtClean="0"/>
              <a:t>It is a trade book, novel, poetry, or play.</a:t>
            </a:r>
          </a:p>
          <a:p>
            <a:r>
              <a:rPr lang="en-US" sz="2800" b="1" dirty="0" smtClean="0">
                <a:solidFill>
                  <a:srgbClr val="008000"/>
                </a:solidFill>
              </a:rPr>
              <a:t>NIMAS/Florida</a:t>
            </a:r>
            <a:r>
              <a:rPr lang="en-US" sz="2800" dirty="0" smtClean="0"/>
              <a:t> has not yet assigned this textbook to an Accessible Media Producer (AMP).</a:t>
            </a:r>
          </a:p>
          <a:p>
            <a:pPr>
              <a:buNone/>
            </a:pPr>
            <a:r>
              <a:rPr lang="en-US" sz="2800" dirty="0" smtClean="0"/>
              <a:t>	Reason could be that textbook title is a new adoption (science in 2011-12 and social studies in 2012-13) or it is an obscure title.</a:t>
            </a:r>
          </a:p>
          <a:p>
            <a:endParaRPr lang="en-US" dirty="0"/>
          </a:p>
        </p:txBody>
      </p:sp>
      <p:pic>
        <p:nvPicPr>
          <p:cNvPr id="39940" name="Picture 4" descr="C:\Documents and Settings\daltons\Local Settings\Temporary Internet Files\Content.IE5\C27PDTP8\MP90043307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295400"/>
            <a:ext cx="1409700" cy="939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2163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How do I register students at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Bookshare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Learning Ally?</a:t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5334000" y="1905000"/>
          <a:ext cx="3682168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76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52400" y="1524000"/>
            <a:ext cx="5181600" cy="502920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Registering at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registers them with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Bookshare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Registering 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registers them with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Registering at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registers them with Learning Ally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Registering at Learning Ally registers them with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Registering a student with a 504 Plan 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makes them eligible for </a:t>
            </a:r>
            <a:r>
              <a:rPr lang="en-US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</a:p>
          <a:p>
            <a:pPr marL="514350" indent="-51435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None of the above</a:t>
            </a:r>
          </a:p>
        </p:txBody>
      </p:sp>
    </p:spTree>
    <p:custDataLst>
      <p:tags r:id="rId1"/>
    </p:custDataLst>
  </p:cSld>
  <p:clrMapOvr>
    <a:masterClrMapping/>
  </p:clrMapOvr>
  <p:transition spd="med"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More Questions …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Do I have to order books at </a:t>
            </a: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when they are already available at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or Learning Ally?</a:t>
            </a:r>
          </a:p>
          <a:p>
            <a:pPr marL="742950" indent="-74295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2. I’m having problems opening the files from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What do I do?</a:t>
            </a:r>
          </a:p>
          <a:p>
            <a:endParaRPr lang="en-US" dirty="0"/>
          </a:p>
        </p:txBody>
      </p:sp>
      <p:pic>
        <p:nvPicPr>
          <p:cNvPr id="4098" name="Picture 2" descr="C:\Users\Suzanne A. Dalton\AppData\Local\Microsoft\Windows\Temporary Internet Files\Content.IE5\1IMJIWCP\MC9002821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228600"/>
            <a:ext cx="1519938" cy="1752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NIMAS/FL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Database Update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229600" cy="4937760"/>
          </a:xfrm>
        </p:spPr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Easier ordering from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Bookshare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&amp; Learning Ally.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Ability of DRMs to assign ESE teachers to register and order books both with DRM approval.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For TVIs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and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for TVIs that serve as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both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TVIs and DRMs, there will be a different process.</a:t>
            </a:r>
          </a:p>
          <a:p>
            <a:endParaRPr lang="en-US" dirty="0"/>
          </a:p>
        </p:txBody>
      </p:sp>
      <p:pic>
        <p:nvPicPr>
          <p:cNvPr id="5123" name="Picture 3" descr="C:\Users\Suzanne A. Dalton\AppData\Local\Microsoft\Windows\Temporary Internet Files\Content.IE5\1IMJIWCP\MC90033594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381000"/>
            <a:ext cx="1238104" cy="2133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USESECONDARYMONITOR" val="True"/>
  <p:tag name="COUNTDOWNSTYLE" val="-1"/>
  <p:tag name="COUNTDOWNSECONDS" val="10"/>
  <p:tag name="BACKUPSESSIONS" val="True"/>
  <p:tag name="REVIEWONLY" val="False"/>
  <p:tag name="PARTICIPANTSINLEADERBOARD" val="6"/>
  <p:tag name="BUBBLESIZEVISIBLE" val="True"/>
  <p:tag name="CUSTOMGRIDBACKCOLOR" val="-722948"/>
  <p:tag name="CUSTOMCELLBACKCOLOR3" val="-268652"/>
  <p:tag name="DISPLAYDEVICENUMBER" val="True"/>
  <p:tag name="AUTOSIZEGRID" val="True"/>
  <p:tag name="CHARTCOLORS" val="0"/>
  <p:tag name="MULTIRESPDIVISOR" val="1"/>
  <p:tag name="CORRECTPOINTVALUE" val="100"/>
  <p:tag name="ZEROBASED" val="False"/>
  <p:tag name="FIBDISPLAYRESULTS" val="True"/>
  <p:tag name="PRRESPONSE1" val="10"/>
  <p:tag name="PRRESPONSE5" val="6"/>
  <p:tag name="PRRESPONSE9" val="2"/>
  <p:tag name="DEFINEDINNAVIGATOR" val="True"/>
  <p:tag name="BULLETTYPE" val="3"/>
  <p:tag name="RESPCOUNTERFORMAT" val="0"/>
  <p:tag name="ALLOWDUPLICATES" val="False"/>
  <p:tag name="ROTATIONINTERVAL" val="2"/>
  <p:tag name="MAXRESPONDERS" val="1"/>
  <p:tag name="DEFAULTNUMTEAMS" val="6"/>
  <p:tag name="CUSTOMCELLBACKCOLOR4" val="-8355712"/>
  <p:tag name="GRIDOPACITY" val="90"/>
  <p:tag name="POLLINGCYCLE" val="2"/>
  <p:tag name="PARTLISTDEFAULT" val="0"/>
  <p:tag name="REALTIMEBACKUP" val="False"/>
  <p:tag name="ADVANCEDSETTINGSVIEW" val="False"/>
  <p:tag name="PRRESPONSE2" val="9"/>
  <p:tag name="PRRESPONSE7" val="4"/>
  <p:tag name="HOTSPOTTYPE" val="DefinedInNavigator"/>
  <p:tag name="ANSWERNOWSTYLE" val="-1"/>
  <p:tag name="INPUTSOURCE" val="1"/>
  <p:tag name="AUTOADVANCE" val="False"/>
  <p:tag name="BUBBLENAMEVISIBLE" val="True"/>
  <p:tag name="CUSTOMCELLBACKCOLOR1" val="-657956"/>
  <p:tag name="DISPLAYDEVICEID" val="True"/>
  <p:tag name="CHARTLABELS" val="0"/>
  <p:tag name="ALLOWUSERFEEDBACK" val="True"/>
  <p:tag name="CHARTSCALE" val="True"/>
  <p:tag name="PRRESPONSE3" val="8"/>
  <p:tag name="PRRESPONSE10" val="1"/>
  <p:tag name="NUMRESPONSES" val="1"/>
  <p:tag name="STDCHART" val="1"/>
  <p:tag name="CUSTOMCELLFORECOLOR" val="-16777216"/>
  <p:tag name="GRIDROTATIONINTERVAL" val="2"/>
  <p:tag name="INCLUDENONRESPONDERS" val="False"/>
  <p:tag name="AUTOADJUSTPARTRANGE" val="True"/>
  <p:tag name="PRRESPONSE4" val="7"/>
  <p:tag name="POWERPOINTVERSION" val="12.0"/>
  <p:tag name="RESPTABLESTYLE" val="-1"/>
  <p:tag name="TEAMSINLEADERBOARD" val="6"/>
  <p:tag name="USESCHEMECOLORS" val="True"/>
  <p:tag name="RESETCHARTS" val="True"/>
  <p:tag name="FIBNUMRESULTS" val="5"/>
  <p:tag name="PRRESPONSE8" val="3"/>
  <p:tag name="RESPCOUNTERSTYLE" val="-1"/>
  <p:tag name="BUBBLEVALUEFORMAT" val="0.0"/>
  <p:tag name="GRIDSIZE" val="{Width=800, Height=600}"/>
  <p:tag name="REALTIMEBACKUPPATH" val="(None)"/>
  <p:tag name="BRANCHTO" val="262"/>
  <p:tag name="CHARTVALUEFORMAT" val="0%"/>
  <p:tag name="DISPLAYNAME" val="True"/>
  <p:tag name="FIBINCLUDEOTHER" val="True"/>
  <p:tag name="ANSWERNOWTEXT" val="Answer Now"/>
  <p:tag name="CUSTOMCELLBACKCOLOR2" val="-13395457"/>
  <p:tag name="FIBDISPLAYKEYWORDS" val="True"/>
  <p:tag name="AUTOUPDATEALIASES" val="True"/>
  <p:tag name="INCORRECTPOINTVALUE" val="0"/>
  <p:tag name="BUBBLEGROUPING" val="3"/>
  <p:tag name="SHOWBARVISIBLE" val="True"/>
  <p:tag name="PRRESPONSE6" val="5"/>
  <p:tag name="BACKUPMAINTENANCE" val="7"/>
  <p:tag name="INCLUDEPPT" val="True"/>
  <p:tag name="GRIDPOSITION" val="1"/>
  <p:tag name="DELIMITERS" val="3.1"/>
  <p:tag name="INCLUDESESSION" val="True"/>
  <p:tag name="EXPANDSHOWBAR" val="True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0D81C496F7F43718243CC94C91BFC18"/>
  <p:tag name="SLIDEID" val="10D81C496F7F43718243CC94C91BFC18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    What books are in stock and ready to ship at NIMAS/FL? "/>
  <p:tag name="ANSWERSALIAS" val="All textbooks|smicln|All State Adopted books|smicln|All State Adopted books, but no Ancillaries|smicln|All State Adopted books published since 2006 |smicln|All books identified as Major Tools in the State Adopted List|smicln|All the books at the Florida School Book Depository|smicln|None of the above"/>
  <p:tag name="VALUES" val="No Value|smicln|No Value|smicln|No Value|smicln|No Value|smicln|No Value|smicln|No Value|smicln|No Value"/>
  <p:tag name="TOTALRESPONSES" val="0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259"/>
  <p:tag name="FONTSIZE" val="20.5"/>
  <p:tag name="BULLETTYPE" val="ppBulletArabicPeriod"/>
  <p:tag name="ANSWERTEXT" val="All textbooks&#10;All State Adopted books&#10;All State Adopted books, but no Ancillaries&#10;All State Adopted books published since 2006 &#10;All books identified as Major Tools in the State Adopted List&#10;All the books at the Florida School Book Depository&#10;None of the above"/>
  <p:tag name="OLDNUMANSWERS" val="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0D81C496F7F43718243CC94C91BFC18"/>
  <p:tag name="SLIDEID" val="10D81C496F7F43718243CC94C91BFC18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How do I register students at NIMAS/FL -and Bookshare &amp; Learning Ally?  "/>
  <p:tag name="ANSWERSALIAS" val="Registering at NIMAS/FL registers them with Bookshare|smicln|Registering at Bookshare registers them with NIMAS/FL|smicln|Registering at NIMAS/FL registers them with Learning Ally|smicln|Registering at Learning Ally registers them with NIMAS/FL|smicln|Registering a student with a 504 Plan at Bookshare makes them eligible for NIMAS/FL|smicln|None of the above"/>
  <p:tag name="VALUES" val="No Value|smicln|No Value|smicln|No Value|smicln|No Value|smicln|No Value|smicln|No Value"/>
  <p:tag name="TOTALRESPONSES" val="0"/>
  <p:tag name="ANONYMOUSTEMP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25"/>
  <p:tag name="FONTSIZE" val="24"/>
  <p:tag name="BULLETTYPE" val="ppBulletArabicPeriod"/>
  <p:tag name="ANSWERTEXT" val="Registering at NIMAS/FL registers them with Bookshare&#10;Registering at Bookshare registers them with NIMAS/FL&#10;Registering at NIMAS/FL registers them with Learning Ally&#10;Registering at Learning Ally registers them with NIMAS/FL&#10;Registering a student with a 504 Plan at Bookshare makes them eligible for NIMAS/FL&#10;None of the above"/>
  <p:tag name="OLDNUMANSWERS" val="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316B1CE4D4C4397A17FED7CEB31036F"/>
  <p:tag name="SLIDEID" val="0316B1CE4D4C4397A17FED7CEB31036F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What is the difference between NIMAS/FL   and - Bookshare &amp; Learning Ally? "/>
  <p:tag name="ANSWERSALIAS" val="1. Bookshare is the authorized user for Florida|smicln|2. NIMAS/Florida is the AMP (accessible media producer) for Florida|smicln|3. Learning Ally is the authorized user for Florida|smicln|4. NIMAS/Florida is the authorized user for Florida|smicln|5. None of the above"/>
  <p:tag name="VALUES" val="No Value|smicln|No Value|smicln|No Value|smicln|No Value|smicln|No Value"/>
  <p:tag name="TOTALRESPONSES" val="0"/>
  <p:tag name="ANONYMOUSTEMP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240"/>
  <p:tag name="FONTSIZE" val="24"/>
  <p:tag name="BULLETTYPE" val="ppBulletArabicPeriod"/>
  <p:tag name="ANSWERTEXT" val="1. Bookshare is the authorized user for Florida&#10;2. NIMAS/Florida is the AMP (accessible media producer) for Florida&#10;3. Learning Ally is the authorized user for Florida&#10;4. NIMAS/Florida is the authorized user for Florida&#10;5. None of the above"/>
  <p:tag name="OLDNUMANSWERS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316B1CE4D4C4397A17FED7CEB31036F"/>
  <p:tag name="SLIDEID" val="0316B1CE4D4C4397A17FED7CEB31036F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Who sponsors trainings on the use of electronic/digital files? "/>
  <p:tag name="ANSWERSALIAS" val="1. FDLRS Associate Centers and MTSS FDLRS Tech |smicln|2. AIM/CAST|smicln|3. Software providers (Read OutLoud, Read and Write Gold, etc.)|smicln|4. Bookshare and Learning Ally|smicln|5. All of the above"/>
  <p:tag name="VALUES" val="No Value|smicln|No Value|smicln|No Value|smicln|No Value|smicln|No Value"/>
  <p:tag name="TOTALRESPONSES" val="0"/>
  <p:tag name="ANONYMOUSTEMP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74"/>
  <p:tag name="FONTSIZE" val="20"/>
  <p:tag name="BULLETTYPE" val="ppBulletArabicPeriod"/>
  <p:tag name="ANSWERTEXT" val="1. FDLRS Associate Centers and MTSS FDLRS Tech &#10;2. AIM/CAST&#10;3. Software providers (Read OutLoud, Read and Write Gold, etc.)&#10;4. Bookshare and Learning Ally&#10;5. All of the above"/>
  <p:tag name="OLDNUMANSWERS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B7F0E1FDA11742CF93B3524B9145C695"/>
  <p:tag name="SLIDEORDER" val="1"/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QUESTIONALIAS" val="Enter question text..."/>
  <p:tag name="DELIMITERS" val="3.1"/>
  <p:tag name="VALUEFORMAT" val="0%"/>
  <p:tag name="ANSWERSALIAS" val=" NIMAS Technical Assistance Paper (TAP)   |smicln|Who Can Access NIMAS-Derived Files|smicln|Power point on “Sourcing” Accessible Instructional Materials|smicln|Sample Forms: Physicians Certification, NIMAS Qualifying, DRM Registration, Student Registration|smicln|ISBN Tips and Tricks|smicln|All of the above"/>
  <p:tag name="VALUES" val="No Value|smicln|No Value|smicln|No Value|smicln|No Value|smicln|No Value|smicln|No Val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6"/>
  <p:tag name="TEXTLENGTH" val="273"/>
  <p:tag name="FONTSIZE" val="24"/>
  <p:tag name="BULLETTYPE" val="ppBulletArabicPeriod"/>
  <p:tag name="ANSWERTEXT" val=" NIMAS Technical Assistance Paper (TAP)   &#10;Who Can Access NIMAS-Derived Files&#10;Power point on “Sourcing” Accessible Instructional Materials&#10;Sample Forms: Physicians Certification, NIMAS Qualifying, DRM Registration, Student Registration&#10;ISBN Tips and Tricks&#10;All of the abov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16BC63E68374384B6AD4916370578A0"/>
  <p:tag name="SLIDEID" val="116BC63E68374384B6AD4916370578A0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Why aren’t books with a Copyright  date prior to 2006 available?"/>
  <p:tag name="ANSWERSALIAS" val="No longer on State Adopted list|smicln|Publishers not required by IDEA to submit the copyrights to NIMAC|smicln|That is the date of the solar flares|smicln|All of the above|smicln|Some of the above|smicln|None of the above"/>
  <p:tag name="VALUES" val="No Value|smicln|No Value|smicln|No Value|smicln|No Value|smicln|No Value|smicln|No Value"/>
  <p:tag name="TOTALRESPONSES" val="0"/>
  <p:tag name="ANONYMOUSTEMP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87"/>
  <p:tag name="FONTSIZE" val="22"/>
  <p:tag name="BULLETTYPE" val="ppBulletArabicPeriod"/>
  <p:tag name="ANSWERTEXT" val="No longer on State Adopted list&#10;Publishers not required by IDEA to submit the copyrights to NIMAC&#10;That is the date of the solar flares&#10;All of the above&#10;Some of the above&#10;None of the above"/>
  <p:tag name="OLDNUMANSWERS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65B31EB46F7F451B91CA5D0BB8F6C170"/>
  <p:tag name="SLIDEID" val="65B31EB46F7F451B91CA5D0BB8F6C170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What is the best way to find the correct ISBN of the book you want to order?"/>
  <p:tag name="ANSWERSALIAS" val="Look on the title page of the book|smicln|Check State Adopted Catalog|smicln|Check at the Florida School Book Depository|smicln|All of the above|smicln|Call Suzanne Dalton"/>
  <p:tag name="VALUES" val="No Value|smicln|No Value|smicln|No Value|smicln|No Value|smicln|No Value"/>
  <p:tag name="TOTALRESPONSES" val="0"/>
  <p:tag name="ANONYMOUSTEMP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43"/>
  <p:tag name="FONTSIZE" val="24"/>
  <p:tag name="BULLETTYPE" val="ppBulletArabicPeriod"/>
  <p:tag name="ANSWERTEXT" val="Look on the title page of the book&#10;Check State Adopted Catalog&#10;Check at the Florida School Book Depository&#10;All of the above&#10;Call Suzanne Dalton"/>
  <p:tag name="OLDNUMANSWERS" val="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5291</TotalTime>
  <Words>925</Words>
  <Application>Microsoft Office PowerPoint</Application>
  <PresentationFormat>On-screen Show (4:3)</PresentationFormat>
  <Paragraphs>165</Paragraphs>
  <Slides>17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Origin</vt:lpstr>
      <vt:lpstr>Office Theme</vt:lpstr>
      <vt:lpstr>Microsoft Graph Chart</vt:lpstr>
      <vt:lpstr>Suzanne Dalton - sdalton@fimcvi.org Mary Stoltz - mstoltz@fimcvi.org Cynthia Cookson – ccookson@fimcvi.org   </vt:lpstr>
      <vt:lpstr>Take out your clickers….</vt:lpstr>
      <vt:lpstr>Why aren’t books with a Copyright  date prior to 2006 available?</vt:lpstr>
      <vt:lpstr>What is the best way to find the ISBN of the book you want to order?</vt:lpstr>
      <vt:lpstr>    What books are in stock and ready to ship at NIMAS/FL? </vt:lpstr>
      <vt:lpstr>    Why can’t I find the textbook at NIMAS/FL?</vt:lpstr>
      <vt:lpstr>How do I register students at NIMAS/FL -and Bookshare &amp; Learning Ally?  </vt:lpstr>
      <vt:lpstr>More Questions …</vt:lpstr>
      <vt:lpstr>         NIMAS/FL Database Update</vt:lpstr>
      <vt:lpstr>What is the difference between NIMAS/FL   and - Bookshare &amp; Learning Ally? </vt:lpstr>
      <vt:lpstr>The Process Flowchart - Publishers&gt;NIMAC&gt;AMP&gt;NIMAS/FL</vt:lpstr>
      <vt:lpstr>The Process Flowchart – DRM</vt:lpstr>
      <vt:lpstr>The Process Flowchart – NIMAS/FL</vt:lpstr>
      <vt:lpstr>Who sponsors trainings on the use of electronic/digital files? </vt:lpstr>
      <vt:lpstr>     How do I access these trainings?</vt:lpstr>
      <vt:lpstr>Click on the NIMAS/Florida icon at www.fimcvi.org, to locate the following:</vt:lpstr>
      <vt:lpstr>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Ratzlaff</dc:creator>
  <cp:lastModifiedBy>Kay Ratzlaff</cp:lastModifiedBy>
  <cp:revision>287</cp:revision>
  <cp:lastPrinted>1601-01-01T00:00:00Z</cp:lastPrinted>
  <dcterms:created xsi:type="dcterms:W3CDTF">1601-01-01T00:00:00Z</dcterms:created>
  <dcterms:modified xsi:type="dcterms:W3CDTF">2011-11-14T16:29:12Z</dcterms:modified>
</cp:coreProperties>
</file>