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36" r:id="rId4"/>
    <p:sldMasterId id="2147483746" r:id="rId5"/>
    <p:sldMasterId id="2147483786" r:id="rId6"/>
    <p:sldMasterId id="2147483795" r:id="rId7"/>
  </p:sldMasterIdLst>
  <p:notesMasterIdLst>
    <p:notesMasterId r:id="rId72"/>
  </p:notesMasterIdLst>
  <p:sldIdLst>
    <p:sldId id="256" r:id="rId8"/>
    <p:sldId id="320" r:id="rId9"/>
    <p:sldId id="372" r:id="rId10"/>
    <p:sldId id="306" r:id="rId11"/>
    <p:sldId id="350" r:id="rId12"/>
    <p:sldId id="257" r:id="rId13"/>
    <p:sldId id="379" r:id="rId14"/>
    <p:sldId id="258" r:id="rId15"/>
    <p:sldId id="259" r:id="rId16"/>
    <p:sldId id="318" r:id="rId17"/>
    <p:sldId id="401" r:id="rId18"/>
    <p:sldId id="404" r:id="rId19"/>
    <p:sldId id="402" r:id="rId20"/>
    <p:sldId id="403" r:id="rId21"/>
    <p:sldId id="324" r:id="rId22"/>
    <p:sldId id="352" r:id="rId23"/>
    <p:sldId id="260" r:id="rId24"/>
    <p:sldId id="261" r:id="rId25"/>
    <p:sldId id="262" r:id="rId26"/>
    <p:sldId id="263" r:id="rId27"/>
    <p:sldId id="264" r:id="rId28"/>
    <p:sldId id="335" r:id="rId29"/>
    <p:sldId id="336" r:id="rId30"/>
    <p:sldId id="337" r:id="rId31"/>
    <p:sldId id="267" r:id="rId32"/>
    <p:sldId id="391" r:id="rId33"/>
    <p:sldId id="333" r:id="rId34"/>
    <p:sldId id="400" r:id="rId35"/>
    <p:sldId id="353" r:id="rId36"/>
    <p:sldId id="268" r:id="rId37"/>
    <p:sldId id="269" r:id="rId38"/>
    <p:sldId id="270" r:id="rId39"/>
    <p:sldId id="300" r:id="rId40"/>
    <p:sldId id="299" r:id="rId41"/>
    <p:sldId id="317" r:id="rId42"/>
    <p:sldId id="338" r:id="rId43"/>
    <p:sldId id="340" r:id="rId44"/>
    <p:sldId id="378" r:id="rId45"/>
    <p:sldId id="375" r:id="rId46"/>
    <p:sldId id="373" r:id="rId47"/>
    <p:sldId id="374" r:id="rId48"/>
    <p:sldId id="342" r:id="rId49"/>
    <p:sldId id="343" r:id="rId50"/>
    <p:sldId id="377" r:id="rId51"/>
    <p:sldId id="301" r:id="rId52"/>
    <p:sldId id="311" r:id="rId53"/>
    <p:sldId id="312" r:id="rId54"/>
    <p:sldId id="405" r:id="rId55"/>
    <p:sldId id="406" r:id="rId56"/>
    <p:sldId id="407" r:id="rId57"/>
    <p:sldId id="408" r:id="rId58"/>
    <p:sldId id="409" r:id="rId59"/>
    <p:sldId id="384" r:id="rId60"/>
    <p:sldId id="360" r:id="rId61"/>
    <p:sldId id="385" r:id="rId62"/>
    <p:sldId id="386" r:id="rId63"/>
    <p:sldId id="397" r:id="rId64"/>
    <p:sldId id="387" r:id="rId65"/>
    <p:sldId id="388" r:id="rId66"/>
    <p:sldId id="392" r:id="rId67"/>
    <p:sldId id="393" r:id="rId68"/>
    <p:sldId id="394" r:id="rId69"/>
    <p:sldId id="395" r:id="rId70"/>
    <p:sldId id="399"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0383" autoAdjust="0"/>
  </p:normalViewPr>
  <p:slideViewPr>
    <p:cSldViewPr>
      <p:cViewPr varScale="1">
        <p:scale>
          <a:sx n="90" d="100"/>
          <a:sy n="90" d="100"/>
        </p:scale>
        <p:origin x="-1608" y="-102"/>
      </p:cViewPr>
      <p:guideLst>
        <p:guide orient="horz" pos="2160"/>
        <p:guide pos="2880"/>
      </p:guideLst>
    </p:cSldViewPr>
  </p:slideViewPr>
  <p:notesTextViewPr>
    <p:cViewPr>
      <p:scale>
        <a:sx n="1" d="1"/>
        <a:sy n="1" d="1"/>
      </p:scale>
      <p:origin x="0" y="0"/>
    </p:cViewPr>
  </p:notesTextViewPr>
  <p:sorterViewPr>
    <p:cViewPr>
      <p:scale>
        <a:sx n="130" d="100"/>
        <a:sy n="130" d="100"/>
      </p:scale>
      <p:origin x="0" y="160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eorgia" pitchFamily="18"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eorgia" pitchFamily="18" charset="0"/>
              </a:defRPr>
            </a:lvl1pPr>
          </a:lstStyle>
          <a:p>
            <a:fld id="{3734A722-B5D9-4A25-96C1-3B827E67A362}" type="datetimeFigureOut">
              <a:rPr lang="en-US" smtClean="0"/>
              <a:pPr/>
              <a:t>11/9/2012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eorgia"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eorgia" pitchFamily="18" charset="0"/>
              </a:defRPr>
            </a:lvl1pPr>
          </a:lstStyle>
          <a:p>
            <a:fld id="{C94FCD16-D30F-4428-93A4-45B6199E94C8}" type="slidenum">
              <a:rPr lang="en-US" smtClean="0"/>
              <a:pPr/>
              <a:t>‹#›</a:t>
            </a:fld>
            <a:endParaRPr lang="en-US" dirty="0"/>
          </a:p>
        </p:txBody>
      </p:sp>
    </p:spTree>
    <p:extLst>
      <p:ext uri="{BB962C8B-B14F-4D97-AF65-F5344CB8AC3E}">
        <p14:creationId xmlns:p14="http://schemas.microsoft.com/office/powerpoint/2010/main" val="199757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itchFamily="18" charset="0"/>
        <a:ea typeface="+mn-ea"/>
        <a:cs typeface="+mn-cs"/>
      </a:defRPr>
    </a:lvl1pPr>
    <a:lvl2pPr marL="457200" algn="l" defTabSz="914400" rtl="0" eaLnBrk="1" latinLnBrk="0" hangingPunct="1">
      <a:defRPr sz="1200" kern="1200">
        <a:solidFill>
          <a:schemeClr val="tx1"/>
        </a:solidFill>
        <a:latin typeface="Georgia" pitchFamily="18" charset="0"/>
        <a:ea typeface="+mn-ea"/>
        <a:cs typeface="+mn-cs"/>
      </a:defRPr>
    </a:lvl2pPr>
    <a:lvl3pPr marL="914400" algn="l" defTabSz="914400" rtl="0" eaLnBrk="1" latinLnBrk="0" hangingPunct="1">
      <a:defRPr sz="1200" kern="1200">
        <a:solidFill>
          <a:schemeClr val="tx1"/>
        </a:solidFill>
        <a:latin typeface="Georgia" pitchFamily="18" charset="0"/>
        <a:ea typeface="+mn-ea"/>
        <a:cs typeface="+mn-cs"/>
      </a:defRPr>
    </a:lvl3pPr>
    <a:lvl4pPr marL="1371600" algn="l" defTabSz="914400" rtl="0" eaLnBrk="1" latinLnBrk="0" hangingPunct="1">
      <a:defRPr sz="1200" kern="1200">
        <a:solidFill>
          <a:schemeClr val="tx1"/>
        </a:solidFill>
        <a:latin typeface="Georgia" pitchFamily="18" charset="0"/>
        <a:ea typeface="+mn-ea"/>
        <a:cs typeface="+mn-cs"/>
      </a:defRPr>
    </a:lvl4pPr>
    <a:lvl5pPr marL="1828800" algn="l" defTabSz="914400" rtl="0" eaLnBrk="1" latinLnBrk="0" hangingPunct="1">
      <a:defRPr sz="1200" kern="1200">
        <a:solidFill>
          <a:schemeClr val="tx1"/>
        </a:solidFill>
        <a:latin typeface="Georgi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orestandards.org/the-standards/mathematics/introduction/standards-for-mathematical-practic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youtu.be/sTd7TN1_vsM"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www.youtube.com/watch?v=sTd7TN1_vs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FCD16-D30F-4428-93A4-45B6199E94C8}" type="slidenum">
              <a:rPr lang="en-US" smtClean="0"/>
              <a:t>1</a:t>
            </a:fld>
            <a:endParaRPr lang="en-US"/>
          </a:p>
        </p:txBody>
      </p:sp>
    </p:spTree>
    <p:extLst>
      <p:ext uri="{BB962C8B-B14F-4D97-AF65-F5344CB8AC3E}">
        <p14:creationId xmlns:p14="http://schemas.microsoft.com/office/powerpoint/2010/main" val="363104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91">
              <a:defRPr sz="2300">
                <a:solidFill>
                  <a:schemeClr val="tx1"/>
                </a:solidFill>
                <a:latin typeface="Arial" charset="0"/>
                <a:ea typeface="ＭＳ Ｐゴシック" pitchFamily="-128" charset="-128"/>
              </a:defRPr>
            </a:lvl1pPr>
            <a:lvl2pPr marL="720587" indent="-277149" defTabSz="914591">
              <a:defRPr sz="2300">
                <a:solidFill>
                  <a:schemeClr val="tx1"/>
                </a:solidFill>
                <a:latin typeface="Arial" charset="0"/>
                <a:ea typeface="ＭＳ Ｐゴシック" pitchFamily="-128" charset="-128"/>
              </a:defRPr>
            </a:lvl2pPr>
            <a:lvl3pPr marL="1108596" indent="-221719" defTabSz="914591">
              <a:defRPr sz="2300">
                <a:solidFill>
                  <a:schemeClr val="tx1"/>
                </a:solidFill>
                <a:latin typeface="Arial" charset="0"/>
                <a:ea typeface="ＭＳ Ｐゴシック" pitchFamily="-128" charset="-128"/>
              </a:defRPr>
            </a:lvl3pPr>
            <a:lvl4pPr marL="1552034" indent="-221719" defTabSz="914591">
              <a:defRPr sz="2300">
                <a:solidFill>
                  <a:schemeClr val="tx1"/>
                </a:solidFill>
                <a:latin typeface="Arial" charset="0"/>
                <a:ea typeface="ＭＳ Ｐゴシック" pitchFamily="-128" charset="-128"/>
              </a:defRPr>
            </a:lvl4pPr>
            <a:lvl5pPr marL="1995472" indent="-221719" defTabSz="914591">
              <a:defRPr sz="2300">
                <a:solidFill>
                  <a:schemeClr val="tx1"/>
                </a:solidFill>
                <a:latin typeface="Arial" charset="0"/>
                <a:ea typeface="ＭＳ Ｐゴシック" pitchFamily="-128" charset="-128"/>
              </a:defRPr>
            </a:lvl5pPr>
            <a:lvl6pPr marL="2438911" indent="-221719" defTabSz="914591" eaLnBrk="0" fontAlgn="base" hangingPunct="0">
              <a:spcBef>
                <a:spcPct val="0"/>
              </a:spcBef>
              <a:spcAft>
                <a:spcPct val="0"/>
              </a:spcAft>
              <a:defRPr sz="2300">
                <a:solidFill>
                  <a:schemeClr val="tx1"/>
                </a:solidFill>
                <a:latin typeface="Arial" charset="0"/>
                <a:ea typeface="ＭＳ Ｐゴシック" pitchFamily="-128" charset="-128"/>
              </a:defRPr>
            </a:lvl6pPr>
            <a:lvl7pPr marL="2882349" indent="-221719" defTabSz="914591" eaLnBrk="0" fontAlgn="base" hangingPunct="0">
              <a:spcBef>
                <a:spcPct val="0"/>
              </a:spcBef>
              <a:spcAft>
                <a:spcPct val="0"/>
              </a:spcAft>
              <a:defRPr sz="2300">
                <a:solidFill>
                  <a:schemeClr val="tx1"/>
                </a:solidFill>
                <a:latin typeface="Arial" charset="0"/>
                <a:ea typeface="ＭＳ Ｐゴシック" pitchFamily="-128" charset="-128"/>
              </a:defRPr>
            </a:lvl7pPr>
            <a:lvl8pPr marL="3325787" indent="-221719" defTabSz="914591" eaLnBrk="0" fontAlgn="base" hangingPunct="0">
              <a:spcBef>
                <a:spcPct val="0"/>
              </a:spcBef>
              <a:spcAft>
                <a:spcPct val="0"/>
              </a:spcAft>
              <a:defRPr sz="2300">
                <a:solidFill>
                  <a:schemeClr val="tx1"/>
                </a:solidFill>
                <a:latin typeface="Arial" charset="0"/>
                <a:ea typeface="ＭＳ Ｐゴシック" pitchFamily="-128" charset="-128"/>
              </a:defRPr>
            </a:lvl8pPr>
            <a:lvl9pPr marL="3769225" indent="-221719" defTabSz="914591" eaLnBrk="0" fontAlgn="base" hangingPunct="0">
              <a:spcBef>
                <a:spcPct val="0"/>
              </a:spcBef>
              <a:spcAft>
                <a:spcPct val="0"/>
              </a:spcAft>
              <a:defRPr sz="2300">
                <a:solidFill>
                  <a:schemeClr val="tx1"/>
                </a:solidFill>
                <a:latin typeface="Arial" charset="0"/>
                <a:ea typeface="ＭＳ Ｐゴシック" pitchFamily="-128" charset="-128"/>
              </a:defRPr>
            </a:lvl9pPr>
          </a:lstStyle>
          <a:p>
            <a:fld id="{D779460B-3BC5-4C3A-B707-5081E2538F33}" type="slidenum">
              <a:rPr lang="en-US" sz="1200">
                <a:solidFill>
                  <a:prstClr val="black"/>
                </a:solidFill>
                <a:latin typeface="Georgia" pitchFamily="18" charset="0"/>
              </a:rPr>
              <a:pPr/>
              <a:t>27</a:t>
            </a:fld>
            <a:endParaRPr lang="en-US" sz="1200" dirty="0">
              <a:solidFill>
                <a:prstClr val="black"/>
              </a:solidFill>
              <a:latin typeface="Georgia" pitchFamily="18" charset="0"/>
            </a:endParaRPr>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3797" name="Slide Number Placeholder 3"/>
          <p:cNvSpPr txBox="1">
            <a:spLocks noGrp="1"/>
          </p:cNvSpPr>
          <p:nvPr/>
        </p:nvSpPr>
        <p:spPr bwMode="auto">
          <a:xfrm>
            <a:off x="3885996" y="8686800"/>
            <a:ext cx="297200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defTabSz="941388">
              <a:defRPr sz="2400">
                <a:solidFill>
                  <a:schemeClr val="tx1"/>
                </a:solidFill>
                <a:latin typeface="Arial" charset="0"/>
                <a:ea typeface="ＭＳ Ｐゴシック" pitchFamily="-128" charset="-128"/>
              </a:defRPr>
            </a:lvl1pPr>
            <a:lvl2pPr marL="742950" indent="-285750" defTabSz="941388">
              <a:defRPr sz="2400">
                <a:solidFill>
                  <a:schemeClr val="tx1"/>
                </a:solidFill>
                <a:latin typeface="Arial" charset="0"/>
                <a:ea typeface="ＭＳ Ｐゴシック" pitchFamily="-128" charset="-128"/>
              </a:defRPr>
            </a:lvl2pPr>
            <a:lvl3pPr marL="1143000" indent="-228600" defTabSz="941388">
              <a:defRPr sz="2400">
                <a:solidFill>
                  <a:schemeClr val="tx1"/>
                </a:solidFill>
                <a:latin typeface="Arial" charset="0"/>
                <a:ea typeface="ＭＳ Ｐゴシック" pitchFamily="-128" charset="-128"/>
              </a:defRPr>
            </a:lvl3pPr>
            <a:lvl4pPr marL="1600200" indent="-228600" defTabSz="941388">
              <a:defRPr sz="2400">
                <a:solidFill>
                  <a:schemeClr val="tx1"/>
                </a:solidFill>
                <a:latin typeface="Arial" charset="0"/>
                <a:ea typeface="ＭＳ Ｐゴシック" pitchFamily="-128" charset="-128"/>
              </a:defRPr>
            </a:lvl4pPr>
            <a:lvl5pPr marL="2057400" indent="-228600" defTabSz="941388">
              <a:defRPr sz="2400">
                <a:solidFill>
                  <a:schemeClr val="tx1"/>
                </a:solidFill>
                <a:latin typeface="Arial" charset="0"/>
                <a:ea typeface="ＭＳ Ｐゴシック" pitchFamily="-128" charset="-128"/>
              </a:defRPr>
            </a:lvl5pPr>
            <a:lvl6pPr marL="2514600" indent="-228600" defTabSz="941388" eaLnBrk="0" fontAlgn="base" hangingPunct="0">
              <a:spcBef>
                <a:spcPct val="0"/>
              </a:spcBef>
              <a:spcAft>
                <a:spcPct val="0"/>
              </a:spcAft>
              <a:defRPr sz="2400">
                <a:solidFill>
                  <a:schemeClr val="tx1"/>
                </a:solidFill>
                <a:latin typeface="Arial" charset="0"/>
                <a:ea typeface="ＭＳ Ｐゴシック" pitchFamily="-128" charset="-128"/>
              </a:defRPr>
            </a:lvl6pPr>
            <a:lvl7pPr marL="2971800" indent="-228600" defTabSz="941388" eaLnBrk="0" fontAlgn="base" hangingPunct="0">
              <a:spcBef>
                <a:spcPct val="0"/>
              </a:spcBef>
              <a:spcAft>
                <a:spcPct val="0"/>
              </a:spcAft>
              <a:defRPr sz="2400">
                <a:solidFill>
                  <a:schemeClr val="tx1"/>
                </a:solidFill>
                <a:latin typeface="Arial" charset="0"/>
                <a:ea typeface="ＭＳ Ｐゴシック" pitchFamily="-128" charset="-128"/>
              </a:defRPr>
            </a:lvl7pPr>
            <a:lvl8pPr marL="3429000" indent="-228600" defTabSz="941388" eaLnBrk="0" fontAlgn="base" hangingPunct="0">
              <a:spcBef>
                <a:spcPct val="0"/>
              </a:spcBef>
              <a:spcAft>
                <a:spcPct val="0"/>
              </a:spcAft>
              <a:defRPr sz="2400">
                <a:solidFill>
                  <a:schemeClr val="tx1"/>
                </a:solidFill>
                <a:latin typeface="Arial" charset="0"/>
                <a:ea typeface="ＭＳ Ｐゴシック" pitchFamily="-128" charset="-128"/>
              </a:defRPr>
            </a:lvl8pPr>
            <a:lvl9pPr marL="3886200" indent="-228600" defTabSz="941388" eaLnBrk="0" fontAlgn="base" hangingPunct="0">
              <a:spcBef>
                <a:spcPct val="0"/>
              </a:spcBef>
              <a:spcAft>
                <a:spcPct val="0"/>
              </a:spcAft>
              <a:defRPr sz="2400">
                <a:solidFill>
                  <a:schemeClr val="tx1"/>
                </a:solidFill>
                <a:latin typeface="Arial" charset="0"/>
                <a:ea typeface="ＭＳ Ｐゴシック" pitchFamily="-128" charset="-128"/>
              </a:defRPr>
            </a:lvl9pPr>
          </a:lstStyle>
          <a:p>
            <a:pPr algn="r" eaLnBrk="0" fontAlgn="base" hangingPunct="0">
              <a:spcBef>
                <a:spcPct val="0"/>
              </a:spcBef>
              <a:spcAft>
                <a:spcPct val="0"/>
              </a:spcAft>
            </a:pPr>
            <a:fld id="{B498D007-F18E-481C-8674-4F321AEBD6CB}" type="slidenum">
              <a:rPr lang="en-US" sz="1200">
                <a:solidFill>
                  <a:prstClr val="black"/>
                </a:solidFill>
                <a:latin typeface="Georgia" pitchFamily="18" charset="0"/>
              </a:rPr>
              <a:pPr algn="r" eaLnBrk="0" fontAlgn="base" hangingPunct="0">
                <a:spcBef>
                  <a:spcPct val="0"/>
                </a:spcBef>
                <a:spcAft>
                  <a:spcPct val="0"/>
                </a:spcAft>
              </a:pPr>
              <a:t>27</a:t>
            </a:fld>
            <a:endParaRPr lang="en-US" sz="1200" dirty="0">
              <a:solidFill>
                <a:prstClr val="black"/>
              </a:solidFill>
              <a:latin typeface="Georgia"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463550" marR="0" indent="-463550" algn="l" defTabSz="914400" rtl="0" eaLnBrk="0" fontAlgn="base" latinLnBrk="0" hangingPunct="0">
              <a:lnSpc>
                <a:spcPct val="100000"/>
              </a:lnSpc>
              <a:spcBef>
                <a:spcPct val="30000"/>
              </a:spcBef>
              <a:spcAft>
                <a:spcPct val="0"/>
              </a:spcAft>
              <a:buClrTx/>
              <a:buSzTx/>
              <a:buFontTx/>
              <a:buNone/>
              <a:tabLst/>
              <a:defRPr/>
            </a:pPr>
            <a:r>
              <a:rPr lang="en-US" sz="1800" b="1" u="sng" dirty="0" smtClean="0">
                <a:latin typeface="Georgia" pitchFamily="18" charset="0"/>
                <a:cs typeface="Arial" pitchFamily="34" charset="0"/>
              </a:rPr>
              <a:t>Presenter Directions</a:t>
            </a:r>
          </a:p>
          <a:p>
            <a:pPr marL="463550" marR="0" indent="-46355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latin typeface="Georgia" pitchFamily="18" charset="0"/>
              <a:cs typeface="Arial" pitchFamily="34" charset="0"/>
            </a:endParaRPr>
          </a:p>
          <a:p>
            <a:pPr marL="463550" marR="0" indent="-463550" algn="l" defTabSz="914400" rtl="0" eaLnBrk="0" fontAlgn="base" latinLnBrk="0" hangingPunct="0">
              <a:lnSpc>
                <a:spcPct val="100000"/>
              </a:lnSpc>
              <a:spcBef>
                <a:spcPct val="30000"/>
              </a:spcBef>
              <a:spcAft>
                <a:spcPct val="0"/>
              </a:spcAft>
              <a:buClrTx/>
              <a:buSzTx/>
              <a:buFontTx/>
              <a:buNone/>
              <a:tabLst/>
              <a:defRPr/>
            </a:pPr>
            <a:r>
              <a:rPr lang="en-US" sz="1800" b="1" kern="1200" dirty="0" smtClean="0">
                <a:solidFill>
                  <a:schemeClr val="tx1"/>
                </a:solidFill>
                <a:latin typeface="Georgia" pitchFamily="18" charset="0"/>
                <a:cs typeface="Arial" pitchFamily="34" charset="0"/>
              </a:rPr>
              <a:t>Say: </a:t>
            </a:r>
            <a:r>
              <a:rPr lang="en-US" sz="1800" b="0" kern="1200" baseline="0" dirty="0" smtClean="0">
                <a:solidFill>
                  <a:schemeClr val="tx1"/>
                </a:solidFill>
                <a:latin typeface="Georgia" pitchFamily="18" charset="0"/>
                <a:cs typeface="Arial" pitchFamily="34" charset="0"/>
              </a:rPr>
              <a:t> 	</a:t>
            </a:r>
            <a:r>
              <a:rPr lang="en-US" sz="1800" kern="1200" dirty="0" smtClean="0">
                <a:solidFill>
                  <a:schemeClr val="tx1"/>
                </a:solidFill>
                <a:latin typeface="Georgia" pitchFamily="18" charset="0"/>
                <a:cs typeface="Arial" pitchFamily="34" charset="0"/>
              </a:rPr>
              <a:t>William McCallum, the coordinator</a:t>
            </a:r>
            <a:r>
              <a:rPr lang="en-US" sz="1800" kern="1200" baseline="0" dirty="0" smtClean="0">
                <a:solidFill>
                  <a:schemeClr val="tx1"/>
                </a:solidFill>
                <a:latin typeface="Georgia" pitchFamily="18" charset="0"/>
                <a:cs typeface="Arial" pitchFamily="34" charset="0"/>
              </a:rPr>
              <a:t> of the Common Core State Standards for Mathematics writing </a:t>
            </a:r>
            <a:r>
              <a:rPr lang="en-US" sz="1800" kern="1200" dirty="0" smtClean="0">
                <a:solidFill>
                  <a:schemeClr val="tx1"/>
                </a:solidFill>
                <a:latin typeface="Georgia" pitchFamily="18" charset="0"/>
                <a:cs typeface="Arial" pitchFamily="34" charset="0"/>
              </a:rPr>
              <a:t>has organized the practice standards in the following way.</a:t>
            </a:r>
          </a:p>
          <a:p>
            <a:pPr marL="463550" indent="-463550"/>
            <a:endParaRPr lang="en-US" sz="1800" b="1" dirty="0" smtClean="0">
              <a:latin typeface="Georgia" pitchFamily="18" charset="0"/>
              <a:cs typeface="Arial" pitchFamily="34" charset="0"/>
            </a:endParaRPr>
          </a:p>
          <a:p>
            <a:pPr marL="463550" indent="-463550"/>
            <a:r>
              <a:rPr lang="en-US" sz="1800" i="0" u="sng" kern="1200" dirty="0" smtClean="0">
                <a:solidFill>
                  <a:schemeClr val="tx1"/>
                </a:solidFill>
                <a:latin typeface="Georgia" pitchFamily="18" charset="0"/>
                <a:cs typeface="Arial" pitchFamily="34" charset="0"/>
              </a:rPr>
              <a:t>Overarching Habits of Mind of a Productive Mathematical Thinker</a:t>
            </a:r>
            <a:endParaRPr lang="en-US" sz="1800" i="0" kern="1200" dirty="0" smtClean="0">
              <a:solidFill>
                <a:schemeClr val="tx1"/>
              </a:solidFill>
              <a:latin typeface="Georgia" pitchFamily="18" charset="0"/>
              <a:cs typeface="Arial" pitchFamily="34" charset="0"/>
            </a:endParaRPr>
          </a:p>
          <a:p>
            <a:pPr marL="463550" indent="-463550"/>
            <a:r>
              <a:rPr lang="en-US" sz="1800" i="0" kern="1200" dirty="0" smtClean="0">
                <a:solidFill>
                  <a:schemeClr val="tx1"/>
                </a:solidFill>
                <a:latin typeface="Georgia" pitchFamily="18" charset="0"/>
                <a:cs typeface="Arial" pitchFamily="34" charset="0"/>
              </a:rPr>
              <a:t>1. </a:t>
            </a:r>
            <a:r>
              <a:rPr lang="en-US" sz="1800" b="1" i="0" u="sng" kern="1200" dirty="0" smtClean="0">
                <a:solidFill>
                  <a:schemeClr val="tx1"/>
                </a:solidFill>
                <a:latin typeface="Georgia" pitchFamily="18" charset="0"/>
                <a:cs typeface="Arial" pitchFamily="34" charset="0"/>
              </a:rPr>
              <a:t>Make sense </a:t>
            </a:r>
            <a:r>
              <a:rPr lang="en-US" sz="1800" i="0" kern="1200" dirty="0" smtClean="0">
                <a:solidFill>
                  <a:schemeClr val="tx1"/>
                </a:solidFill>
                <a:latin typeface="Georgia" pitchFamily="18" charset="0"/>
                <a:cs typeface="Arial" pitchFamily="34" charset="0"/>
              </a:rPr>
              <a:t>of problems and </a:t>
            </a:r>
            <a:r>
              <a:rPr lang="en-US" sz="1800" b="1" i="0" u="sng" kern="1200" dirty="0" smtClean="0">
                <a:solidFill>
                  <a:schemeClr val="tx1"/>
                </a:solidFill>
                <a:latin typeface="Georgia" pitchFamily="18" charset="0"/>
                <a:cs typeface="Arial" pitchFamily="34" charset="0"/>
              </a:rPr>
              <a:t>persevere</a:t>
            </a:r>
            <a:r>
              <a:rPr lang="en-US" sz="1800" i="0" kern="1200" dirty="0" smtClean="0">
                <a:solidFill>
                  <a:schemeClr val="tx1"/>
                </a:solidFill>
                <a:latin typeface="Georgia" pitchFamily="18" charset="0"/>
                <a:cs typeface="Arial" pitchFamily="34" charset="0"/>
              </a:rPr>
              <a:t> in solving them</a:t>
            </a:r>
          </a:p>
          <a:p>
            <a:pPr marL="463550" indent="-463550"/>
            <a:r>
              <a:rPr lang="en-US" sz="1800" i="0" kern="1200" dirty="0" smtClean="0">
                <a:solidFill>
                  <a:schemeClr val="tx1"/>
                </a:solidFill>
                <a:latin typeface="Georgia" pitchFamily="18" charset="0"/>
                <a:cs typeface="Arial" pitchFamily="34" charset="0"/>
              </a:rPr>
              <a:t>6. Attend to</a:t>
            </a:r>
            <a:r>
              <a:rPr lang="en-US" sz="1800" b="1" i="0" u="sng" kern="1200" dirty="0" smtClean="0">
                <a:solidFill>
                  <a:schemeClr val="tx1"/>
                </a:solidFill>
                <a:latin typeface="Georgia" pitchFamily="18" charset="0"/>
                <a:cs typeface="Arial" pitchFamily="34" charset="0"/>
              </a:rPr>
              <a:t> precision</a:t>
            </a:r>
          </a:p>
          <a:p>
            <a:pPr marL="463550" indent="-463550"/>
            <a:endParaRPr lang="en-US" sz="1800" i="0" kern="1200" dirty="0" smtClean="0">
              <a:solidFill>
                <a:schemeClr val="tx1"/>
              </a:solidFill>
              <a:latin typeface="Georgia" pitchFamily="18" charset="0"/>
              <a:cs typeface="Arial" pitchFamily="34" charset="0"/>
            </a:endParaRPr>
          </a:p>
          <a:p>
            <a:pPr marL="463550" indent="-463550"/>
            <a:r>
              <a:rPr lang="en-US" sz="1800" i="0" u="sng" kern="1200" dirty="0" smtClean="0">
                <a:solidFill>
                  <a:schemeClr val="tx1"/>
                </a:solidFill>
                <a:latin typeface="Georgia" pitchFamily="18" charset="0"/>
                <a:cs typeface="Arial" pitchFamily="34" charset="0"/>
              </a:rPr>
              <a:t>Reasoning and Explaining</a:t>
            </a:r>
            <a:endParaRPr lang="en-US" sz="1800" i="0" kern="1200" dirty="0" smtClean="0">
              <a:solidFill>
                <a:schemeClr val="tx1"/>
              </a:solidFill>
              <a:latin typeface="Georgia" pitchFamily="18" charset="0"/>
              <a:cs typeface="Arial" pitchFamily="34" charset="0"/>
            </a:endParaRPr>
          </a:p>
          <a:p>
            <a:pPr marL="463550" indent="-463550"/>
            <a:r>
              <a:rPr lang="en-US" sz="1800" i="0" kern="1200" dirty="0" smtClean="0">
                <a:solidFill>
                  <a:schemeClr val="tx1"/>
                </a:solidFill>
                <a:latin typeface="Georgia" pitchFamily="18" charset="0"/>
                <a:cs typeface="Arial" pitchFamily="34" charset="0"/>
              </a:rPr>
              <a:t>2. </a:t>
            </a:r>
            <a:r>
              <a:rPr lang="en-US" sz="1800" b="1" i="0" u="sng" kern="1200" dirty="0" smtClean="0">
                <a:solidFill>
                  <a:schemeClr val="tx1"/>
                </a:solidFill>
                <a:latin typeface="Georgia" pitchFamily="18" charset="0"/>
                <a:cs typeface="Arial" pitchFamily="34" charset="0"/>
              </a:rPr>
              <a:t>Reason</a:t>
            </a:r>
            <a:r>
              <a:rPr lang="en-US" sz="1800" b="1" i="0" u="none" kern="1200" dirty="0" smtClean="0">
                <a:solidFill>
                  <a:schemeClr val="tx1"/>
                </a:solidFill>
                <a:latin typeface="Georgia" pitchFamily="18" charset="0"/>
                <a:cs typeface="Arial" pitchFamily="34" charset="0"/>
              </a:rPr>
              <a:t> </a:t>
            </a:r>
            <a:r>
              <a:rPr lang="en-US" sz="1800" b="1" i="0" u="sng" kern="1200" dirty="0" smtClean="0">
                <a:solidFill>
                  <a:schemeClr val="tx1"/>
                </a:solidFill>
                <a:latin typeface="Georgia" pitchFamily="18" charset="0"/>
                <a:cs typeface="Arial" pitchFamily="34" charset="0"/>
              </a:rPr>
              <a:t>abstractly </a:t>
            </a:r>
            <a:r>
              <a:rPr lang="en-US" sz="1800" i="0" kern="1200" dirty="0" smtClean="0">
                <a:solidFill>
                  <a:schemeClr val="tx1"/>
                </a:solidFill>
                <a:latin typeface="Georgia" pitchFamily="18" charset="0"/>
                <a:cs typeface="Arial" pitchFamily="34" charset="0"/>
              </a:rPr>
              <a:t>and </a:t>
            </a:r>
            <a:r>
              <a:rPr lang="en-US" sz="1800" b="1" i="0" u="sng" kern="1200" dirty="0" smtClean="0">
                <a:solidFill>
                  <a:schemeClr val="tx1"/>
                </a:solidFill>
                <a:latin typeface="Georgia" pitchFamily="18" charset="0"/>
                <a:cs typeface="Arial" pitchFamily="34" charset="0"/>
              </a:rPr>
              <a:t>quantitatively</a:t>
            </a:r>
          </a:p>
          <a:p>
            <a:pPr marL="463550" indent="-463550"/>
            <a:r>
              <a:rPr lang="en-US" sz="1800" i="0" kern="1200" dirty="0" smtClean="0">
                <a:solidFill>
                  <a:schemeClr val="tx1"/>
                </a:solidFill>
                <a:latin typeface="Georgia" pitchFamily="18" charset="0"/>
                <a:cs typeface="Arial" pitchFamily="34" charset="0"/>
              </a:rPr>
              <a:t>3. Construct </a:t>
            </a:r>
            <a:r>
              <a:rPr lang="en-US" sz="1800" b="1" i="0" u="sng" kern="1200" dirty="0" smtClean="0">
                <a:solidFill>
                  <a:schemeClr val="tx1"/>
                </a:solidFill>
                <a:latin typeface="Georgia" pitchFamily="18" charset="0"/>
                <a:cs typeface="Arial" pitchFamily="34" charset="0"/>
              </a:rPr>
              <a:t>viable arguments </a:t>
            </a:r>
            <a:r>
              <a:rPr lang="en-US" sz="1800" i="0" kern="1200" dirty="0" smtClean="0">
                <a:solidFill>
                  <a:schemeClr val="tx1"/>
                </a:solidFill>
                <a:latin typeface="Georgia" pitchFamily="18" charset="0"/>
                <a:cs typeface="Arial" pitchFamily="34" charset="0"/>
              </a:rPr>
              <a:t>and </a:t>
            </a:r>
            <a:r>
              <a:rPr lang="en-US" sz="1800" b="1" i="0" u="sng" kern="1200" dirty="0" smtClean="0">
                <a:solidFill>
                  <a:schemeClr val="tx1"/>
                </a:solidFill>
                <a:latin typeface="Georgia" pitchFamily="18" charset="0"/>
                <a:cs typeface="Arial" pitchFamily="34" charset="0"/>
              </a:rPr>
              <a:t>critique</a:t>
            </a:r>
            <a:r>
              <a:rPr lang="en-US" sz="1800" i="0" kern="1200" dirty="0" smtClean="0">
                <a:solidFill>
                  <a:schemeClr val="tx1"/>
                </a:solidFill>
                <a:latin typeface="Georgia" pitchFamily="18" charset="0"/>
                <a:cs typeface="Arial" pitchFamily="34" charset="0"/>
              </a:rPr>
              <a:t> the reasoning of others</a:t>
            </a:r>
          </a:p>
          <a:p>
            <a:pPr marL="463550" indent="-463550"/>
            <a:r>
              <a:rPr lang="en-US" sz="1800" i="0" kern="1200" dirty="0" smtClean="0">
                <a:solidFill>
                  <a:schemeClr val="tx1"/>
                </a:solidFill>
                <a:latin typeface="Georgia" pitchFamily="18" charset="0"/>
                <a:cs typeface="Arial" pitchFamily="34" charset="0"/>
              </a:rPr>
              <a:t> </a:t>
            </a:r>
          </a:p>
          <a:p>
            <a:pPr marL="463550" indent="-463550"/>
            <a:r>
              <a:rPr lang="en-US" sz="1800" i="0" u="sng" kern="1200" dirty="0" smtClean="0">
                <a:solidFill>
                  <a:schemeClr val="tx1"/>
                </a:solidFill>
                <a:latin typeface="Georgia" pitchFamily="18" charset="0"/>
                <a:cs typeface="Arial" pitchFamily="34" charset="0"/>
              </a:rPr>
              <a:t>Modeling and Using Tools</a:t>
            </a:r>
            <a:endParaRPr lang="en-US" sz="1800" i="0" kern="1200" dirty="0" smtClean="0">
              <a:solidFill>
                <a:schemeClr val="tx1"/>
              </a:solidFill>
              <a:latin typeface="Georgia" pitchFamily="18" charset="0"/>
              <a:cs typeface="Arial" pitchFamily="34" charset="0"/>
            </a:endParaRPr>
          </a:p>
          <a:p>
            <a:pPr marL="463550" indent="-463550"/>
            <a:r>
              <a:rPr lang="en-US" sz="1800" i="0" kern="1200" dirty="0" smtClean="0">
                <a:solidFill>
                  <a:schemeClr val="tx1"/>
                </a:solidFill>
                <a:latin typeface="Georgia" pitchFamily="18" charset="0"/>
                <a:cs typeface="Arial" pitchFamily="34" charset="0"/>
              </a:rPr>
              <a:t>4. </a:t>
            </a:r>
            <a:r>
              <a:rPr lang="en-US" sz="1800" b="1" i="0" u="sng" kern="1200" dirty="0" smtClean="0">
                <a:solidFill>
                  <a:schemeClr val="tx1"/>
                </a:solidFill>
                <a:latin typeface="Georgia" pitchFamily="18" charset="0"/>
                <a:cs typeface="Arial" pitchFamily="34" charset="0"/>
              </a:rPr>
              <a:t>Model</a:t>
            </a:r>
            <a:r>
              <a:rPr lang="en-US" sz="1800" i="0" kern="1200" dirty="0" smtClean="0">
                <a:solidFill>
                  <a:schemeClr val="tx1"/>
                </a:solidFill>
                <a:latin typeface="Georgia" pitchFamily="18" charset="0"/>
                <a:cs typeface="Arial" pitchFamily="34" charset="0"/>
              </a:rPr>
              <a:t> with mathematics</a:t>
            </a:r>
          </a:p>
          <a:p>
            <a:pPr marL="463550" indent="-463550"/>
            <a:r>
              <a:rPr lang="en-US" sz="1800" i="0" kern="1200" dirty="0" smtClean="0">
                <a:solidFill>
                  <a:schemeClr val="tx1"/>
                </a:solidFill>
                <a:latin typeface="Georgia" pitchFamily="18" charset="0"/>
                <a:cs typeface="Arial" pitchFamily="34" charset="0"/>
              </a:rPr>
              <a:t>5. Use appropriate </a:t>
            </a:r>
            <a:r>
              <a:rPr lang="en-US" sz="1800" b="1" i="0" u="sng" kern="1200" dirty="0" smtClean="0">
                <a:solidFill>
                  <a:schemeClr val="tx1"/>
                </a:solidFill>
                <a:latin typeface="Georgia" pitchFamily="18" charset="0"/>
                <a:cs typeface="Arial" pitchFamily="34" charset="0"/>
              </a:rPr>
              <a:t>tools</a:t>
            </a:r>
            <a:r>
              <a:rPr lang="en-US" sz="1800" i="0" kern="1200" dirty="0" smtClean="0">
                <a:solidFill>
                  <a:schemeClr val="tx1"/>
                </a:solidFill>
                <a:latin typeface="Georgia" pitchFamily="18" charset="0"/>
                <a:cs typeface="Arial" pitchFamily="34" charset="0"/>
              </a:rPr>
              <a:t> strategically</a:t>
            </a:r>
          </a:p>
          <a:p>
            <a:pPr marL="463550" indent="-463550"/>
            <a:r>
              <a:rPr lang="en-US" sz="1800" i="0" u="none" strike="noStrike" kern="1200" dirty="0" smtClean="0">
                <a:solidFill>
                  <a:schemeClr val="tx1"/>
                </a:solidFill>
                <a:latin typeface="Georgia" pitchFamily="18" charset="0"/>
                <a:cs typeface="Arial" pitchFamily="34" charset="0"/>
              </a:rPr>
              <a:t> </a:t>
            </a:r>
            <a:endParaRPr lang="en-US" sz="1800" i="0" kern="1200" dirty="0" smtClean="0">
              <a:solidFill>
                <a:schemeClr val="tx1"/>
              </a:solidFill>
              <a:latin typeface="Georgia" pitchFamily="18" charset="0"/>
              <a:cs typeface="Arial" pitchFamily="34" charset="0"/>
            </a:endParaRPr>
          </a:p>
          <a:p>
            <a:pPr marL="463550" indent="-463550"/>
            <a:r>
              <a:rPr lang="en-US" sz="1800" i="0" u="sng" kern="1200" dirty="0" smtClean="0">
                <a:solidFill>
                  <a:schemeClr val="tx1"/>
                </a:solidFill>
                <a:latin typeface="Georgia" pitchFamily="18" charset="0"/>
                <a:cs typeface="Arial" pitchFamily="34" charset="0"/>
              </a:rPr>
              <a:t>Seeing Structure and Generalizing</a:t>
            </a:r>
            <a:endParaRPr lang="en-US" sz="1800" i="0" kern="1200" dirty="0" smtClean="0">
              <a:solidFill>
                <a:schemeClr val="tx1"/>
              </a:solidFill>
              <a:latin typeface="Georgia" pitchFamily="18" charset="0"/>
              <a:cs typeface="Arial" pitchFamily="34" charset="0"/>
            </a:endParaRPr>
          </a:p>
          <a:p>
            <a:pPr marL="463550" indent="-463550"/>
            <a:r>
              <a:rPr lang="en-US" sz="1800" i="0" kern="1200" dirty="0" smtClean="0">
                <a:solidFill>
                  <a:schemeClr val="tx1"/>
                </a:solidFill>
                <a:latin typeface="Georgia" pitchFamily="18" charset="0"/>
                <a:cs typeface="Arial" pitchFamily="34" charset="0"/>
              </a:rPr>
              <a:t>7. Look for and make use of </a:t>
            </a:r>
            <a:r>
              <a:rPr lang="en-US" sz="1800" b="1" i="0" u="sng" kern="1200" dirty="0" smtClean="0">
                <a:solidFill>
                  <a:schemeClr val="tx1"/>
                </a:solidFill>
                <a:latin typeface="Georgia" pitchFamily="18" charset="0"/>
                <a:cs typeface="Arial" pitchFamily="34" charset="0"/>
              </a:rPr>
              <a:t>structure</a:t>
            </a:r>
          </a:p>
          <a:p>
            <a:pPr marL="463550" indent="-463550"/>
            <a:r>
              <a:rPr lang="en-US" sz="1800" i="0" kern="1200" dirty="0" smtClean="0">
                <a:solidFill>
                  <a:schemeClr val="tx1"/>
                </a:solidFill>
                <a:latin typeface="Georgia" pitchFamily="18" charset="0"/>
                <a:cs typeface="Arial" pitchFamily="34" charset="0"/>
              </a:rPr>
              <a:t>8. Look for and express regularity in </a:t>
            </a:r>
            <a:r>
              <a:rPr lang="en-US" sz="1800" b="1" i="0" u="sng" kern="1200" dirty="0" smtClean="0">
                <a:solidFill>
                  <a:schemeClr val="tx1"/>
                </a:solidFill>
                <a:latin typeface="Georgia" pitchFamily="18" charset="0"/>
                <a:cs typeface="Arial" pitchFamily="34" charset="0"/>
              </a:rPr>
              <a:t>repeated reasoning</a:t>
            </a:r>
          </a:p>
          <a:p>
            <a:pPr marL="463550" indent="-463550"/>
            <a:r>
              <a:rPr lang="en-US" sz="1800" i="0" u="none" strike="noStrike" kern="1200" dirty="0" smtClean="0">
                <a:solidFill>
                  <a:schemeClr val="tx1"/>
                </a:solidFill>
                <a:latin typeface="Georgia" pitchFamily="18" charset="0"/>
                <a:cs typeface="Arial" pitchFamily="34" charset="0"/>
              </a:rPr>
              <a:t> </a:t>
            </a:r>
          </a:p>
          <a:p>
            <a:r>
              <a:rPr lang="en-US" sz="1800" b="1" dirty="0" smtClean="0">
                <a:latin typeface="Georgia" pitchFamily="18" charset="0"/>
                <a:ea typeface="Calibri" pitchFamily="34" charset="0"/>
                <a:cs typeface="Arial" pitchFamily="34" charset="0"/>
                <a:hlinkClick r:id="rId3"/>
              </a:rPr>
              <a:t>http://www.corestandards.org/the-standards/mathematics/introduction/standards-for-mathematical-practice</a:t>
            </a:r>
            <a:endParaRPr lang="en-US" sz="1800" b="1" dirty="0" smtClean="0">
              <a:latin typeface="Georgia" pitchFamily="18" charset="0"/>
              <a:ea typeface="Calibri" pitchFamily="34" charset="0"/>
              <a:cs typeface="Arial" pitchFamily="34" charset="0"/>
            </a:endParaRPr>
          </a:p>
          <a:p>
            <a:pPr marL="463550" indent="-463550"/>
            <a:endParaRPr lang="en-US" sz="1800" b="1" dirty="0" smtClean="0">
              <a:latin typeface="Georgia" pitchFamily="18" charset="0"/>
              <a:cs typeface="Arial" pitchFamily="34" charset="0"/>
            </a:endParaRPr>
          </a:p>
          <a:p>
            <a:pPr marL="463550" indent="-463550"/>
            <a:r>
              <a:rPr lang="en-US" sz="1800" dirty="0" smtClean="0">
                <a:latin typeface="Georgia" pitchFamily="18" charset="0"/>
                <a:cs typeface="Arial" pitchFamily="34" charset="0"/>
              </a:rPr>
              <a:t>Adapted from (McCallum, 2011)</a:t>
            </a:r>
          </a:p>
          <a:p>
            <a:endParaRPr lang="en-US" sz="1200" i="0" kern="1200" dirty="0" smtClean="0">
              <a:solidFill>
                <a:schemeClr val="tx1"/>
              </a:solidFill>
              <a:latin typeface="Cambria" pitchFamily="18" charset="0"/>
            </a:endParaRPr>
          </a:p>
          <a:p>
            <a:endParaRPr lang="en-US" dirty="0" smtClean="0"/>
          </a:p>
        </p:txBody>
      </p:sp>
      <p:sp>
        <p:nvSpPr>
          <p:cNvPr id="4" name="Slide Number Placeholder 3"/>
          <p:cNvSpPr>
            <a:spLocks noGrp="1"/>
          </p:cNvSpPr>
          <p:nvPr>
            <p:ph type="sldNum" sz="quarter" idx="10"/>
          </p:nvPr>
        </p:nvSpPr>
        <p:spPr/>
        <p:txBody>
          <a:bodyPr/>
          <a:lstStyle/>
          <a:p>
            <a:fld id="{B17FC7B5-2123-4319-A033-93B82A5F3008}"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clearly states the main purpose for 21</a:t>
            </a:r>
            <a:r>
              <a:rPr lang="en-US" baseline="30000" dirty="0" smtClean="0"/>
              <a:t>st</a:t>
            </a:r>
            <a:r>
              <a:rPr lang="en-US" dirty="0" smtClean="0"/>
              <a:t> century learning – have participants read and quietly reflect on statement and lend</a:t>
            </a:r>
            <a:r>
              <a:rPr lang="en-US" baseline="0" dirty="0" smtClean="0"/>
              <a:t> guidance to how CCSS will help build the bridge for this gap…</a:t>
            </a:r>
            <a:endParaRPr lang="en-US" dirty="0"/>
          </a:p>
        </p:txBody>
      </p:sp>
      <p:sp>
        <p:nvSpPr>
          <p:cNvPr id="4" name="Slide Number Placeholder 3"/>
          <p:cNvSpPr>
            <a:spLocks noGrp="1"/>
          </p:cNvSpPr>
          <p:nvPr>
            <p:ph type="sldNum" sz="quarter" idx="10"/>
          </p:nvPr>
        </p:nvSpPr>
        <p:spPr/>
        <p:txBody>
          <a:bodyPr/>
          <a:lstStyle/>
          <a:p>
            <a:fld id="{1F4CC719-24CF-8345-B383-0FFD37D789E4}" type="slidenum">
              <a:rPr lang="en-US" smtClean="0"/>
              <a:t>39</a:t>
            </a:fld>
            <a:endParaRPr lang="en-US"/>
          </a:p>
        </p:txBody>
      </p:sp>
    </p:spTree>
    <p:extLst>
      <p:ext uri="{BB962C8B-B14F-4D97-AF65-F5344CB8AC3E}">
        <p14:creationId xmlns:p14="http://schemas.microsoft.com/office/powerpoint/2010/main" val="696201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These common standards provide an historic</a:t>
            </a:r>
          </a:p>
          <a:p>
            <a:pPr marL="0" indent="0">
              <a:buNone/>
            </a:pPr>
            <a:r>
              <a:rPr lang="en-US" dirty="0" smtClean="0"/>
              <a:t>opportunity to improve access to rigorous academic content standards for students with disabilities. The</a:t>
            </a:r>
          </a:p>
          <a:p>
            <a:pPr marL="0" indent="0">
              <a:buNone/>
            </a:pPr>
            <a:r>
              <a:rPr lang="en-US" dirty="0" smtClean="0"/>
              <a:t>continued development of understanding about research-based instructional practices and a focus on their</a:t>
            </a:r>
          </a:p>
          <a:p>
            <a:pPr marL="0" indent="0">
              <a:buNone/>
            </a:pPr>
            <a:r>
              <a:rPr lang="en-US" dirty="0" smtClean="0"/>
              <a:t>effective implementation will help improve access to mathematics and English language arts (ELA)</a:t>
            </a:r>
          </a:p>
          <a:p>
            <a:pPr marL="0" indent="0">
              <a:buNone/>
            </a:pPr>
            <a:r>
              <a:rPr lang="en-US" dirty="0" smtClean="0"/>
              <a:t>standards for all students, including those with disabilities.</a:t>
            </a:r>
          </a:p>
          <a:p>
            <a:endParaRPr lang="en-US" dirty="0"/>
          </a:p>
        </p:txBody>
      </p:sp>
      <p:sp>
        <p:nvSpPr>
          <p:cNvPr id="4" name="Slide Number Placeholder 3"/>
          <p:cNvSpPr>
            <a:spLocks noGrp="1"/>
          </p:cNvSpPr>
          <p:nvPr>
            <p:ph type="sldNum" sz="quarter" idx="10"/>
          </p:nvPr>
        </p:nvSpPr>
        <p:spPr/>
        <p:txBody>
          <a:bodyPr/>
          <a:lstStyle/>
          <a:p>
            <a:fld id="{C7CD584D-1666-43CB-95D4-A27F6A06F6C3}" type="slidenum">
              <a:rPr lang="en-US" smtClean="0"/>
              <a:t>41</a:t>
            </a:fld>
            <a:endParaRPr lang="en-US"/>
          </a:p>
        </p:txBody>
      </p:sp>
    </p:spTree>
    <p:extLst>
      <p:ext uri="{BB962C8B-B14F-4D97-AF65-F5344CB8AC3E}">
        <p14:creationId xmlns:p14="http://schemas.microsoft.com/office/powerpoint/2010/main" val="645693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as a resource</a:t>
            </a:r>
            <a:r>
              <a:rPr lang="en-US" baseline="0" dirty="0" smtClean="0"/>
              <a:t> to how our CCSS are guiding forces for STUDENT LEARNING OUTCOMES (rainbow)</a:t>
            </a:r>
          </a:p>
          <a:p>
            <a:r>
              <a:rPr lang="en-US" baseline="0" dirty="0" smtClean="0"/>
              <a:t>And SUPPORT SYSTEMS (the pool under rainbow)</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F4CC719-24CF-8345-B383-0FFD37D789E4}" type="slidenum">
              <a:rPr lang="en-US" smtClean="0"/>
              <a:t>44</a:t>
            </a:fld>
            <a:endParaRPr lang="en-US"/>
          </a:p>
        </p:txBody>
      </p:sp>
    </p:spTree>
    <p:extLst>
      <p:ext uri="{BB962C8B-B14F-4D97-AF65-F5344CB8AC3E}">
        <p14:creationId xmlns:p14="http://schemas.microsoft.com/office/powerpoint/2010/main" val="325413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latin typeface="Georgia" pitchFamily="18" charset="0"/>
                <a:cs typeface="Arial" pitchFamily="34" charset="0"/>
              </a:rPr>
              <a:t>Facilitator</a:t>
            </a:r>
            <a:r>
              <a:rPr lang="en-US" sz="1400" b="1" u="sng" baseline="0" dirty="0" smtClean="0">
                <a:latin typeface="Georgia" pitchFamily="18" charset="0"/>
                <a:cs typeface="Arial" pitchFamily="34" charset="0"/>
              </a:rPr>
              <a:t> Directions:</a:t>
            </a:r>
          </a:p>
          <a:p>
            <a:endParaRPr lang="en-US" sz="1400" dirty="0" smtClean="0">
              <a:latin typeface="Georgia" pitchFamily="18" charset="0"/>
              <a:cs typeface="Arial" pitchFamily="34" charset="0"/>
            </a:endParaRPr>
          </a:p>
          <a:p>
            <a:pPr marL="463550" indent="-463550">
              <a:buFont typeface="Arial" pitchFamily="34" charset="0"/>
              <a:buChar char="•"/>
            </a:pPr>
            <a:r>
              <a:rPr lang="en-US" sz="1400" dirty="0" smtClean="0">
                <a:latin typeface="Georgia" pitchFamily="18" charset="0"/>
                <a:cs typeface="Arial" pitchFamily="34" charset="0"/>
              </a:rPr>
              <a:t>Read the slide </a:t>
            </a:r>
          </a:p>
          <a:p>
            <a:pPr marL="463550" indent="-463550">
              <a:buFont typeface="Arial" pitchFamily="34" charset="0"/>
              <a:buChar char="•"/>
            </a:pPr>
            <a:endParaRPr lang="en-US" sz="1400" dirty="0" smtClean="0">
              <a:latin typeface="Georgia" pitchFamily="18" charset="0"/>
              <a:cs typeface="Arial" pitchFamily="34" charset="0"/>
            </a:endParaRPr>
          </a:p>
          <a:p>
            <a:pPr marL="463550" indent="-463550">
              <a:lnSpc>
                <a:spcPct val="80000"/>
              </a:lnSpc>
              <a:buFont typeface="Arial" pitchFamily="34" charset="0"/>
              <a:buChar char="•"/>
            </a:pPr>
            <a:r>
              <a:rPr lang="en-US" sz="1400" i="1" dirty="0" smtClean="0">
                <a:latin typeface="Georgia" pitchFamily="18" charset="0"/>
                <a:cs typeface="Arial" pitchFamily="34" charset="0"/>
              </a:rPr>
              <a:t>“We live in a time of vast changes that include accelerating globalization, mounting quantities of information, the dominating influence of science and technology, and the clash of civilizations.  Those changes call for new ways of learning and thinking in school, business, and the professions.”  </a:t>
            </a:r>
          </a:p>
          <a:p>
            <a:pPr marL="463550" lvl="1" indent="-463550">
              <a:lnSpc>
                <a:spcPct val="80000"/>
              </a:lnSpc>
            </a:pPr>
            <a:r>
              <a:rPr lang="en-US" sz="1400" i="1" dirty="0" smtClean="0">
                <a:latin typeface="Georgia" pitchFamily="18" charset="0"/>
                <a:cs typeface="Arial" pitchFamily="34" charset="0"/>
              </a:rPr>
              <a:t>	-Howard Gardner</a:t>
            </a:r>
            <a:r>
              <a:rPr lang="en-US" sz="1400" i="1" baseline="0" dirty="0" smtClean="0">
                <a:latin typeface="Georgia" pitchFamily="18" charset="0"/>
                <a:cs typeface="Arial" pitchFamily="34" charset="0"/>
              </a:rPr>
              <a:t> ‘s book </a:t>
            </a:r>
            <a:r>
              <a:rPr lang="en-US" sz="1400" i="1" dirty="0" smtClean="0">
                <a:latin typeface="Georgia" pitchFamily="18" charset="0"/>
                <a:cs typeface="Arial" pitchFamily="34" charset="0"/>
              </a:rPr>
              <a:t>Five Minds for the Future (2007)</a:t>
            </a:r>
          </a:p>
          <a:p>
            <a:pPr marL="463550" indent="-463550">
              <a:buFont typeface="Arial" pitchFamily="34" charset="0"/>
              <a:buChar char="•"/>
            </a:pPr>
            <a:endParaRPr lang="en-US" sz="1400" dirty="0" smtClean="0">
              <a:latin typeface="Georgia" pitchFamily="18" charset="0"/>
              <a:cs typeface="Arial" pitchFamily="34" charset="0"/>
            </a:endParaRPr>
          </a:p>
          <a:p>
            <a:pPr marL="463550" indent="-463550">
              <a:buFont typeface="Arial" pitchFamily="34" charset="0"/>
              <a:buChar char="•"/>
            </a:pPr>
            <a:r>
              <a:rPr lang="en-US" sz="1400" b="1" dirty="0" smtClean="0">
                <a:latin typeface="Georgia" pitchFamily="18" charset="0"/>
                <a:cs typeface="Arial" pitchFamily="34" charset="0"/>
              </a:rPr>
              <a:t>Click</a:t>
            </a:r>
            <a:r>
              <a:rPr lang="en-US" sz="1400" baseline="0" dirty="0" smtClean="0">
                <a:latin typeface="Georgia" pitchFamily="18" charset="0"/>
                <a:cs typeface="Arial" pitchFamily="34" charset="0"/>
              </a:rPr>
              <a:t> to display the Common</a:t>
            </a:r>
            <a:r>
              <a:rPr lang="en-US" sz="1400" dirty="0" smtClean="0">
                <a:latin typeface="Georgia" pitchFamily="18" charset="0"/>
                <a:cs typeface="Arial" pitchFamily="34" charset="0"/>
              </a:rPr>
              <a:t> Core State Standards graphic.</a:t>
            </a:r>
            <a:endParaRPr lang="en-US" sz="1400" baseline="0" dirty="0" smtClean="0">
              <a:latin typeface="Georgia" pitchFamily="18" charset="0"/>
              <a:cs typeface="Arial" pitchFamily="34" charset="0"/>
            </a:endParaRPr>
          </a:p>
          <a:p>
            <a:pPr marL="463550" indent="-463550">
              <a:buFont typeface="Arial" pitchFamily="34" charset="0"/>
              <a:buChar char="•"/>
            </a:pPr>
            <a:endParaRPr lang="en-US" sz="1400" dirty="0" smtClean="0">
              <a:latin typeface="Georgia" pitchFamily="18" charset="0"/>
              <a:cs typeface="Arial" pitchFamily="34" charset="0"/>
            </a:endParaRPr>
          </a:p>
          <a:p>
            <a:pPr marL="463550" indent="-463550"/>
            <a:r>
              <a:rPr lang="en-US" sz="1400" b="1" baseline="0" dirty="0" smtClean="0">
                <a:latin typeface="Georgia" pitchFamily="18" charset="0"/>
                <a:cs typeface="Arial" pitchFamily="34" charset="0"/>
              </a:rPr>
              <a:t>Say:</a:t>
            </a:r>
            <a:r>
              <a:rPr lang="en-US" sz="1400" b="1" dirty="0" smtClean="0">
                <a:latin typeface="Georgia" pitchFamily="18" charset="0"/>
                <a:cs typeface="Arial" pitchFamily="34" charset="0"/>
              </a:rPr>
              <a:t>  </a:t>
            </a:r>
            <a:r>
              <a:rPr lang="en-US" sz="1400" baseline="0" dirty="0" smtClean="0">
                <a:latin typeface="Georgia" pitchFamily="18" charset="0"/>
                <a:cs typeface="Arial" pitchFamily="34" charset="0"/>
              </a:rPr>
              <a:t>The Common Core State Standards for Mathematics address the call for new ways of teaching, learning, and thinking!  </a:t>
            </a:r>
          </a:p>
          <a:p>
            <a:pPr marL="463550" indent="-463550">
              <a:buFont typeface="Arial" pitchFamily="34" charset="0"/>
              <a:buChar char="•"/>
            </a:pPr>
            <a:endParaRPr lang="en-US" sz="1400" dirty="0" smtClean="0">
              <a:latin typeface="Georgia" pitchFamily="18" charset="0"/>
              <a:cs typeface="Arial" pitchFamily="34" charset="0"/>
            </a:endParaRPr>
          </a:p>
          <a:p>
            <a:pPr marL="463550" indent="-463550"/>
            <a:r>
              <a:rPr lang="en-US" sz="1400" b="1" baseline="0" dirty="0" smtClean="0">
                <a:latin typeface="Georgia" pitchFamily="18" charset="0"/>
                <a:cs typeface="Arial" pitchFamily="34" charset="0"/>
              </a:rPr>
              <a:t>Say:  </a:t>
            </a:r>
            <a:r>
              <a:rPr lang="en-US" sz="1400" dirty="0" smtClean="0">
                <a:latin typeface="Georgia" pitchFamily="18" charset="0"/>
                <a:cs typeface="Arial" pitchFamily="34" charset="0"/>
              </a:rPr>
              <a:t>D</a:t>
            </a:r>
            <a:r>
              <a:rPr lang="en-US" sz="1400" baseline="0" dirty="0" smtClean="0">
                <a:latin typeface="Georgia" pitchFamily="18" charset="0"/>
                <a:cs typeface="Arial" pitchFamily="34" charset="0"/>
              </a:rPr>
              <a:t>uring the next few days, you will be involved in planning your schools steps for helping</a:t>
            </a:r>
            <a:r>
              <a:rPr lang="en-US" sz="1400" dirty="0" smtClean="0">
                <a:latin typeface="Georgia" pitchFamily="18" charset="0"/>
                <a:cs typeface="Arial" pitchFamily="34" charset="0"/>
              </a:rPr>
              <a:t> teachers embrace the call for new ways of teaching and the implementation of the Common Core State Standards for Mathematics.</a:t>
            </a:r>
            <a:endParaRPr lang="en-US" sz="1400" dirty="0">
              <a:latin typeface="Georgia" pitchFamily="18" charset="0"/>
              <a:cs typeface="Arial" pitchFamily="34" charset="0"/>
            </a:endParaRPr>
          </a:p>
        </p:txBody>
      </p:sp>
      <p:sp>
        <p:nvSpPr>
          <p:cNvPr id="4" name="Slide Number Placeholder 3"/>
          <p:cNvSpPr>
            <a:spLocks noGrp="1"/>
          </p:cNvSpPr>
          <p:nvPr>
            <p:ph type="sldNum" sz="quarter" idx="10"/>
          </p:nvPr>
        </p:nvSpPr>
        <p:spPr/>
        <p:txBody>
          <a:bodyPr/>
          <a:lstStyle/>
          <a:p>
            <a:fld id="{28B2B916-BF00-4420-B3CA-0E4C7413A7EF}"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baseline="0" dirty="0" smtClean="0">
                <a:latin typeface="Georgia" pitchFamily="18" charset="0"/>
                <a:cs typeface="Arial" pitchFamily="34" charset="0"/>
              </a:rPr>
              <a:t>Presenter Directions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0" dirty="0" smtClean="0">
              <a:latin typeface="Georgia" pitchFamily="18"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smtClean="0">
                <a:latin typeface="Georgia" pitchFamily="18" charset="0"/>
                <a:cs typeface="Arial" pitchFamily="34" charset="0"/>
              </a:rPr>
              <a:t>Say:</a:t>
            </a:r>
            <a:r>
              <a:rPr lang="en-US" sz="1400" b="1" i="0" baseline="0" dirty="0" smtClean="0">
                <a:latin typeface="Georgia" pitchFamily="18" charset="0"/>
                <a:cs typeface="Arial" pitchFamily="34" charset="0"/>
              </a:rPr>
              <a:t>  </a:t>
            </a:r>
            <a:r>
              <a:rPr lang="en-US" sz="1400" b="0" i="0" dirty="0" smtClean="0">
                <a:latin typeface="Georgia" pitchFamily="18" charset="0"/>
                <a:cs typeface="Arial" pitchFamily="34" charset="0"/>
              </a:rPr>
              <a:t>The next part of today’s session is designed to provide you with a working knowledge concerning</a:t>
            </a:r>
            <a:r>
              <a:rPr lang="en-US" sz="1400" b="0" i="0" baseline="0" dirty="0" smtClean="0">
                <a:latin typeface="Georgia" pitchFamily="18" charset="0"/>
                <a:cs typeface="Arial" pitchFamily="34" charset="0"/>
              </a:rPr>
              <a:t> how to </a:t>
            </a:r>
            <a:r>
              <a:rPr lang="en-US" sz="1400" b="0" i="0" dirty="0" smtClean="0">
                <a:latin typeface="Georgia" pitchFamily="18" charset="0"/>
                <a:cs typeface="Arial" pitchFamily="34" charset="0"/>
              </a:rPr>
              <a:t>effectively unpack the Common Core State Standards for Mathematics.</a:t>
            </a:r>
            <a:endParaRPr lang="en-US" sz="1400" dirty="0" smtClean="0"/>
          </a:p>
          <a:p>
            <a:endParaRPr lang="en-US" sz="1400" dirty="0" smtClean="0">
              <a:latin typeface="Georgia" pitchFamily="18" charset="0"/>
              <a:cs typeface="Arial" pitchFamily="34" charset="0"/>
            </a:endParaRPr>
          </a:p>
          <a:p>
            <a:r>
              <a:rPr lang="en-US" sz="1400" dirty="0" smtClean="0">
                <a:latin typeface="Georgia" pitchFamily="18" charset="0"/>
                <a:cs typeface="Arial" pitchFamily="34" charset="0"/>
              </a:rPr>
              <a:t>Read </a:t>
            </a:r>
            <a:r>
              <a:rPr lang="en-US" sz="1400" dirty="0">
                <a:latin typeface="Georgia" pitchFamily="18" charset="0"/>
                <a:cs typeface="Arial" pitchFamily="34" charset="0"/>
              </a:rPr>
              <a:t>the quotation by Ainsworth.</a:t>
            </a:r>
          </a:p>
          <a:p>
            <a:endParaRPr lang="en-US" sz="1400" dirty="0">
              <a:latin typeface="Georgia" pitchFamily="18" charset="0"/>
              <a:cs typeface="Arial" pitchFamily="34" charset="0"/>
            </a:endParaRPr>
          </a:p>
          <a:p>
            <a:pPr defTabSz="904433">
              <a:defRPr/>
            </a:pPr>
            <a:r>
              <a:rPr lang="en-US" sz="1400" b="1" i="1" dirty="0" smtClean="0">
                <a:latin typeface="Georgia" pitchFamily="18" charset="0"/>
                <a:cs typeface="Arial" pitchFamily="34" charset="0"/>
              </a:rPr>
              <a:t>Larry Ainsworth </a:t>
            </a:r>
            <a:r>
              <a:rPr lang="en-US" sz="1400" b="1" i="1" dirty="0">
                <a:latin typeface="Georgia" pitchFamily="18" charset="0"/>
                <a:cs typeface="Arial" pitchFamily="34" charset="0"/>
              </a:rPr>
              <a:t>(2003) wrote, “Unwrapped standards provide clarity as to what students must know and be able to do.  When teachers take the time to analyze each standard and identify its essential concepts and skills, the result is more effective instructional planning, assessment and student learning.”</a:t>
            </a:r>
          </a:p>
          <a:p>
            <a:pPr defTabSz="904433">
              <a:defRPr/>
            </a:pPr>
            <a:endParaRPr lang="en-US" sz="1400" b="1" i="1" dirty="0">
              <a:latin typeface="Georgia" pitchFamily="18" charset="0"/>
              <a:cs typeface="Arial" pitchFamily="34" charset="0"/>
            </a:endParaRPr>
          </a:p>
          <a:p>
            <a:pPr defTabSz="904433">
              <a:defRPr/>
            </a:pPr>
            <a:r>
              <a:rPr lang="en-US" sz="1400" dirty="0">
                <a:latin typeface="Georgia" pitchFamily="18" charset="0"/>
                <a:cs typeface="Arial" pitchFamily="34" charset="0"/>
              </a:rPr>
              <a:t>Ainsworth, L. (2003). </a:t>
            </a:r>
            <a:r>
              <a:rPr lang="en-US" sz="1400" i="1" dirty="0">
                <a:latin typeface="Georgia" pitchFamily="18" charset="0"/>
                <a:cs typeface="Arial" pitchFamily="34" charset="0"/>
              </a:rPr>
              <a:t>Unwrapping the standards: A simple process to </a:t>
            </a:r>
            <a:r>
              <a:rPr lang="en-US" sz="1400" i="1" dirty="0" smtClean="0">
                <a:latin typeface="Georgia" pitchFamily="18" charset="0"/>
                <a:cs typeface="Arial" pitchFamily="34" charset="0"/>
              </a:rPr>
              <a:t>make</a:t>
            </a:r>
            <a:r>
              <a:rPr lang="en-US" sz="1400" i="1" baseline="0" dirty="0" smtClean="0">
                <a:latin typeface="Georgia" pitchFamily="18" charset="0"/>
                <a:cs typeface="Arial" pitchFamily="34" charset="0"/>
              </a:rPr>
              <a:t> </a:t>
            </a:r>
            <a:r>
              <a:rPr lang="en-US" sz="1400" i="1" dirty="0" smtClean="0">
                <a:latin typeface="Georgia" pitchFamily="18" charset="0"/>
                <a:cs typeface="Arial" pitchFamily="34" charset="0"/>
              </a:rPr>
              <a:t>standards </a:t>
            </a:r>
            <a:r>
              <a:rPr lang="en-US" sz="1400" i="1" dirty="0">
                <a:latin typeface="Georgia" pitchFamily="18" charset="0"/>
                <a:cs typeface="Arial" pitchFamily="34" charset="0"/>
              </a:rPr>
              <a:t>manageable.</a:t>
            </a:r>
            <a:r>
              <a:rPr lang="en-US" sz="1400" dirty="0">
                <a:latin typeface="Georgia" pitchFamily="18" charset="0"/>
                <a:cs typeface="Arial" pitchFamily="34" charset="0"/>
              </a:rPr>
              <a:t> Englewood, CO: Lead + Learn Press.</a:t>
            </a:r>
          </a:p>
          <a:p>
            <a:pPr defTabSz="904433">
              <a:defRPr/>
            </a:pPr>
            <a:endParaRPr lang="en-US" b="1" i="1" dirty="0"/>
          </a:p>
          <a:p>
            <a:pPr defTabSz="904433">
              <a:defRPr/>
            </a:pPr>
            <a:endParaRPr lang="en-US" b="1" i="1" dirty="0" smtClean="0"/>
          </a:p>
          <a:p>
            <a:endParaRPr lang="en-US" dirty="0"/>
          </a:p>
        </p:txBody>
      </p:sp>
      <p:sp>
        <p:nvSpPr>
          <p:cNvPr id="4" name="Slide Number Placeholder 3"/>
          <p:cNvSpPr>
            <a:spLocks noGrp="1"/>
          </p:cNvSpPr>
          <p:nvPr>
            <p:ph type="sldNum" sz="quarter" idx="10"/>
          </p:nvPr>
        </p:nvSpPr>
        <p:spPr/>
        <p:txBody>
          <a:bodyPr/>
          <a:lstStyle/>
          <a:p>
            <a:fld id="{B17FC7B5-2123-4319-A033-93B82A5F3008}" type="slidenum">
              <a:rPr lang="en-US" smtClean="0">
                <a:solidFill>
                  <a:prstClr val="black"/>
                </a:solidFill>
              </a:rPr>
              <a:pPr/>
              <a:t>46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04433">
              <a:defRPr/>
            </a:pPr>
            <a:r>
              <a:rPr lang="en-US" sz="1400" b="1" u="sng" dirty="0" smtClean="0">
                <a:latin typeface="Georgia" pitchFamily="18" charset="0"/>
                <a:cs typeface="Arial" pitchFamily="34" charset="0"/>
              </a:rPr>
              <a:t>Presenter </a:t>
            </a:r>
            <a:r>
              <a:rPr lang="en-US" sz="1400" b="1" u="sng" baseline="0" dirty="0" smtClean="0">
                <a:latin typeface="Georgia" pitchFamily="18" charset="0"/>
                <a:cs typeface="Arial" pitchFamily="34" charset="0"/>
              </a:rPr>
              <a:t>Directions</a:t>
            </a:r>
          </a:p>
          <a:p>
            <a:pPr defTabSz="904433">
              <a:defRPr/>
            </a:pPr>
            <a:r>
              <a:rPr lang="en-US" sz="1400" b="1" baseline="0" dirty="0" smtClean="0">
                <a:latin typeface="Georgia" pitchFamily="18" charset="0"/>
                <a:cs typeface="Arial" pitchFamily="34" charset="0"/>
              </a:rPr>
              <a:t>	</a:t>
            </a:r>
          </a:p>
          <a:p>
            <a:pPr marL="463550" indent="-463550">
              <a:spcAft>
                <a:spcPts val="1187"/>
              </a:spcAft>
              <a:buFont typeface="Arial" pitchFamily="34" charset="0"/>
              <a:buNone/>
            </a:pPr>
            <a:r>
              <a:rPr lang="en-US" sz="1400" b="1" dirty="0" smtClean="0">
                <a:latin typeface="Georgia" pitchFamily="18" charset="0"/>
                <a:cs typeface="Arial" pitchFamily="34" charset="0"/>
              </a:rPr>
              <a:t>Say:</a:t>
            </a:r>
            <a:r>
              <a:rPr lang="en-US" sz="1400" b="1" baseline="0" dirty="0" smtClean="0">
                <a:latin typeface="Georgia" pitchFamily="18" charset="0"/>
                <a:cs typeface="Arial" pitchFamily="34" charset="0"/>
              </a:rPr>
              <a:t>  	</a:t>
            </a:r>
            <a:r>
              <a:rPr lang="en-US" sz="1400" dirty="0" smtClean="0">
                <a:latin typeface="Georgia" pitchFamily="18" charset="0"/>
                <a:cs typeface="Arial" pitchFamily="34" charset="0"/>
              </a:rPr>
              <a:t>The unpacking</a:t>
            </a:r>
            <a:r>
              <a:rPr lang="en-US" sz="1400" baseline="0" dirty="0" smtClean="0">
                <a:latin typeface="Georgia" pitchFamily="18" charset="0"/>
                <a:cs typeface="Arial" pitchFamily="34" charset="0"/>
              </a:rPr>
              <a:t> p</a:t>
            </a:r>
            <a:r>
              <a:rPr lang="en-US" sz="1400" dirty="0" smtClean="0">
                <a:latin typeface="Georgia" pitchFamily="18" charset="0"/>
                <a:cs typeface="Arial" pitchFamily="34" charset="0"/>
              </a:rPr>
              <a:t>rocess allows teachers and administrators to determine what matters most (i.e., pacing, assessment, critical</a:t>
            </a:r>
            <a:r>
              <a:rPr lang="en-US" sz="1400" baseline="0" dirty="0" smtClean="0">
                <a:latin typeface="Georgia" pitchFamily="18" charset="0"/>
                <a:cs typeface="Arial" pitchFamily="34" charset="0"/>
              </a:rPr>
              <a:t> focus areas.)</a:t>
            </a:r>
            <a:endParaRPr lang="en-US" sz="1400" b="1" baseline="0" dirty="0" smtClean="0">
              <a:latin typeface="Georgia" pitchFamily="18" charset="0"/>
              <a:cs typeface="Arial" pitchFamily="34" charset="0"/>
            </a:endParaRPr>
          </a:p>
          <a:p>
            <a:pPr marL="463550" marR="0" indent="-463550" algn="l" defTabSz="914400" rtl="0" eaLnBrk="1" fontAlgn="auto" latinLnBrk="0" hangingPunct="1">
              <a:lnSpc>
                <a:spcPct val="100000"/>
              </a:lnSpc>
              <a:spcBef>
                <a:spcPts val="0"/>
              </a:spcBef>
              <a:spcAft>
                <a:spcPts val="1187"/>
              </a:spcAft>
              <a:buClrTx/>
              <a:buSzTx/>
              <a:buFont typeface="Arial" pitchFamily="34" charset="0"/>
              <a:buNone/>
              <a:tabLst/>
              <a:defRPr/>
            </a:pPr>
            <a:r>
              <a:rPr lang="en-US" sz="1400" b="1" baseline="0" dirty="0" smtClean="0">
                <a:latin typeface="Georgia" pitchFamily="18" charset="0"/>
                <a:cs typeface="Arial" pitchFamily="34" charset="0"/>
              </a:rPr>
              <a:t>Say:  	</a:t>
            </a:r>
            <a:r>
              <a:rPr lang="en-US" sz="1400" b="0" baseline="0" dirty="0" smtClean="0">
                <a:latin typeface="Georgia" pitchFamily="18" charset="0"/>
                <a:cs typeface="Arial" pitchFamily="34" charset="0"/>
              </a:rPr>
              <a:t>Benefits for Unpacking Standards  include:</a:t>
            </a:r>
            <a:endParaRPr lang="en-US" sz="1400" b="0" dirty="0" smtClean="0">
              <a:latin typeface="Georgia" pitchFamily="18" charset="0"/>
              <a:cs typeface="Arial" pitchFamily="34" charset="0"/>
            </a:endParaRPr>
          </a:p>
          <a:p>
            <a:pPr marL="463550" indent="-122238">
              <a:lnSpc>
                <a:spcPct val="120000"/>
              </a:lnSpc>
              <a:buFont typeface="Arial" pitchFamily="34" charset="0"/>
              <a:buChar char="•"/>
            </a:pPr>
            <a:r>
              <a:rPr lang="en-US" sz="1400" dirty="0" smtClean="0">
                <a:latin typeface="Georgia" pitchFamily="18" charset="0"/>
                <a:cs typeface="Arial" pitchFamily="34" charset="0"/>
              </a:rPr>
              <a:t>Greater clarity to all K-12 teachers and administrators</a:t>
            </a:r>
          </a:p>
          <a:p>
            <a:pPr marL="463550" indent="-122238">
              <a:lnSpc>
                <a:spcPct val="120000"/>
              </a:lnSpc>
              <a:buFont typeface="Arial" pitchFamily="34" charset="0"/>
              <a:buChar char="•"/>
            </a:pPr>
            <a:r>
              <a:rPr lang="en-US" sz="1400" dirty="0" smtClean="0">
                <a:latin typeface="Georgia" pitchFamily="18" charset="0"/>
                <a:cs typeface="Arial" pitchFamily="34" charset="0"/>
              </a:rPr>
              <a:t>Improved alignment</a:t>
            </a:r>
          </a:p>
          <a:p>
            <a:pPr marL="463550" indent="-122238">
              <a:lnSpc>
                <a:spcPct val="120000"/>
              </a:lnSpc>
              <a:buFont typeface="Arial" pitchFamily="34" charset="0"/>
              <a:buChar char="•"/>
            </a:pPr>
            <a:r>
              <a:rPr lang="en-US" sz="1400" dirty="0" smtClean="0">
                <a:latin typeface="Georgia" pitchFamily="18" charset="0"/>
                <a:cs typeface="Arial" pitchFamily="34" charset="0"/>
              </a:rPr>
              <a:t>Improved continuity for students between courses and between grades</a:t>
            </a:r>
          </a:p>
          <a:p>
            <a:pPr marL="463550" indent="-122238">
              <a:lnSpc>
                <a:spcPct val="120000"/>
              </a:lnSpc>
              <a:buFont typeface="Arial" pitchFamily="34" charset="0"/>
              <a:buChar char="•"/>
            </a:pPr>
            <a:r>
              <a:rPr lang="en-US" sz="1400" dirty="0" smtClean="0">
                <a:latin typeface="Georgia" pitchFamily="18" charset="0"/>
                <a:cs typeface="Arial" pitchFamily="34" charset="0"/>
              </a:rPr>
              <a:t>Increased opportunities for curriculum integration</a:t>
            </a:r>
          </a:p>
          <a:p>
            <a:pPr marL="463550" indent="-122238">
              <a:lnSpc>
                <a:spcPct val="120000"/>
              </a:lnSpc>
              <a:buFont typeface="Arial" pitchFamily="34" charset="0"/>
              <a:buChar char="•"/>
            </a:pPr>
            <a:r>
              <a:rPr lang="en-US" sz="1400" dirty="0" smtClean="0">
                <a:latin typeface="Georgia" pitchFamily="18" charset="0"/>
                <a:cs typeface="Arial" pitchFamily="34" charset="0"/>
              </a:rPr>
              <a:t>Provides educators with a baseline or starting point for lesson planning and differentiated instruction</a:t>
            </a:r>
          </a:p>
          <a:p>
            <a:pPr marL="463550" indent="-122238">
              <a:lnSpc>
                <a:spcPct val="120000"/>
              </a:lnSpc>
              <a:buFont typeface="Arial" pitchFamily="34" charset="0"/>
              <a:buChar char="•"/>
            </a:pPr>
            <a:r>
              <a:rPr lang="en-US" sz="1400" dirty="0" smtClean="0">
                <a:latin typeface="Georgia" pitchFamily="18" charset="0"/>
                <a:cs typeface="Arial" pitchFamily="34" charset="0"/>
              </a:rPr>
              <a:t>Provides clarity on which skills and concepts should be taught and assessed.</a:t>
            </a:r>
          </a:p>
          <a:p>
            <a:pPr defTabSz="904433">
              <a:defRPr/>
            </a:pPr>
            <a:endParaRPr lang="en-US" sz="1400" dirty="0" smtClean="0">
              <a:latin typeface="Georgia" pitchFamily="18" charset="0"/>
              <a:cs typeface="Arial" pitchFamily="34" charset="0"/>
            </a:endParaRPr>
          </a:p>
          <a:p>
            <a:pPr defTabSz="904433">
              <a:defRPr/>
            </a:pPr>
            <a:r>
              <a:rPr lang="en-US" sz="1400" dirty="0" smtClean="0">
                <a:latin typeface="Georgia" pitchFamily="18" charset="0"/>
                <a:cs typeface="Arial" pitchFamily="34" charset="0"/>
              </a:rPr>
              <a:t>Have participants</a:t>
            </a:r>
            <a:r>
              <a:rPr lang="en-US" sz="1400" baseline="0" dirty="0" smtClean="0">
                <a:latin typeface="Georgia" pitchFamily="18" charset="0"/>
                <a:cs typeface="Arial" pitchFamily="34" charset="0"/>
              </a:rPr>
              <a:t> locate Handout #7:  Unpacking Standards Graphic Organizer.</a:t>
            </a:r>
          </a:p>
          <a:p>
            <a:pPr marL="463550" indent="-463550" defTabSz="904433">
              <a:defRPr/>
            </a:pPr>
            <a:endParaRPr lang="en-US" sz="1400" dirty="0" smtClean="0">
              <a:latin typeface="Georgia" pitchFamily="18" charset="0"/>
              <a:cs typeface="Arial" pitchFamily="34" charset="0"/>
            </a:endParaRPr>
          </a:p>
          <a:p>
            <a:pPr marL="463550" indent="-463550" defTabSz="904433">
              <a:defRPr/>
            </a:pPr>
            <a:r>
              <a:rPr lang="en-US" sz="1400" b="1" dirty="0" smtClean="0">
                <a:latin typeface="Georgia" pitchFamily="18" charset="0"/>
                <a:cs typeface="Arial" pitchFamily="34" charset="0"/>
              </a:rPr>
              <a:t>Say:  	</a:t>
            </a:r>
            <a:r>
              <a:rPr lang="en-US" sz="1400" dirty="0" smtClean="0">
                <a:latin typeface="Georgia" pitchFamily="18" charset="0"/>
                <a:cs typeface="Arial" pitchFamily="34" charset="0"/>
              </a:rPr>
              <a:t>Let’s take a few</a:t>
            </a:r>
            <a:r>
              <a:rPr lang="en-US" sz="1400" baseline="0" dirty="0" smtClean="0">
                <a:latin typeface="Georgia" pitchFamily="18" charset="0"/>
                <a:cs typeface="Arial" pitchFamily="34" charset="0"/>
              </a:rPr>
              <a:t> minutes to watch a video that demonstrates an unpacking process.</a:t>
            </a:r>
          </a:p>
          <a:p>
            <a:pPr marL="463550" indent="-463550" defTabSz="904433">
              <a:defRPr/>
            </a:pPr>
            <a:endParaRPr lang="en-US" sz="1400" baseline="0" dirty="0" smtClean="0">
              <a:latin typeface="Georgia" pitchFamily="18" charset="0"/>
              <a:cs typeface="Arial" pitchFamily="34" charset="0"/>
            </a:endParaRPr>
          </a:p>
          <a:p>
            <a:pPr marL="463550" indent="-463550"/>
            <a:r>
              <a:rPr lang="en-US" sz="1400" baseline="0" dirty="0" smtClean="0">
                <a:latin typeface="Georgia" pitchFamily="18" charset="0"/>
                <a:cs typeface="Arial" pitchFamily="34" charset="0"/>
              </a:rPr>
              <a:t>Watch Video:  </a:t>
            </a:r>
            <a:r>
              <a:rPr lang="en-US" sz="1400" dirty="0" smtClean="0">
                <a:latin typeface="Georgia" pitchFamily="18" charset="0"/>
                <a:cs typeface="Arial" pitchFamily="34" charset="0"/>
                <a:hlinkClick r:id="rId3"/>
              </a:rPr>
              <a:t>http://youtu.be/sTd7TN1_vsM</a:t>
            </a:r>
            <a:endParaRPr lang="en-US" sz="1400" dirty="0" smtClean="0">
              <a:latin typeface="Georgia" pitchFamily="18" charset="0"/>
              <a:cs typeface="Arial" pitchFamily="34" charset="0"/>
            </a:endParaRPr>
          </a:p>
          <a:p>
            <a:pPr marL="463550" indent="-463550"/>
            <a:r>
              <a:rPr lang="en-US" sz="1400" dirty="0" smtClean="0">
                <a:latin typeface="Georgia" pitchFamily="18" charset="0"/>
                <a:cs typeface="Arial" pitchFamily="34" charset="0"/>
                <a:hlinkClick r:id="rId4"/>
              </a:rPr>
              <a:t>http://www.youtube.com/watch?v=sTd7TN1_vsM</a:t>
            </a:r>
            <a:endParaRPr lang="en-US" sz="1400" dirty="0" smtClean="0">
              <a:latin typeface="Georgia" pitchFamily="18" charset="0"/>
              <a:cs typeface="Arial" pitchFamily="34" charset="0"/>
            </a:endParaRPr>
          </a:p>
          <a:p>
            <a:endParaRPr lang="en-US" sz="1200" dirty="0" smtClean="0">
              <a:latin typeface="Georgia" pitchFamily="18" charset="0"/>
              <a:cs typeface="Arial" pitchFamily="34" charset="0"/>
            </a:endParaRPr>
          </a:p>
          <a:p>
            <a:endParaRPr lang="en-US" sz="1200" dirty="0" smtClean="0">
              <a:latin typeface="Georgia" pitchFamily="18" charset="0"/>
              <a:cs typeface="Arial" pitchFamily="34" charset="0"/>
            </a:endParaRPr>
          </a:p>
          <a:p>
            <a:pPr defTabSz="90443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7B10797-31E3-4B42-B14A-72BEA3FB572B}" type="slidenum">
              <a:rPr lang="en-US" smtClean="0">
                <a:solidFill>
                  <a:prstClr val="black"/>
                </a:solidFill>
              </a:rPr>
              <a:pPr/>
              <a:t>47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FCD16-D30F-4428-93A4-45B6199E94C8}" type="slidenum">
              <a:rPr lang="en-US" smtClean="0"/>
              <a:t>51</a:t>
            </a:fld>
            <a:endParaRPr lang="en-US"/>
          </a:p>
        </p:txBody>
      </p:sp>
    </p:spTree>
    <p:extLst>
      <p:ext uri="{BB962C8B-B14F-4D97-AF65-F5344CB8AC3E}">
        <p14:creationId xmlns:p14="http://schemas.microsoft.com/office/powerpoint/2010/main" val="1696536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FCD16-D30F-4428-93A4-45B6199E94C8}" type="slidenum">
              <a:rPr lang="en-US" smtClean="0"/>
              <a:t>52</a:t>
            </a:fld>
            <a:endParaRPr lang="en-US"/>
          </a:p>
        </p:txBody>
      </p:sp>
    </p:spTree>
    <p:extLst>
      <p:ext uri="{BB962C8B-B14F-4D97-AF65-F5344CB8AC3E}">
        <p14:creationId xmlns:p14="http://schemas.microsoft.com/office/powerpoint/2010/main" val="340626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NGSSS – Next Generation Sunshine State Standards for English Language Arts and Mathematics were adopted between 2007 and 2008.</a:t>
            </a:r>
          </a:p>
          <a:p>
            <a:r>
              <a:rPr lang="en-US" dirty="0" smtClean="0"/>
              <a:t>CCSS – Common Core State Standards for English Language Arts and Literacy in History/Social</a:t>
            </a:r>
            <a:r>
              <a:rPr lang="en-US" baseline="0" dirty="0" smtClean="0"/>
              <a:t> Studies, Science, and Technical Subjects were</a:t>
            </a:r>
            <a:r>
              <a:rPr lang="en-US" dirty="0" smtClean="0"/>
              <a:t> adopted by Florida’s State Board of Education in June 2010.</a:t>
            </a:r>
            <a:endParaRPr lang="en-US" dirty="0"/>
          </a:p>
        </p:txBody>
      </p:sp>
      <p:sp>
        <p:nvSpPr>
          <p:cNvPr id="4" name="Slide Number Placeholder 3"/>
          <p:cNvSpPr>
            <a:spLocks noGrp="1"/>
          </p:cNvSpPr>
          <p:nvPr>
            <p:ph type="sldNum" sz="quarter" idx="10"/>
          </p:nvPr>
        </p:nvSpPr>
        <p:spPr/>
        <p:txBody>
          <a:bodyPr/>
          <a:lstStyle/>
          <a:p>
            <a:fld id="{A2923B56-B794-467F-92CD-6A4A56100338}" type="slidenum">
              <a:rPr lang="en-US" smtClean="0"/>
              <a:pPr/>
              <a:t>2</a:t>
            </a:fld>
            <a:endParaRPr lang="en-US" dirty="0"/>
          </a:p>
        </p:txBody>
      </p:sp>
    </p:spTree>
    <p:extLst>
      <p:ext uri="{BB962C8B-B14F-4D97-AF65-F5344CB8AC3E}">
        <p14:creationId xmlns:p14="http://schemas.microsoft.com/office/powerpoint/2010/main" val="1465629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the Resources</a:t>
            </a:r>
            <a:r>
              <a:rPr lang="en-US" baseline="0" dirty="0" smtClean="0"/>
              <a:t> page/packet we are providing for participants</a:t>
            </a:r>
            <a:endParaRPr lang="en-US" dirty="0"/>
          </a:p>
        </p:txBody>
      </p:sp>
      <p:sp>
        <p:nvSpPr>
          <p:cNvPr id="4" name="Slide Number Placeholder 3"/>
          <p:cNvSpPr>
            <a:spLocks noGrp="1"/>
          </p:cNvSpPr>
          <p:nvPr>
            <p:ph type="sldNum" sz="quarter" idx="10"/>
          </p:nvPr>
        </p:nvSpPr>
        <p:spPr/>
        <p:txBody>
          <a:bodyPr/>
          <a:lstStyle/>
          <a:p>
            <a:fld id="{C7CD584D-1666-43CB-95D4-A27F6A06F6C3}" type="slidenum">
              <a:rPr lang="en-US" smtClean="0"/>
              <a:t>55</a:t>
            </a:fld>
            <a:endParaRPr lang="en-US"/>
          </a:p>
        </p:txBody>
      </p:sp>
    </p:spTree>
    <p:extLst>
      <p:ext uri="{BB962C8B-B14F-4D97-AF65-F5344CB8AC3E}">
        <p14:creationId xmlns:p14="http://schemas.microsoft.com/office/powerpoint/2010/main" val="2348745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u="sng" dirty="0" smtClean="0"/>
          </a:p>
        </p:txBody>
      </p:sp>
      <p:sp>
        <p:nvSpPr>
          <p:cNvPr id="4" name="Slide Number Placeholder 3"/>
          <p:cNvSpPr>
            <a:spLocks noGrp="1"/>
          </p:cNvSpPr>
          <p:nvPr>
            <p:ph type="sldNum" sz="quarter" idx="10"/>
          </p:nvPr>
        </p:nvSpPr>
        <p:spPr/>
        <p:txBody>
          <a:bodyPr/>
          <a:lstStyle/>
          <a:p>
            <a:fld id="{59745A76-1CD1-40AF-89EC-AE5ACAE626C3}" type="slidenum">
              <a:rPr lang="en-US" smtClean="0"/>
              <a:pPr/>
              <a:t>61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2800" dirty="0"/>
              <a:t>For those that have been following the development of PARCC, the Governing Board did make some refinements to the design based on the input from the PARCC states.</a:t>
            </a:r>
          </a:p>
          <a:p>
            <a:pPr marL="182870" indent="-182870">
              <a:buFont typeface="Arial" pitchFamily="34" charset="0"/>
              <a:buChar char="•"/>
            </a:pPr>
            <a:r>
              <a:rPr lang="en-US" sz="2800" dirty="0"/>
              <a:t>As with PARCC’s initial design, there will be four components to the PARCC system. </a:t>
            </a:r>
          </a:p>
          <a:p>
            <a:pPr marL="182870" indent="-182870">
              <a:buFont typeface="Arial" pitchFamily="34" charset="0"/>
              <a:buChar char="•"/>
            </a:pPr>
            <a:r>
              <a:rPr lang="en-US" sz="2800" dirty="0"/>
              <a:t>PARCC will develop all four components – the first two will be available for all PARCC states and districts to use and administer flexibly.</a:t>
            </a:r>
          </a:p>
          <a:p>
            <a:endParaRPr lang="en-US" sz="2800" dirty="0"/>
          </a:p>
          <a:p>
            <a:r>
              <a:rPr lang="en-US" sz="2800" dirty="0"/>
              <a:t>Summative assessment components will:</a:t>
            </a:r>
          </a:p>
          <a:p>
            <a:pPr marL="91435" indent="-91435">
              <a:buFont typeface="Arial" pitchFamily="34" charset="0"/>
              <a:buChar char="•"/>
            </a:pPr>
            <a:r>
              <a:rPr lang="en-US" sz="2800" dirty="0"/>
              <a:t>Measure the full range of the CCSS and the full range of student performance, including low- and high-performing students</a:t>
            </a:r>
          </a:p>
          <a:p>
            <a:pPr marL="91435" indent="-91435">
              <a:buFont typeface="Arial" pitchFamily="34" charset="0"/>
              <a:buChar char="•"/>
            </a:pPr>
            <a:r>
              <a:rPr lang="en-US" sz="2800" dirty="0"/>
              <a:t>Include achievement levels that signify whether students are “college- and career-ready” by the end of high school and on-track in earlier grades</a:t>
            </a:r>
          </a:p>
          <a:p>
            <a:pPr marL="91435" indent="-91435">
              <a:buFont typeface="Arial" pitchFamily="34" charset="0"/>
              <a:buChar char="•"/>
            </a:pPr>
            <a:r>
              <a:rPr lang="en-US" sz="2800" dirty="0"/>
              <a:t>Produce data that can be used to make a variety of accountability determinations, including measures of student growth</a:t>
            </a:r>
          </a:p>
          <a:p>
            <a:pPr>
              <a:buFont typeface="Arial" pitchFamily="34" charset="0"/>
              <a:buNone/>
            </a:pPr>
            <a:endParaRPr lang="en-US" sz="2800" dirty="0"/>
          </a:p>
          <a:p>
            <a:pPr>
              <a:buFont typeface="Arial" pitchFamily="34" charset="0"/>
              <a:buNone/>
            </a:pPr>
            <a:r>
              <a:rPr lang="en-US" sz="2800" dirty="0"/>
              <a:t>The formative components will be designed to generate timely information during the academic year that can inform instruction, professional development, and supports and interventions for students.</a:t>
            </a:r>
          </a:p>
          <a:p>
            <a:pPr marL="91435" indent="-91435">
              <a:buFont typeface="Arial" pitchFamily="34" charset="0"/>
              <a:buChar char="•"/>
            </a:pPr>
            <a:r>
              <a:rPr lang="en-US" sz="2800" dirty="0"/>
              <a:t>In ELA/literacy, there will be an additional formative component that will assess the speaking and listening standards in the Common Core. </a:t>
            </a:r>
            <a:endParaRPr lang="en-US" dirty="0" smtClean="0"/>
          </a:p>
          <a:p>
            <a:pPr marL="0" lvl="1">
              <a:spcAft>
                <a:spcPts val="590"/>
              </a:spcAft>
              <a:buClr>
                <a:srgbClr val="8F23B3"/>
              </a:buClr>
            </a:pPr>
            <a:r>
              <a:rPr lang="en-US" dirty="0" smtClean="0"/>
              <a:t>The chief state school officers of the Governing States serve on the PARCC Governing Board and make decisions on behalf of the Partnership on major policies and operational procedures </a:t>
            </a:r>
          </a:p>
          <a:p>
            <a:endParaRPr lang="en-US" dirty="0"/>
          </a:p>
        </p:txBody>
      </p:sp>
      <p:sp>
        <p:nvSpPr>
          <p:cNvPr id="4" name="Slide Number Placeholder 3"/>
          <p:cNvSpPr>
            <a:spLocks noGrp="1"/>
          </p:cNvSpPr>
          <p:nvPr>
            <p:ph type="sldNum" sz="quarter" idx="10"/>
          </p:nvPr>
        </p:nvSpPr>
        <p:spPr/>
        <p:txBody>
          <a:bodyPr/>
          <a:lstStyle/>
          <a:p>
            <a:fld id="{59745A76-1CD1-40AF-89EC-AE5ACAE626C3}" type="slidenum">
              <a:rPr lang="en-US" smtClean="0"/>
              <a:pPr/>
              <a:t>62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ヒラギノ角ゴ Pro W3" charset="0"/>
                <a:cs typeface="ヒラギノ角ゴ Pro W3" charset="0"/>
              </a:rPr>
              <a:t>Intro 90</a:t>
            </a:r>
            <a:r>
              <a:rPr lang="en-US" baseline="0" dirty="0" smtClean="0">
                <a:ea typeface="ヒラギノ角ゴ Pro W3" charset="0"/>
                <a:cs typeface="ヒラギノ角ゴ Pro W3" charset="0"/>
              </a:rPr>
              <a:t> minute session with Shelby</a:t>
            </a:r>
            <a:endParaRPr lang="en-US" dirty="0">
              <a:ea typeface="ヒラギノ角ゴ Pro W3" charset="0"/>
              <a:cs typeface="ヒラギノ角ゴ Pro W3"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C9D932-E146-1943-9F15-C27F8877CA32}" type="slidenum">
              <a:rPr lang="en-US" sz="1200">
                <a:latin typeface="Georgia" pitchFamily="18" charset="0"/>
              </a:rPr>
              <a:pPr eaLnBrk="1" hangingPunct="1"/>
              <a:t>3</a:t>
            </a:fld>
            <a:endParaRPr lang="en-US" sz="1200" dirty="0">
              <a:latin typeface="Georgia"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r>
              <a:rPr lang="en-US" sz="1400" b="1" u="sng" dirty="0" smtClean="0">
                <a:latin typeface="Georgia" pitchFamily="18" charset="0"/>
                <a:cs typeface="Arial" pitchFamily="34" charset="0"/>
              </a:rPr>
              <a:t>Presenter</a:t>
            </a:r>
            <a:r>
              <a:rPr lang="en-US" sz="1400" b="1" u="sng" baseline="0" dirty="0" smtClean="0">
                <a:latin typeface="Georgia" pitchFamily="18" charset="0"/>
                <a:cs typeface="Arial" pitchFamily="34" charset="0"/>
              </a:rPr>
              <a:t> Directions</a:t>
            </a:r>
          </a:p>
          <a:p>
            <a:pPr marL="457200" indent="-457200"/>
            <a:endParaRPr lang="en-US" sz="1400" baseline="0" dirty="0" smtClean="0">
              <a:latin typeface="Georgia" pitchFamily="18" charset="0"/>
              <a:cs typeface="Arial" pitchFamily="34" charset="0"/>
            </a:endParaRPr>
          </a:p>
          <a:p>
            <a:pPr marL="457200" indent="-457200"/>
            <a:r>
              <a:rPr lang="en-US" sz="1400" b="1" dirty="0" smtClean="0">
                <a:latin typeface="Georgia" pitchFamily="18" charset="0"/>
                <a:cs typeface="Arial" pitchFamily="34" charset="0"/>
              </a:rPr>
              <a:t>Say:  </a:t>
            </a:r>
            <a:r>
              <a:rPr lang="en-US" sz="1400" dirty="0" smtClean="0">
                <a:latin typeface="Georgia" pitchFamily="18" charset="0"/>
                <a:cs typeface="Arial" pitchFamily="34" charset="0"/>
              </a:rPr>
              <a:t>Full implementation of CCSS</a:t>
            </a:r>
            <a:r>
              <a:rPr lang="en-US" sz="1400" baseline="0" dirty="0" smtClean="0">
                <a:latin typeface="Georgia" pitchFamily="18" charset="0"/>
                <a:cs typeface="Arial" pitchFamily="34" charset="0"/>
              </a:rPr>
              <a:t> began with Kindergarten in 2011-12</a:t>
            </a:r>
          </a:p>
          <a:p>
            <a:pPr marL="457200" indent="-457200">
              <a:buFont typeface="Arial" pitchFamily="34" charset="0"/>
              <a:buChar char="•"/>
            </a:pPr>
            <a:endParaRPr lang="en-US" sz="1400" baseline="0" dirty="0" smtClean="0">
              <a:latin typeface="Georgia" pitchFamily="18" charset="0"/>
              <a:cs typeface="Arial" pitchFamily="34" charset="0"/>
            </a:endParaRPr>
          </a:p>
          <a:p>
            <a:pPr marL="457200" indent="-457200"/>
            <a:r>
              <a:rPr lang="en-US" sz="1400" b="1" baseline="0" dirty="0" smtClean="0">
                <a:latin typeface="Georgia" pitchFamily="18" charset="0"/>
                <a:cs typeface="Arial" pitchFamily="34" charset="0"/>
              </a:rPr>
              <a:t>Say:</a:t>
            </a:r>
            <a:r>
              <a:rPr lang="en-US" sz="1400" baseline="0" dirty="0" smtClean="0">
                <a:latin typeface="Georgia" pitchFamily="18" charset="0"/>
                <a:cs typeface="Arial" pitchFamily="34" charset="0"/>
              </a:rPr>
              <a:t>	It is essential that complex, rich, informational text become an integral part of instruction for reading and writing beginning with Kindergarten; informational text should include topics related to History, Social Studies, Science, and Technical Subjects at every grade level.</a:t>
            </a:r>
          </a:p>
          <a:p>
            <a:pPr marL="457200" indent="-457200">
              <a:buFont typeface="Arial" pitchFamily="34" charset="0"/>
              <a:buChar char="•"/>
            </a:pPr>
            <a:endParaRPr lang="en-US" sz="1400" baseline="0" dirty="0" smtClean="0">
              <a:latin typeface="Georgia" pitchFamily="18" charset="0"/>
              <a:cs typeface="Arial" pitchFamily="34" charset="0"/>
            </a:endParaRPr>
          </a:p>
          <a:p>
            <a:pPr marL="457200" indent="-457200"/>
            <a:r>
              <a:rPr lang="en-US" sz="1400" b="1" dirty="0" smtClean="0">
                <a:latin typeface="Georgia" pitchFamily="18" charset="0"/>
                <a:cs typeface="Arial" pitchFamily="34" charset="0"/>
              </a:rPr>
              <a:t>Say:</a:t>
            </a:r>
            <a:r>
              <a:rPr lang="en-US" sz="1400" dirty="0" smtClean="0">
                <a:latin typeface="Georgia" pitchFamily="18" charset="0"/>
                <a:cs typeface="Arial" pitchFamily="34" charset="0"/>
              </a:rPr>
              <a:t>	</a:t>
            </a:r>
            <a:r>
              <a:rPr lang="en-US" sz="1400" baseline="0" dirty="0" smtClean="0">
                <a:latin typeface="Georgia" pitchFamily="18" charset="0"/>
                <a:cs typeface="Arial" pitchFamily="34" charset="0"/>
              </a:rPr>
              <a:t>2013-14 will be our year of transition for grades 3 through 12.  Instruction should be blended (a combination of the CCSS and NGSSS) as appropriate to ensure there are no gaps in presentation of the content. </a:t>
            </a:r>
            <a:endParaRPr lang="en-US" sz="1400" dirty="0" smtClean="0">
              <a:latin typeface="Georgia" pitchFamily="18"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17B10797-31E3-4B42-B14A-72BEA3FB572B}"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1963" marR="0" indent="-461963" algn="l" defTabSz="914400" rtl="0" eaLnBrk="0" fontAlgn="base" latinLnBrk="0" hangingPunct="0">
              <a:lnSpc>
                <a:spcPct val="100000"/>
              </a:lnSpc>
              <a:spcBef>
                <a:spcPct val="30000"/>
              </a:spcBef>
              <a:spcAft>
                <a:spcPct val="0"/>
              </a:spcAft>
              <a:buClrTx/>
              <a:buSzTx/>
              <a:buFontTx/>
              <a:buNone/>
              <a:tabLst/>
              <a:defRPr/>
            </a:pPr>
            <a:r>
              <a:rPr lang="en-US" sz="1400" b="1" u="sng" dirty="0" smtClean="0">
                <a:latin typeface="Georgia" pitchFamily="18" charset="0"/>
                <a:cs typeface="Arial" pitchFamily="34" charset="0"/>
              </a:rPr>
              <a:t>Presenter Directions</a:t>
            </a:r>
          </a:p>
          <a:p>
            <a:pPr marL="461963" marR="0" indent="-461963" algn="l" defTabSz="914400" rtl="0" eaLnBrk="0" fontAlgn="base" latinLnBrk="0" hangingPunct="0">
              <a:lnSpc>
                <a:spcPct val="100000"/>
              </a:lnSpc>
              <a:spcBef>
                <a:spcPct val="30000"/>
              </a:spcBef>
              <a:spcAft>
                <a:spcPct val="0"/>
              </a:spcAft>
              <a:buClrTx/>
              <a:buSzTx/>
              <a:buFontTx/>
              <a:buNone/>
              <a:tabLst/>
              <a:defRPr/>
            </a:pPr>
            <a:endParaRPr lang="en-US" sz="1400" b="1" u="sng" dirty="0" smtClean="0">
              <a:latin typeface="Georgia" pitchFamily="18" charset="0"/>
              <a:cs typeface="Arial" pitchFamily="34" charset="0"/>
            </a:endParaRPr>
          </a:p>
          <a:p>
            <a:pPr marL="461963" indent="-461963"/>
            <a:r>
              <a:rPr lang="en-US" sz="1400" b="1" dirty="0" smtClean="0">
                <a:latin typeface="Georgia" pitchFamily="18" charset="0"/>
                <a:cs typeface="Arial" pitchFamily="34" charset="0"/>
              </a:rPr>
              <a:t>Say:</a:t>
            </a:r>
            <a:r>
              <a:rPr lang="en-US" sz="1400" b="1" baseline="0" dirty="0" smtClean="0">
                <a:latin typeface="Georgia" pitchFamily="18" charset="0"/>
                <a:cs typeface="Arial" pitchFamily="34" charset="0"/>
              </a:rPr>
              <a:t>  </a:t>
            </a:r>
            <a:r>
              <a:rPr lang="en-US" sz="1400" b="0" dirty="0" smtClean="0">
                <a:latin typeface="Georgia" pitchFamily="18" charset="0"/>
                <a:cs typeface="Arial" pitchFamily="34" charset="0"/>
              </a:rPr>
              <a:t>Y</a:t>
            </a:r>
            <a:r>
              <a:rPr lang="en-US" sz="1400" dirty="0" smtClean="0">
                <a:latin typeface="Georgia" pitchFamily="18" charset="0"/>
                <a:cs typeface="Arial" pitchFamily="34" charset="0"/>
              </a:rPr>
              <a:t>ou have now had a chance to hear</a:t>
            </a:r>
            <a:r>
              <a:rPr lang="en-US" sz="1400" baseline="0" dirty="0" smtClean="0">
                <a:latin typeface="Georgia" pitchFamily="18" charset="0"/>
                <a:cs typeface="Arial" pitchFamily="34" charset="0"/>
              </a:rPr>
              <a:t> about each of these 8 Common Core Standards for Mathematical Practice.  As you listened to the various words that were being identified what did you notice about the different words?  </a:t>
            </a:r>
          </a:p>
          <a:p>
            <a:pPr marL="461963" indent="-461963"/>
            <a:endParaRPr lang="en-US" sz="1400" baseline="0" dirty="0" smtClean="0">
              <a:latin typeface="Georgia" pitchFamily="18" charset="0"/>
              <a:cs typeface="Arial" pitchFamily="34" charset="0"/>
            </a:endParaRPr>
          </a:p>
          <a:p>
            <a:pPr marL="461963" indent="-461963"/>
            <a:r>
              <a:rPr lang="en-US" sz="1400" b="1" baseline="0" dirty="0" smtClean="0">
                <a:latin typeface="Georgia" pitchFamily="18" charset="0"/>
                <a:cs typeface="Arial" pitchFamily="34" charset="0"/>
              </a:rPr>
              <a:t>Say:  </a:t>
            </a:r>
            <a:r>
              <a:rPr lang="en-US" sz="1400" baseline="0" dirty="0" smtClean="0">
                <a:latin typeface="Georgia" pitchFamily="18" charset="0"/>
                <a:cs typeface="Arial" pitchFamily="34" charset="0"/>
              </a:rPr>
              <a:t>These words emphasize the actions, the changes in instruction, teaching and learning.</a:t>
            </a:r>
            <a:r>
              <a:rPr lang="en-US" sz="1400" dirty="0" smtClean="0">
                <a:latin typeface="Georgia" pitchFamily="18" charset="0"/>
                <a:cs typeface="Arial" pitchFamily="34" charset="0"/>
              </a:rPr>
              <a:t>  These actions </a:t>
            </a:r>
            <a:r>
              <a:rPr lang="en-US" sz="1400" baseline="0" dirty="0" smtClean="0">
                <a:latin typeface="Georgia" pitchFamily="18" charset="0"/>
                <a:cs typeface="Arial" pitchFamily="34" charset="0"/>
              </a:rPr>
              <a:t>are the major shifts for the Common Core State Standards for Mathematics.</a:t>
            </a:r>
            <a:endParaRPr lang="en-US" sz="1400" dirty="0"/>
          </a:p>
        </p:txBody>
      </p:sp>
      <p:sp>
        <p:nvSpPr>
          <p:cNvPr id="4" name="Slide Number Placeholder 3"/>
          <p:cNvSpPr>
            <a:spLocks noGrp="1"/>
          </p:cNvSpPr>
          <p:nvPr>
            <p:ph type="sldNum" sz="quarter" idx="10"/>
          </p:nvPr>
        </p:nvSpPr>
        <p:spPr/>
        <p:txBody>
          <a:bodyPr/>
          <a:lstStyle/>
          <a:p>
            <a:fld id="{28B2B916-BF00-4420-B3CA-0E4C7413A7EF}"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Georgia" pitchFamily="18" charset="0"/>
                <a:cs typeface="Arial" pitchFamily="34" charset="0"/>
              </a:rPr>
              <a:t>Say,</a:t>
            </a:r>
            <a:r>
              <a:rPr lang="en-US" b="1" baseline="0" dirty="0" smtClean="0">
                <a:latin typeface="Georgia" pitchFamily="18" charset="0"/>
                <a:cs typeface="Arial" pitchFamily="34" charset="0"/>
              </a:rPr>
              <a:t>  </a:t>
            </a:r>
            <a:r>
              <a:rPr lang="en-US" b="0" baseline="0" dirty="0" smtClean="0">
                <a:latin typeface="Georgia" pitchFamily="18" charset="0"/>
                <a:cs typeface="Arial" pitchFamily="34" charset="0"/>
              </a:rPr>
              <a:t>“Learning involves more than students listening to lectures, memorizing formulas, and placing too much emphasis on getting the right answer.  It requires students to talk about what they are learning, reflect upon it, relate it to past experiences, and apply it to their daily lives.”</a:t>
            </a:r>
            <a:endParaRPr lang="en-US" b="1" dirty="0" smtClean="0">
              <a:latin typeface="Georgia" pitchFamily="18" charset="0"/>
              <a:cs typeface="Arial" pitchFamily="34" charset="0"/>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F16BC08-2F56-46C8-8D2B-6725F1ACA51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52593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FCD16-D30F-4428-93A4-45B6199E94C8}" type="slidenum">
              <a:rPr lang="en-US" smtClean="0"/>
              <a:pPr/>
              <a:t>12</a:t>
            </a:fld>
            <a:endParaRPr lang="en-US" dirty="0"/>
          </a:p>
        </p:txBody>
      </p:sp>
    </p:spTree>
    <p:extLst>
      <p:ext uri="{BB962C8B-B14F-4D97-AF65-F5344CB8AC3E}">
        <p14:creationId xmlns:p14="http://schemas.microsoft.com/office/powerpoint/2010/main" val="91417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 CCR anchor standards can be identified by their strand, CCR status, and number (R.CCR.1, in the example above, represents Standard 1 under key ideas and details).  Individual</a:t>
            </a:r>
            <a:r>
              <a:rPr lang="en-US" baseline="0" dirty="0" smtClean="0"/>
              <a:t> grade-specific standards can be identified by their strand, grade, and number (or number and letter, where applicable), so that RL1.1, in the example above, stands for Reading, Literature, grade 1, standard 1. </a:t>
            </a:r>
            <a:endParaRPr lang="en-US" dirty="0"/>
          </a:p>
        </p:txBody>
      </p:sp>
      <p:sp>
        <p:nvSpPr>
          <p:cNvPr id="4" name="Slide Number Placeholder 3"/>
          <p:cNvSpPr>
            <a:spLocks noGrp="1"/>
          </p:cNvSpPr>
          <p:nvPr>
            <p:ph type="sldNum" sz="quarter" idx="10"/>
          </p:nvPr>
        </p:nvSpPr>
        <p:spPr/>
        <p:txBody>
          <a:bodyPr/>
          <a:lstStyle/>
          <a:p>
            <a:fld id="{C94FCD16-D30F-4428-93A4-45B6199E94C8}" type="slidenum">
              <a:rPr lang="en-US" smtClean="0"/>
              <a:t>13</a:t>
            </a:fld>
            <a:endParaRPr lang="en-US"/>
          </a:p>
        </p:txBody>
      </p:sp>
    </p:spTree>
    <p:extLst>
      <p:ext uri="{BB962C8B-B14F-4D97-AF65-F5344CB8AC3E}">
        <p14:creationId xmlns:p14="http://schemas.microsoft.com/office/powerpoint/2010/main" val="3997881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91">
              <a:defRPr sz="2300">
                <a:solidFill>
                  <a:schemeClr val="tx1"/>
                </a:solidFill>
                <a:latin typeface="Arial" charset="0"/>
                <a:ea typeface="ＭＳ Ｐゴシック" pitchFamily="-128" charset="-128"/>
              </a:defRPr>
            </a:lvl1pPr>
            <a:lvl2pPr marL="720587" indent="-277149" defTabSz="914591">
              <a:defRPr sz="2300">
                <a:solidFill>
                  <a:schemeClr val="tx1"/>
                </a:solidFill>
                <a:latin typeface="Arial" charset="0"/>
                <a:ea typeface="ＭＳ Ｐゴシック" pitchFamily="-128" charset="-128"/>
              </a:defRPr>
            </a:lvl2pPr>
            <a:lvl3pPr marL="1108596" indent="-221719" defTabSz="914591">
              <a:defRPr sz="2300">
                <a:solidFill>
                  <a:schemeClr val="tx1"/>
                </a:solidFill>
                <a:latin typeface="Arial" charset="0"/>
                <a:ea typeface="ＭＳ Ｐゴシック" pitchFamily="-128" charset="-128"/>
              </a:defRPr>
            </a:lvl3pPr>
            <a:lvl4pPr marL="1552034" indent="-221719" defTabSz="914591">
              <a:defRPr sz="2300">
                <a:solidFill>
                  <a:schemeClr val="tx1"/>
                </a:solidFill>
                <a:latin typeface="Arial" charset="0"/>
                <a:ea typeface="ＭＳ Ｐゴシック" pitchFamily="-128" charset="-128"/>
              </a:defRPr>
            </a:lvl4pPr>
            <a:lvl5pPr marL="1995472" indent="-221719" defTabSz="914591">
              <a:defRPr sz="2300">
                <a:solidFill>
                  <a:schemeClr val="tx1"/>
                </a:solidFill>
                <a:latin typeface="Arial" charset="0"/>
                <a:ea typeface="ＭＳ Ｐゴシック" pitchFamily="-128" charset="-128"/>
              </a:defRPr>
            </a:lvl5pPr>
            <a:lvl6pPr marL="2438911" indent="-221719" defTabSz="914591" eaLnBrk="0" fontAlgn="base" hangingPunct="0">
              <a:spcBef>
                <a:spcPct val="0"/>
              </a:spcBef>
              <a:spcAft>
                <a:spcPct val="0"/>
              </a:spcAft>
              <a:defRPr sz="2300">
                <a:solidFill>
                  <a:schemeClr val="tx1"/>
                </a:solidFill>
                <a:latin typeface="Arial" charset="0"/>
                <a:ea typeface="ＭＳ Ｐゴシック" pitchFamily="-128" charset="-128"/>
              </a:defRPr>
            </a:lvl6pPr>
            <a:lvl7pPr marL="2882349" indent="-221719" defTabSz="914591" eaLnBrk="0" fontAlgn="base" hangingPunct="0">
              <a:spcBef>
                <a:spcPct val="0"/>
              </a:spcBef>
              <a:spcAft>
                <a:spcPct val="0"/>
              </a:spcAft>
              <a:defRPr sz="2300">
                <a:solidFill>
                  <a:schemeClr val="tx1"/>
                </a:solidFill>
                <a:latin typeface="Arial" charset="0"/>
                <a:ea typeface="ＭＳ Ｐゴシック" pitchFamily="-128" charset="-128"/>
              </a:defRPr>
            </a:lvl7pPr>
            <a:lvl8pPr marL="3325787" indent="-221719" defTabSz="914591" eaLnBrk="0" fontAlgn="base" hangingPunct="0">
              <a:spcBef>
                <a:spcPct val="0"/>
              </a:spcBef>
              <a:spcAft>
                <a:spcPct val="0"/>
              </a:spcAft>
              <a:defRPr sz="2300">
                <a:solidFill>
                  <a:schemeClr val="tx1"/>
                </a:solidFill>
                <a:latin typeface="Arial" charset="0"/>
                <a:ea typeface="ＭＳ Ｐゴシック" pitchFamily="-128" charset="-128"/>
              </a:defRPr>
            </a:lvl8pPr>
            <a:lvl9pPr marL="3769225" indent="-221719" defTabSz="914591" eaLnBrk="0" fontAlgn="base" hangingPunct="0">
              <a:spcBef>
                <a:spcPct val="0"/>
              </a:spcBef>
              <a:spcAft>
                <a:spcPct val="0"/>
              </a:spcAft>
              <a:defRPr sz="2300">
                <a:solidFill>
                  <a:schemeClr val="tx1"/>
                </a:solidFill>
                <a:latin typeface="Arial" charset="0"/>
                <a:ea typeface="ＭＳ Ｐゴシック" pitchFamily="-128" charset="-128"/>
              </a:defRPr>
            </a:lvl9pPr>
          </a:lstStyle>
          <a:p>
            <a:fld id="{3110A032-AD93-4A24-930A-0F545E7E50E1}" type="slidenum">
              <a:rPr lang="en-US" sz="1200">
                <a:solidFill>
                  <a:prstClr val="black"/>
                </a:solidFill>
                <a:latin typeface="Georgia" pitchFamily="18" charset="0"/>
              </a:rPr>
              <a:pPr/>
              <a:t>15</a:t>
            </a:fld>
            <a:endParaRPr lang="en-US" sz="1200" dirty="0">
              <a:solidFill>
                <a:prstClr val="black"/>
              </a:solidFill>
              <a:latin typeface="Georgia" pitchFamily="18" charset="0"/>
            </a:endParaRPr>
          </a:p>
        </p:txBody>
      </p:sp>
      <p:sp>
        <p:nvSpPr>
          <p:cNvPr id="32771" name="Slide Image Placeholder 1"/>
          <p:cNvSpPr>
            <a:spLocks noGrp="1" noRot="1" noChangeAspect="1" noTextEdit="1"/>
          </p:cNvSpPr>
          <p:nvPr>
            <p:ph type="sldImg"/>
          </p:nvPr>
        </p:nvSpPr>
        <p:spPr>
          <a:ln/>
        </p:spPr>
      </p:sp>
      <p:sp>
        <p:nvSpPr>
          <p:cNvPr id="327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2773" name="Slide Number Placeholder 3"/>
          <p:cNvSpPr txBox="1">
            <a:spLocks noGrp="1"/>
          </p:cNvSpPr>
          <p:nvPr/>
        </p:nvSpPr>
        <p:spPr bwMode="auto">
          <a:xfrm>
            <a:off x="3885996" y="8686800"/>
            <a:ext cx="297200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defTabSz="941388">
              <a:defRPr sz="2400">
                <a:solidFill>
                  <a:schemeClr val="tx1"/>
                </a:solidFill>
                <a:latin typeface="Arial" charset="0"/>
                <a:ea typeface="ＭＳ Ｐゴシック" pitchFamily="-128" charset="-128"/>
              </a:defRPr>
            </a:lvl1pPr>
            <a:lvl2pPr marL="742950" indent="-285750" defTabSz="941388">
              <a:defRPr sz="2400">
                <a:solidFill>
                  <a:schemeClr val="tx1"/>
                </a:solidFill>
                <a:latin typeface="Arial" charset="0"/>
                <a:ea typeface="ＭＳ Ｐゴシック" pitchFamily="-128" charset="-128"/>
              </a:defRPr>
            </a:lvl2pPr>
            <a:lvl3pPr marL="1143000" indent="-228600" defTabSz="941388">
              <a:defRPr sz="2400">
                <a:solidFill>
                  <a:schemeClr val="tx1"/>
                </a:solidFill>
                <a:latin typeface="Arial" charset="0"/>
                <a:ea typeface="ＭＳ Ｐゴシック" pitchFamily="-128" charset="-128"/>
              </a:defRPr>
            </a:lvl3pPr>
            <a:lvl4pPr marL="1600200" indent="-228600" defTabSz="941388">
              <a:defRPr sz="2400">
                <a:solidFill>
                  <a:schemeClr val="tx1"/>
                </a:solidFill>
                <a:latin typeface="Arial" charset="0"/>
                <a:ea typeface="ＭＳ Ｐゴシック" pitchFamily="-128" charset="-128"/>
              </a:defRPr>
            </a:lvl4pPr>
            <a:lvl5pPr marL="2057400" indent="-228600" defTabSz="941388">
              <a:defRPr sz="2400">
                <a:solidFill>
                  <a:schemeClr val="tx1"/>
                </a:solidFill>
                <a:latin typeface="Arial" charset="0"/>
                <a:ea typeface="ＭＳ Ｐゴシック" pitchFamily="-128" charset="-128"/>
              </a:defRPr>
            </a:lvl5pPr>
            <a:lvl6pPr marL="2514600" indent="-228600" defTabSz="941388" eaLnBrk="0" fontAlgn="base" hangingPunct="0">
              <a:spcBef>
                <a:spcPct val="0"/>
              </a:spcBef>
              <a:spcAft>
                <a:spcPct val="0"/>
              </a:spcAft>
              <a:defRPr sz="2400">
                <a:solidFill>
                  <a:schemeClr val="tx1"/>
                </a:solidFill>
                <a:latin typeface="Arial" charset="0"/>
                <a:ea typeface="ＭＳ Ｐゴシック" pitchFamily="-128" charset="-128"/>
              </a:defRPr>
            </a:lvl6pPr>
            <a:lvl7pPr marL="2971800" indent="-228600" defTabSz="941388" eaLnBrk="0" fontAlgn="base" hangingPunct="0">
              <a:spcBef>
                <a:spcPct val="0"/>
              </a:spcBef>
              <a:spcAft>
                <a:spcPct val="0"/>
              </a:spcAft>
              <a:defRPr sz="2400">
                <a:solidFill>
                  <a:schemeClr val="tx1"/>
                </a:solidFill>
                <a:latin typeface="Arial" charset="0"/>
                <a:ea typeface="ＭＳ Ｐゴシック" pitchFamily="-128" charset="-128"/>
              </a:defRPr>
            </a:lvl7pPr>
            <a:lvl8pPr marL="3429000" indent="-228600" defTabSz="941388" eaLnBrk="0" fontAlgn="base" hangingPunct="0">
              <a:spcBef>
                <a:spcPct val="0"/>
              </a:spcBef>
              <a:spcAft>
                <a:spcPct val="0"/>
              </a:spcAft>
              <a:defRPr sz="2400">
                <a:solidFill>
                  <a:schemeClr val="tx1"/>
                </a:solidFill>
                <a:latin typeface="Arial" charset="0"/>
                <a:ea typeface="ＭＳ Ｐゴシック" pitchFamily="-128" charset="-128"/>
              </a:defRPr>
            </a:lvl8pPr>
            <a:lvl9pPr marL="3886200" indent="-228600" defTabSz="941388" eaLnBrk="0" fontAlgn="base" hangingPunct="0">
              <a:spcBef>
                <a:spcPct val="0"/>
              </a:spcBef>
              <a:spcAft>
                <a:spcPct val="0"/>
              </a:spcAft>
              <a:defRPr sz="2400">
                <a:solidFill>
                  <a:schemeClr val="tx1"/>
                </a:solidFill>
                <a:latin typeface="Arial" charset="0"/>
                <a:ea typeface="ＭＳ Ｐゴシック" pitchFamily="-128" charset="-128"/>
              </a:defRPr>
            </a:lvl9pPr>
          </a:lstStyle>
          <a:p>
            <a:pPr algn="r" eaLnBrk="0" fontAlgn="base" hangingPunct="0">
              <a:spcBef>
                <a:spcPct val="0"/>
              </a:spcBef>
              <a:spcAft>
                <a:spcPct val="0"/>
              </a:spcAft>
            </a:pPr>
            <a:fld id="{43432A7C-66C1-4609-A48F-3C1FBC07633A}" type="slidenum">
              <a:rPr lang="en-US" sz="1200">
                <a:solidFill>
                  <a:prstClr val="black"/>
                </a:solidFill>
                <a:latin typeface="Georgia" pitchFamily="18" charset="0"/>
              </a:rPr>
              <a:pPr algn="r" eaLnBrk="0" fontAlgn="base" hangingPunct="0">
                <a:spcBef>
                  <a:spcPct val="0"/>
                </a:spcBef>
                <a:spcAft>
                  <a:spcPct val="0"/>
                </a:spcAft>
              </a:pPr>
              <a:t>15</a:t>
            </a:fld>
            <a:endParaRPr lang="en-US" sz="1200" dirty="0">
              <a:solidFill>
                <a:prstClr val="black"/>
              </a:solidFill>
              <a:latin typeface="Georgia"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4E7CA9-3358-4616-95E3-5ADE1D5DF880}"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90BF7-1E42-4156-99D6-6B4D75F46834}" type="slidenum">
              <a:rPr lang="en-US" smtClean="0"/>
              <a:t>‹#›</a:t>
            </a:fld>
            <a:endParaRPr lang="en-US"/>
          </a:p>
        </p:txBody>
      </p:sp>
    </p:spTree>
    <p:extLst>
      <p:ext uri="{BB962C8B-B14F-4D97-AF65-F5344CB8AC3E}">
        <p14:creationId xmlns:p14="http://schemas.microsoft.com/office/powerpoint/2010/main" val="87609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E7CA9-3358-4616-95E3-5ADE1D5DF880}"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90BF7-1E42-4156-99D6-6B4D75F46834}" type="slidenum">
              <a:rPr lang="en-US" smtClean="0"/>
              <a:t>‹#›</a:t>
            </a:fld>
            <a:endParaRPr lang="en-US"/>
          </a:p>
        </p:txBody>
      </p:sp>
    </p:spTree>
    <p:extLst>
      <p:ext uri="{BB962C8B-B14F-4D97-AF65-F5344CB8AC3E}">
        <p14:creationId xmlns:p14="http://schemas.microsoft.com/office/powerpoint/2010/main" val="428601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E7CA9-3358-4616-95E3-5ADE1D5DF880}"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90BF7-1E42-4156-99D6-6B4D75F46834}" type="slidenum">
              <a:rPr lang="en-US" smtClean="0"/>
              <a:t>‹#›</a:t>
            </a:fld>
            <a:endParaRPr lang="en-US"/>
          </a:p>
        </p:txBody>
      </p:sp>
    </p:spTree>
    <p:extLst>
      <p:ext uri="{BB962C8B-B14F-4D97-AF65-F5344CB8AC3E}">
        <p14:creationId xmlns:p14="http://schemas.microsoft.com/office/powerpoint/2010/main" val="1323787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b="1">
                <a:latin typeface="Georgia" pitchFamily="18"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eorgia" pitchFamily="18"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latin typeface="Georgia" pitchFamily="18" charset="0"/>
                <a:cs typeface="Arial" pitchFamily="34" charset="0"/>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7165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lvl1pPr>
              <a:defRPr sz="3600" b="1">
                <a:latin typeface="Georgia" pitchFamily="18"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Georgia" pitchFamily="18" charset="0"/>
                <a:cs typeface="Arial" pitchFamily="34" charset="0"/>
              </a:defRPr>
            </a:lvl1pPr>
            <a:lvl2pPr>
              <a:defRPr sz="2800">
                <a:latin typeface="Georgia" pitchFamily="18" charset="0"/>
                <a:cs typeface="Arial" pitchFamily="34" charset="0"/>
              </a:defRPr>
            </a:lvl2pPr>
            <a:lvl3pPr>
              <a:defRPr sz="2800">
                <a:latin typeface="Georgia" pitchFamily="18" charset="0"/>
                <a:cs typeface="Arial" pitchFamily="34" charset="0"/>
              </a:defRPr>
            </a:lvl3pPr>
            <a:lvl4pPr>
              <a:defRPr sz="2800">
                <a:latin typeface="Georgia" pitchFamily="18" charset="0"/>
                <a:cs typeface="Arial" pitchFamily="34" charset="0"/>
              </a:defRPr>
            </a:lvl4pPr>
            <a:lvl5pPr>
              <a:defRPr sz="2800">
                <a:latin typeface="Georgia" pitchFamily="18"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2234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1245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lvl1pPr>
              <a:defRPr sz="3600" b="1">
                <a:latin typeface="Georgia" pitchFamily="18"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800">
                <a:latin typeface="Georgia" pitchFamily="18" charset="0"/>
                <a:cs typeface="Arial" pitchFamily="34" charset="0"/>
              </a:defRPr>
            </a:lvl1pPr>
            <a:lvl2pPr>
              <a:defRPr sz="2800">
                <a:latin typeface="Georgia" pitchFamily="18" charset="0"/>
                <a:cs typeface="Arial" pitchFamily="34" charset="0"/>
              </a:defRPr>
            </a:lvl2pPr>
            <a:lvl3pPr>
              <a:defRPr sz="2800">
                <a:latin typeface="Georgia" pitchFamily="18" charset="0"/>
                <a:cs typeface="Arial" pitchFamily="34" charset="0"/>
              </a:defRPr>
            </a:lvl3pPr>
            <a:lvl4pPr>
              <a:defRPr sz="2800">
                <a:latin typeface="Georgia" pitchFamily="18" charset="0"/>
                <a:cs typeface="Arial" pitchFamily="34" charset="0"/>
              </a:defRPr>
            </a:lvl4pPr>
            <a:lvl5pPr>
              <a:defRPr sz="2800">
                <a:latin typeface="Georgia" pitchFamily="18"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800">
                <a:latin typeface="Georgia" pitchFamily="18" charset="0"/>
                <a:cs typeface="Arial" pitchFamily="34" charset="0"/>
              </a:defRPr>
            </a:lvl1pPr>
            <a:lvl2pPr>
              <a:defRPr sz="2800">
                <a:latin typeface="Georgia" pitchFamily="18" charset="0"/>
                <a:cs typeface="Arial" pitchFamily="34" charset="0"/>
              </a:defRPr>
            </a:lvl2pPr>
            <a:lvl3pPr>
              <a:defRPr sz="2800">
                <a:latin typeface="Georgia" pitchFamily="18" charset="0"/>
                <a:cs typeface="Arial" pitchFamily="34" charset="0"/>
              </a:defRPr>
            </a:lvl3pPr>
            <a:lvl4pPr>
              <a:defRPr sz="2800">
                <a:latin typeface="Georgia" pitchFamily="18" charset="0"/>
                <a:cs typeface="Arial" pitchFamily="34" charset="0"/>
              </a:defRPr>
            </a:lvl4pPr>
            <a:lvl5pPr>
              <a:defRPr sz="2800">
                <a:latin typeface="Georgia" pitchFamily="18"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a:latin typeface="Georgia" pitchFamily="18" charset="0"/>
                <a:cs typeface="Arial" pitchFamily="34" charset="0"/>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2297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595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4040188" cy="40735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595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4"/>
            <a:ext cx="4041775" cy="40735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8020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0935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6437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lvl1pPr>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536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E7CA9-3358-4616-95E3-5ADE1D5DF880}"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90BF7-1E42-4156-99D6-6B4D75F46834}" type="slidenum">
              <a:rPr lang="en-US" smtClean="0"/>
              <a:t>‹#›</a:t>
            </a:fld>
            <a:endParaRPr lang="en-US"/>
          </a:p>
        </p:txBody>
      </p:sp>
    </p:spTree>
    <p:extLst>
      <p:ext uri="{BB962C8B-B14F-4D97-AF65-F5344CB8AC3E}">
        <p14:creationId xmlns:p14="http://schemas.microsoft.com/office/powerpoint/2010/main" val="2111680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b="1">
                <a:latin typeface="Georgia" pitchFamily="18"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eorgia" pitchFamily="18"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latin typeface="Georgia" pitchFamily="18" charset="0"/>
                <a:cs typeface="Arial" pitchFamily="34" charset="0"/>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471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lvl1pPr>
              <a:defRPr sz="3600" b="1">
                <a:latin typeface="Georgia" pitchFamily="18"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Georgia" pitchFamily="18" charset="0"/>
                <a:cs typeface="Arial" pitchFamily="34" charset="0"/>
              </a:defRPr>
            </a:lvl1pPr>
            <a:lvl2pPr>
              <a:defRPr sz="2800">
                <a:latin typeface="Georgia" pitchFamily="18" charset="0"/>
                <a:cs typeface="Arial" pitchFamily="34" charset="0"/>
              </a:defRPr>
            </a:lvl2pPr>
            <a:lvl3pPr>
              <a:defRPr sz="2800">
                <a:latin typeface="Georgia" pitchFamily="18" charset="0"/>
                <a:cs typeface="Arial" pitchFamily="34" charset="0"/>
              </a:defRPr>
            </a:lvl3pPr>
            <a:lvl4pPr>
              <a:defRPr sz="2800">
                <a:latin typeface="Georgia" pitchFamily="18" charset="0"/>
                <a:cs typeface="Arial" pitchFamily="34" charset="0"/>
              </a:defRPr>
            </a:lvl4pPr>
            <a:lvl5pPr>
              <a:defRPr sz="2800">
                <a:latin typeface="Georgia" pitchFamily="18"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8435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0782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lvl1pPr>
              <a:defRPr sz="3600" b="1">
                <a:latin typeface="Georgia" pitchFamily="18"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800">
                <a:latin typeface="Georgia" pitchFamily="18" charset="0"/>
                <a:cs typeface="Arial" pitchFamily="34" charset="0"/>
              </a:defRPr>
            </a:lvl1pPr>
            <a:lvl2pPr>
              <a:defRPr sz="2800">
                <a:latin typeface="Georgia" pitchFamily="18" charset="0"/>
                <a:cs typeface="Arial" pitchFamily="34" charset="0"/>
              </a:defRPr>
            </a:lvl2pPr>
            <a:lvl3pPr>
              <a:defRPr sz="2800">
                <a:latin typeface="Georgia" pitchFamily="18" charset="0"/>
                <a:cs typeface="Arial" pitchFamily="34" charset="0"/>
              </a:defRPr>
            </a:lvl3pPr>
            <a:lvl4pPr>
              <a:defRPr sz="2800">
                <a:latin typeface="Georgia" pitchFamily="18" charset="0"/>
                <a:cs typeface="Arial" pitchFamily="34" charset="0"/>
              </a:defRPr>
            </a:lvl4pPr>
            <a:lvl5pPr>
              <a:defRPr sz="2800">
                <a:latin typeface="Georgia" pitchFamily="18"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800">
                <a:latin typeface="Georgia" pitchFamily="18" charset="0"/>
                <a:cs typeface="Arial" pitchFamily="34" charset="0"/>
              </a:defRPr>
            </a:lvl1pPr>
            <a:lvl2pPr>
              <a:defRPr sz="2800">
                <a:latin typeface="Georgia" pitchFamily="18" charset="0"/>
                <a:cs typeface="Arial" pitchFamily="34" charset="0"/>
              </a:defRPr>
            </a:lvl2pPr>
            <a:lvl3pPr>
              <a:defRPr sz="2800">
                <a:latin typeface="Georgia" pitchFamily="18" charset="0"/>
                <a:cs typeface="Arial" pitchFamily="34" charset="0"/>
              </a:defRPr>
            </a:lvl3pPr>
            <a:lvl4pPr>
              <a:defRPr sz="2800">
                <a:latin typeface="Georgia" pitchFamily="18" charset="0"/>
                <a:cs typeface="Arial" pitchFamily="34" charset="0"/>
              </a:defRPr>
            </a:lvl4pPr>
            <a:lvl5pPr>
              <a:defRPr sz="2800">
                <a:latin typeface="Georgia" pitchFamily="18"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a:latin typeface="Georgia" pitchFamily="18" charset="0"/>
                <a:cs typeface="Arial" pitchFamily="34" charset="0"/>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297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595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4040188" cy="40735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595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4"/>
            <a:ext cx="4041775" cy="40735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1902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511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3418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lvl1pPr>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1318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Georgia" pitchFamily="18"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eorgia" pitchFamily="18"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8305800" y="6356350"/>
            <a:ext cx="381000" cy="365125"/>
          </a:xfrm>
        </p:spPr>
        <p:txBody>
          <a:bodyPr/>
          <a:lstStyle>
            <a:lvl1pPr>
              <a:defRPr>
                <a:latin typeface="Georgia" pitchFamily="18" charset="0"/>
                <a:cs typeface="Arial" pitchFamily="34" charset="0"/>
              </a:defRPr>
            </a:lvl1pPr>
          </a:lstStyle>
          <a:p>
            <a:fld id="{6ACD2559-E91A-4027-8281-65B7008E0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1128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ACD2559-E91A-4027-8281-65B7008E0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24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4E7CA9-3358-4616-95E3-5ADE1D5DF880}"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90BF7-1E42-4156-99D6-6B4D75F46834}" type="slidenum">
              <a:rPr lang="en-US" smtClean="0"/>
              <a:t>‹#›</a:t>
            </a:fld>
            <a:endParaRPr lang="en-US"/>
          </a:p>
        </p:txBody>
      </p:sp>
    </p:spTree>
    <p:extLst>
      <p:ext uri="{BB962C8B-B14F-4D97-AF65-F5344CB8AC3E}">
        <p14:creationId xmlns:p14="http://schemas.microsoft.com/office/powerpoint/2010/main" val="3227231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6ACD2559-E91A-4027-8281-65B7008E0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739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ACD2559-E91A-4027-8281-65B7008E0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399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ACD2559-E91A-4027-8281-65B7008E0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872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6ACD2559-E91A-4027-8281-65B7008E0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5597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CD2559-E91A-4027-8281-65B7008E0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773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6ACD2559-E91A-4027-8281-65B7008E0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027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6ACD2559-E91A-4027-8281-65B7008E0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016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Georgia" pitchFamily="18"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eorgia" pitchFamily="18"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8305800" y="6356350"/>
            <a:ext cx="381000" cy="365125"/>
          </a:xfrm>
        </p:spPr>
        <p:txBody>
          <a:bodyPr/>
          <a:lstStyle>
            <a:lvl1pPr>
              <a:defRPr>
                <a:latin typeface="Georgia" pitchFamily="18" charset="0"/>
                <a:cs typeface="Arial" pitchFamily="34" charset="0"/>
              </a:defRPr>
            </a:lvl1pPr>
          </a:lstStyle>
          <a:p>
            <a:fld id="{6ACD2559-E91A-4027-8281-65B7008E0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9866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ACD2559-E91A-4027-8281-65B7008E0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828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6ACD2559-E91A-4027-8281-65B7008E0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13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4E7CA9-3358-4616-95E3-5ADE1D5DF880}" type="datetimeFigureOut">
              <a:rPr lang="en-US" smtClean="0"/>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90BF7-1E42-4156-99D6-6B4D75F46834}" type="slidenum">
              <a:rPr lang="en-US" smtClean="0"/>
              <a:t>‹#›</a:t>
            </a:fld>
            <a:endParaRPr lang="en-US"/>
          </a:p>
        </p:txBody>
      </p:sp>
    </p:spTree>
    <p:extLst>
      <p:ext uri="{BB962C8B-B14F-4D97-AF65-F5344CB8AC3E}">
        <p14:creationId xmlns:p14="http://schemas.microsoft.com/office/powerpoint/2010/main" val="1112437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ACD2559-E91A-4027-8281-65B7008E0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7015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ACD2559-E91A-4027-8281-65B7008E0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2563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6ACD2559-E91A-4027-8281-65B7008E0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283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CD2559-E91A-4027-8281-65B7008E0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6924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6ACD2559-E91A-4027-8281-65B7008E0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5662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6ACD2559-E91A-4027-8281-65B7008E0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706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b="1">
                <a:latin typeface="Georgia" pitchFamily="18"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eorgia" pitchFamily="18"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latin typeface="Georgia" pitchFamily="18" charset="0"/>
                <a:cs typeface="Arial" pitchFamily="34" charset="0"/>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0349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lvl1pPr>
              <a:defRPr sz="3600" b="1">
                <a:latin typeface="Georgia" pitchFamily="18"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Georgia" pitchFamily="18" charset="0"/>
                <a:cs typeface="Arial" pitchFamily="34" charset="0"/>
              </a:defRPr>
            </a:lvl1pPr>
            <a:lvl2pPr>
              <a:defRPr sz="2800">
                <a:latin typeface="Georgia" pitchFamily="18" charset="0"/>
                <a:cs typeface="Arial" pitchFamily="34" charset="0"/>
              </a:defRPr>
            </a:lvl2pPr>
            <a:lvl3pPr>
              <a:defRPr sz="2800">
                <a:latin typeface="Georgia" pitchFamily="18" charset="0"/>
                <a:cs typeface="Arial" pitchFamily="34" charset="0"/>
              </a:defRPr>
            </a:lvl3pPr>
            <a:lvl4pPr>
              <a:defRPr sz="2800">
                <a:latin typeface="Georgia" pitchFamily="18" charset="0"/>
                <a:cs typeface="Arial" pitchFamily="34" charset="0"/>
              </a:defRPr>
            </a:lvl4pPr>
            <a:lvl5pPr>
              <a:defRPr sz="2800">
                <a:latin typeface="Georgia" pitchFamily="18"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99865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80252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lvl1pPr>
              <a:defRPr sz="3600" b="1">
                <a:latin typeface="Georgia" pitchFamily="18"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800">
                <a:latin typeface="Georgia" pitchFamily="18" charset="0"/>
                <a:cs typeface="Arial" pitchFamily="34" charset="0"/>
              </a:defRPr>
            </a:lvl1pPr>
            <a:lvl2pPr>
              <a:defRPr sz="2800">
                <a:latin typeface="Georgia" pitchFamily="18" charset="0"/>
                <a:cs typeface="Arial" pitchFamily="34" charset="0"/>
              </a:defRPr>
            </a:lvl2pPr>
            <a:lvl3pPr>
              <a:defRPr sz="2800">
                <a:latin typeface="Georgia" pitchFamily="18" charset="0"/>
                <a:cs typeface="Arial" pitchFamily="34" charset="0"/>
              </a:defRPr>
            </a:lvl3pPr>
            <a:lvl4pPr>
              <a:defRPr sz="2800">
                <a:latin typeface="Georgia" pitchFamily="18" charset="0"/>
                <a:cs typeface="Arial" pitchFamily="34" charset="0"/>
              </a:defRPr>
            </a:lvl4pPr>
            <a:lvl5pPr>
              <a:defRPr sz="2800">
                <a:latin typeface="Georgia" pitchFamily="18"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800">
                <a:latin typeface="Georgia" pitchFamily="18" charset="0"/>
                <a:cs typeface="Arial" pitchFamily="34" charset="0"/>
              </a:defRPr>
            </a:lvl1pPr>
            <a:lvl2pPr>
              <a:defRPr sz="2800">
                <a:latin typeface="Georgia" pitchFamily="18" charset="0"/>
                <a:cs typeface="Arial" pitchFamily="34" charset="0"/>
              </a:defRPr>
            </a:lvl2pPr>
            <a:lvl3pPr>
              <a:defRPr sz="2800">
                <a:latin typeface="Georgia" pitchFamily="18" charset="0"/>
                <a:cs typeface="Arial" pitchFamily="34" charset="0"/>
              </a:defRPr>
            </a:lvl3pPr>
            <a:lvl4pPr>
              <a:defRPr sz="2800">
                <a:latin typeface="Georgia" pitchFamily="18" charset="0"/>
                <a:cs typeface="Arial" pitchFamily="34" charset="0"/>
              </a:defRPr>
            </a:lvl4pPr>
            <a:lvl5pPr>
              <a:defRPr sz="2800">
                <a:latin typeface="Georgia" pitchFamily="18"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a:latin typeface="Georgia" pitchFamily="18" charset="0"/>
                <a:cs typeface="Arial" pitchFamily="34" charset="0"/>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943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4E7CA9-3358-4616-95E3-5ADE1D5DF880}" type="datetimeFigureOut">
              <a:rPr lang="en-US" smtClean="0"/>
              <a:t>11/9/2012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090BF7-1E42-4156-99D6-6B4D75F46834}" type="slidenum">
              <a:rPr lang="en-US" smtClean="0"/>
              <a:t>‹#›</a:t>
            </a:fld>
            <a:endParaRPr lang="en-US"/>
          </a:p>
        </p:txBody>
      </p:sp>
    </p:spTree>
    <p:extLst>
      <p:ext uri="{BB962C8B-B14F-4D97-AF65-F5344CB8AC3E}">
        <p14:creationId xmlns:p14="http://schemas.microsoft.com/office/powerpoint/2010/main" val="25313756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595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4040188" cy="40735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595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4"/>
            <a:ext cx="4041775" cy="40735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9408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235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07148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lvl1pPr>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7543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1pPr>
              <a:defRPr/>
            </a:lvl1pPr>
            <a:lvl2pPr>
              <a:defRPr/>
            </a:lvl2pPr>
            <a:lvl3pPr marL="898796" indent="174766">
              <a:defRPr/>
            </a:lvl3pPr>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BBE1732-D372-4A08-A104-0C3D48CC6752}" type="slidenum">
              <a:rPr lang="en-US" smtClean="0"/>
              <a:pPr>
                <a:defRPr/>
              </a:pPr>
              <a:t>‹#›</a:t>
            </a:fld>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751603283"/>
      </p:ext>
    </p:extLst>
  </p:cSld>
  <p:clrMapOvr>
    <a:masterClrMapping/>
  </p:clrMapOvr>
  <p:transition spd="med" advClick="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72E93A-528B-4BEC-B347-82341D1CB193}" type="datetime1">
              <a:rPr lang="en-US" smtClean="0">
                <a:solidFill>
                  <a:prstClr val="black">
                    <a:tint val="75000"/>
                  </a:prstClr>
                </a:solidFill>
              </a:rPr>
              <a:pPr/>
              <a:t>11/9/2012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79DF1A-4BCA-4739-9807-F3CD9B85A2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3360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F2F72-FDF7-4700-85F7-5CA8B9D747E4}" type="datetime1">
              <a:rPr lang="en-US" smtClean="0">
                <a:solidFill>
                  <a:prstClr val="black">
                    <a:tint val="75000"/>
                  </a:prstClr>
                </a:solidFill>
              </a:rPr>
              <a:pPr/>
              <a:t>11/9/2012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79DF1A-4BCA-4739-9807-F3CD9B85A2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05035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DA2A3-FFA1-4CC4-956C-2FEDF263DFDB}" type="datetime1">
              <a:rPr lang="en-US" smtClean="0">
                <a:solidFill>
                  <a:prstClr val="black">
                    <a:tint val="75000"/>
                  </a:prstClr>
                </a:solidFill>
              </a:rPr>
              <a:pPr/>
              <a:t>11/9/2012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79DF1A-4BCA-4739-9807-F3CD9B85A2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33921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934D8C-ACB0-4A7D-A45B-59599E9E186D}" type="datetime1">
              <a:rPr lang="en-US" smtClean="0">
                <a:solidFill>
                  <a:prstClr val="black">
                    <a:tint val="75000"/>
                  </a:prstClr>
                </a:solidFill>
              </a:rPr>
              <a:pPr/>
              <a:t>11/9/2012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79DF1A-4BCA-4739-9807-F3CD9B85A2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238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DE1534-79CF-4EFE-BD85-B69DADFE2B80}" type="datetime1">
              <a:rPr lang="en-US" smtClean="0">
                <a:solidFill>
                  <a:prstClr val="black">
                    <a:tint val="75000"/>
                  </a:prstClr>
                </a:solidFill>
              </a:rPr>
              <a:pPr/>
              <a:t>11/9/2012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79DF1A-4BCA-4739-9807-F3CD9B85A2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29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4E7CA9-3358-4616-95E3-5ADE1D5DF880}" type="datetimeFigureOut">
              <a:rPr lang="en-US" smtClean="0"/>
              <a:t>11/9/2012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90BF7-1E42-4156-99D6-6B4D75F46834}" type="slidenum">
              <a:rPr lang="en-US" smtClean="0"/>
              <a:t>‹#›</a:t>
            </a:fld>
            <a:endParaRPr lang="en-US"/>
          </a:p>
        </p:txBody>
      </p:sp>
    </p:spTree>
    <p:extLst>
      <p:ext uri="{BB962C8B-B14F-4D97-AF65-F5344CB8AC3E}">
        <p14:creationId xmlns:p14="http://schemas.microsoft.com/office/powerpoint/2010/main" val="1498400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9E50CE-5E0A-4094-8ABA-F7C8EF7119F0}" type="datetime1">
              <a:rPr lang="en-US" smtClean="0">
                <a:solidFill>
                  <a:prstClr val="black">
                    <a:tint val="75000"/>
                  </a:prstClr>
                </a:solidFill>
              </a:rPr>
              <a:pPr/>
              <a:t>11/9/2012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79DF1A-4BCA-4739-9807-F3CD9B85A2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0449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82423-D93E-4C17-A0FB-328077D2A11D}" type="datetime1">
              <a:rPr lang="en-US" smtClean="0">
                <a:solidFill>
                  <a:prstClr val="black">
                    <a:tint val="75000"/>
                  </a:prstClr>
                </a:solidFill>
              </a:rPr>
              <a:pPr/>
              <a:t>11/9/2012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79DF1A-4BCA-4739-9807-F3CD9B85A2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8869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9D3C69-BFAE-4684-9A99-C642F7FFBA15}" type="datetime1">
              <a:rPr lang="en-US" smtClean="0">
                <a:solidFill>
                  <a:prstClr val="black">
                    <a:tint val="75000"/>
                  </a:prstClr>
                </a:solidFill>
              </a:rPr>
              <a:pPr/>
              <a:t>11/9/2012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79DF1A-4BCA-4739-9807-F3CD9B85A2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1640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F6798-2640-4A7D-9399-3E6A23D74BAB}" type="datetime1">
              <a:rPr lang="en-US" smtClean="0">
                <a:solidFill>
                  <a:prstClr val="black">
                    <a:tint val="75000"/>
                  </a:prstClr>
                </a:solidFill>
              </a:rPr>
              <a:pPr/>
              <a:t>11/9/2012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79DF1A-4BCA-4739-9807-F3CD9B85A2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8359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77B83-FEB5-4DA5-874D-34BC79A4D7DA}" type="datetime1">
              <a:rPr lang="en-US" smtClean="0">
                <a:solidFill>
                  <a:prstClr val="black">
                    <a:tint val="75000"/>
                  </a:prstClr>
                </a:solidFill>
              </a:rPr>
              <a:pPr/>
              <a:t>11/9/2012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79DF1A-4BCA-4739-9807-F3CD9B85A2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5583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3784B-D565-4FB8-B229-5C06684742D1}" type="datetime1">
              <a:rPr lang="en-US" smtClean="0">
                <a:solidFill>
                  <a:prstClr val="black">
                    <a:tint val="75000"/>
                  </a:prstClr>
                </a:solidFill>
              </a:rPr>
              <a:pPr/>
              <a:t>11/9/2012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79DF1A-4BCA-4739-9807-F3CD9B85A2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07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E7CA9-3358-4616-95E3-5ADE1D5DF880}" type="datetimeFigureOut">
              <a:rPr lang="en-US" smtClean="0"/>
              <a:t>11/9/2012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090BF7-1E42-4156-99D6-6B4D75F46834}" type="slidenum">
              <a:rPr lang="en-US" smtClean="0"/>
              <a:t>‹#›</a:t>
            </a:fld>
            <a:endParaRPr lang="en-US"/>
          </a:p>
        </p:txBody>
      </p:sp>
    </p:spTree>
    <p:extLst>
      <p:ext uri="{BB962C8B-B14F-4D97-AF65-F5344CB8AC3E}">
        <p14:creationId xmlns:p14="http://schemas.microsoft.com/office/powerpoint/2010/main" val="341154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E7CA9-3358-4616-95E3-5ADE1D5DF880}" type="datetimeFigureOut">
              <a:rPr lang="en-US" smtClean="0"/>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90BF7-1E42-4156-99D6-6B4D75F46834}" type="slidenum">
              <a:rPr lang="en-US" smtClean="0"/>
              <a:t>‹#›</a:t>
            </a:fld>
            <a:endParaRPr lang="en-US"/>
          </a:p>
        </p:txBody>
      </p:sp>
    </p:spTree>
    <p:extLst>
      <p:ext uri="{BB962C8B-B14F-4D97-AF65-F5344CB8AC3E}">
        <p14:creationId xmlns:p14="http://schemas.microsoft.com/office/powerpoint/2010/main" val="4156956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E7CA9-3358-4616-95E3-5ADE1D5DF880}" type="datetimeFigureOut">
              <a:rPr lang="en-US" smtClean="0"/>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90BF7-1E42-4156-99D6-6B4D75F46834}" type="slidenum">
              <a:rPr lang="en-US" smtClean="0"/>
              <a:t>‹#›</a:t>
            </a:fld>
            <a:endParaRPr lang="en-US"/>
          </a:p>
        </p:txBody>
      </p:sp>
    </p:spTree>
    <p:extLst>
      <p:ext uri="{BB962C8B-B14F-4D97-AF65-F5344CB8AC3E}">
        <p14:creationId xmlns:p14="http://schemas.microsoft.com/office/powerpoint/2010/main" val="111723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eorgia" pitchFamily="18" charset="0"/>
              </a:defRPr>
            </a:lvl1pPr>
          </a:lstStyle>
          <a:p>
            <a:fld id="{624E7CA9-3358-4616-95E3-5ADE1D5DF880}" type="datetimeFigureOut">
              <a:rPr lang="en-US" smtClean="0"/>
              <a:pPr/>
              <a:t>11/9/2012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eorgia"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eorgia" pitchFamily="18" charset="0"/>
              </a:defRPr>
            </a:lvl1pPr>
          </a:lstStyle>
          <a:p>
            <a:fld id="{45090BF7-1E42-4156-99D6-6B4D75F46834}" type="slidenum">
              <a:rPr lang="en-US" smtClean="0"/>
              <a:pPr/>
              <a:t>‹#›</a:t>
            </a:fld>
            <a:endParaRPr lang="en-US" dirty="0"/>
          </a:p>
        </p:txBody>
      </p:sp>
    </p:spTree>
    <p:extLst>
      <p:ext uri="{BB962C8B-B14F-4D97-AF65-F5344CB8AC3E}">
        <p14:creationId xmlns:p14="http://schemas.microsoft.com/office/powerpoint/2010/main" val="867724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eorgia" pitchFamily="18" charset="0"/>
                <a:cs typeface="Arial" pitchFamily="34" charset="0"/>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03719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ctr" defTabSz="914400" rtl="0" eaLnBrk="1" latinLnBrk="0" hangingPunct="1">
        <a:spcBef>
          <a:spcPct val="0"/>
        </a:spcBef>
        <a:buNone/>
        <a:defRPr sz="3600" b="1" kern="1200">
          <a:solidFill>
            <a:schemeClr val="tx1"/>
          </a:solidFill>
          <a:latin typeface="Georgia" pitchFamily="18"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eorgia" pitchFamily="18" charset="0"/>
                <a:cs typeface="Arial" pitchFamily="34" charset="0"/>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575257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txStyles>
    <p:titleStyle>
      <a:lvl1pPr algn="ctr" defTabSz="914400" rtl="0" eaLnBrk="1" latinLnBrk="0" hangingPunct="1">
        <a:spcBef>
          <a:spcPct val="0"/>
        </a:spcBef>
        <a:buNone/>
        <a:defRPr sz="3600" b="1" kern="1200">
          <a:solidFill>
            <a:schemeClr val="tx1"/>
          </a:solidFill>
          <a:latin typeface="Georgia" pitchFamily="18"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05800" y="6356350"/>
            <a:ext cx="381000" cy="365125"/>
          </a:xfrm>
          <a:prstGeom prst="rect">
            <a:avLst/>
          </a:prstGeom>
        </p:spPr>
        <p:txBody>
          <a:bodyPr vert="horz" lIns="91440" tIns="45720" rIns="91440" bIns="45720" rtlCol="0" anchor="ctr"/>
          <a:lstStyle>
            <a:lvl1pPr algn="r">
              <a:defRPr sz="1200">
                <a:solidFill>
                  <a:schemeClr val="tx1">
                    <a:tint val="75000"/>
                  </a:schemeClr>
                </a:solidFill>
                <a:latin typeface="Georgia" pitchFamily="18" charset="0"/>
              </a:defRPr>
            </a:lvl1pPr>
          </a:lstStyle>
          <a:p>
            <a:fld id="{6ACD2559-E91A-4027-8281-65B7008E0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434708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Lst>
  <p:txStyles>
    <p:titleStyle>
      <a:lvl1pPr algn="ctr" defTabSz="914400" rtl="0" eaLnBrk="1" latinLnBrk="0" hangingPunct="1">
        <a:spcBef>
          <a:spcPct val="0"/>
        </a:spcBef>
        <a:buNone/>
        <a:defRPr sz="3600" b="1" kern="1200">
          <a:solidFill>
            <a:schemeClr val="tx1"/>
          </a:solidFill>
          <a:latin typeface="Georgia" pitchFamily="18"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pitchFamily="18"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05800" y="6356350"/>
            <a:ext cx="381000" cy="365125"/>
          </a:xfrm>
          <a:prstGeom prst="rect">
            <a:avLst/>
          </a:prstGeom>
        </p:spPr>
        <p:txBody>
          <a:bodyPr vert="horz" lIns="91440" tIns="45720" rIns="91440" bIns="45720" rtlCol="0" anchor="ctr"/>
          <a:lstStyle>
            <a:lvl1pPr algn="r">
              <a:defRPr sz="1200">
                <a:solidFill>
                  <a:schemeClr val="tx1">
                    <a:tint val="75000"/>
                  </a:schemeClr>
                </a:solidFill>
                <a:latin typeface="Georgia" pitchFamily="18" charset="0"/>
              </a:defRPr>
            </a:lvl1pPr>
          </a:lstStyle>
          <a:p>
            <a:fld id="{6ACD2559-E91A-4027-8281-65B7008E0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095755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Lst>
  <p:txStyles>
    <p:titleStyle>
      <a:lvl1pPr algn="ctr" defTabSz="914400" rtl="0" eaLnBrk="1" latinLnBrk="0" hangingPunct="1">
        <a:spcBef>
          <a:spcPct val="0"/>
        </a:spcBef>
        <a:buNone/>
        <a:defRPr sz="3600" b="1" kern="1200">
          <a:solidFill>
            <a:schemeClr val="tx1"/>
          </a:solidFill>
          <a:latin typeface="Georgia" pitchFamily="18"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pitchFamily="18"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eorgia" pitchFamily="18" charset="0"/>
                <a:cs typeface="Arial" pitchFamily="34" charset="0"/>
              </a:defRPr>
            </a:lvl1pPr>
          </a:lstStyle>
          <a:p>
            <a:fld id="{C8A2E03A-A433-4735-A275-9761D9D8B2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920338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821" r:id="rId9"/>
  </p:sldLayoutIdLst>
  <p:txStyles>
    <p:titleStyle>
      <a:lvl1pPr algn="ctr" defTabSz="914400" rtl="0" eaLnBrk="1" latinLnBrk="0" hangingPunct="1">
        <a:spcBef>
          <a:spcPct val="0"/>
        </a:spcBef>
        <a:buNone/>
        <a:defRPr sz="3600" b="1" kern="1200">
          <a:solidFill>
            <a:schemeClr val="tx1"/>
          </a:solidFill>
          <a:latin typeface="Georgia" pitchFamily="18"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eorgia" pitchFamily="18" charset="0"/>
              </a:defRPr>
            </a:lvl1pPr>
          </a:lstStyle>
          <a:p>
            <a:fld id="{08D26F69-7A8E-4865-820E-220FFD3EC890}" type="datetime1">
              <a:rPr lang="en-US" smtClean="0">
                <a:solidFill>
                  <a:prstClr val="black">
                    <a:tint val="75000"/>
                  </a:prstClr>
                </a:solidFill>
              </a:rPr>
              <a:pPr/>
              <a:t>11/9/2012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eorgia"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eorgia" pitchFamily="18" charset="0"/>
              </a:defRPr>
            </a:lvl1pPr>
          </a:lstStyle>
          <a:p>
            <a:fld id="{B579DF1A-4BCA-4739-9807-F3CD9B85A2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165897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youtube.com/watch?v=d1MVErnOD7c&amp;list=UUF0pa3nE3aZAfBMT8pqM5PA&amp;index=4&amp;feature=plcp" TargetMode="Externa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youtube.com/watch?v=dnjbwJdcPjE&amp;list=UUF0pa3nE3aZAfBMT8pqM5PA&amp;index=5&amp;feature=plc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fldoe.org/bii/pdf/CCSS-ImplementationTimeline.pdf"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hyperlink" Target="http://www.p21.0rg/" TargetMode="External"/><Relationship Id="rId2" Type="http://schemas.openxmlformats.org/officeDocument/2006/relationships/notesSlide" Target="../notesSlides/notesSlide12.xml"/><Relationship Id="rId1" Type="http://schemas.openxmlformats.org/officeDocument/2006/relationships/slideLayout" Target="../slideLayouts/slideLayout54.xml"/><Relationship Id="rId5" Type="http://schemas.openxmlformats.org/officeDocument/2006/relationships/image" Target="../media/image3.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hyperlink" Target="http://www.fldoe.org/bii/pdf/CCSS-ImplementationTimeline.pdf"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4.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hyperlink" Target="http://youtu.be/sTd7TN1_vsM" TargetMode="External"/><Relationship Id="rId2" Type="http://schemas.openxmlformats.org/officeDocument/2006/relationships/notesSlide" Target="../notesSlides/notesSlide17.xml"/><Relationship Id="rId1" Type="http://schemas.openxmlformats.org/officeDocument/2006/relationships/slideLayout" Target="../slideLayouts/slideLayout40.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jxefsLG2eps&amp;list=UUF0pa3nE3aZAfBMT8pqM5PA&amp;index=2&amp;feature=plcp"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40.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6.png"/><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3" Type="http://schemas.openxmlformats.org/officeDocument/2006/relationships/hyperlink" Target="mailto:srobertson@usf.edu" TargetMode="External"/><Relationship Id="rId2" Type="http://schemas.openxmlformats.org/officeDocument/2006/relationships/hyperlink" Target="mailto:sarlo@usf.edu" TargetMode="External"/><Relationship Id="rId1" Type="http://schemas.openxmlformats.org/officeDocument/2006/relationships/slideLayout" Target="../slideLayouts/slideLayout38.xml"/><Relationship Id="rId5" Type="http://schemas.openxmlformats.org/officeDocument/2006/relationships/image" Target="../media/image40.png"/><Relationship Id="rId4" Type="http://schemas.openxmlformats.org/officeDocument/2006/relationships/hyperlink" Target="mailto:psudduth@usf.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657600"/>
            <a:ext cx="6400800" cy="1752600"/>
          </a:xfrm>
        </p:spPr>
        <p:txBody>
          <a:bodyPr>
            <a:noAutofit/>
          </a:bodyPr>
          <a:lstStyle/>
          <a:p>
            <a:r>
              <a:rPr lang="en-US" sz="2400" dirty="0" smtClean="0"/>
              <a:t>Rebecca Sarlo, Ph.D.</a:t>
            </a:r>
          </a:p>
          <a:p>
            <a:r>
              <a:rPr lang="en-US" sz="1600" dirty="0" smtClean="0"/>
              <a:t>Secondary Unit Coordinator</a:t>
            </a:r>
          </a:p>
          <a:p>
            <a:endParaRPr lang="en-US" sz="1600" dirty="0" smtClean="0"/>
          </a:p>
          <a:p>
            <a:r>
              <a:rPr lang="en-US" sz="2400" dirty="0"/>
              <a:t>Shelby Robertson, Ph.D.</a:t>
            </a:r>
          </a:p>
          <a:p>
            <a:r>
              <a:rPr lang="en-US" sz="1600" dirty="0"/>
              <a:t>Learning and Development Facilitator of Mathematics</a:t>
            </a:r>
          </a:p>
          <a:p>
            <a:endParaRPr lang="en-US" sz="1600" dirty="0" smtClean="0"/>
          </a:p>
          <a:p>
            <a:r>
              <a:rPr lang="en-US" sz="2400" dirty="0" smtClean="0"/>
              <a:t>Pam Sudduth, M.A.</a:t>
            </a:r>
          </a:p>
          <a:p>
            <a:r>
              <a:rPr lang="en-US" sz="1600" dirty="0" smtClean="0"/>
              <a:t>Learning and Development Facilitator of Literacy</a:t>
            </a:r>
          </a:p>
          <a:p>
            <a:endParaRPr lang="en-US" sz="1600" dirty="0" smtClean="0"/>
          </a:p>
        </p:txBody>
      </p:sp>
      <p:pic>
        <p:nvPicPr>
          <p:cNvPr id="5" name="Picture 2" descr="http://www.principalsedge.com/wp-content/uploads/2012/04/Common-Core-State-Standards.png"/>
          <p:cNvPicPr>
            <a:picLocks noChangeAspect="1" noChangeArrowheads="1"/>
          </p:cNvPicPr>
          <p:nvPr/>
        </p:nvPicPr>
        <p:blipFill>
          <a:blip r:embed="rId3" cstate="print"/>
          <a:srcRect/>
          <a:stretch>
            <a:fillRect/>
          </a:stretch>
        </p:blipFill>
        <p:spPr bwMode="auto">
          <a:xfrm>
            <a:off x="1412211" y="1066800"/>
            <a:ext cx="6207789" cy="2209800"/>
          </a:xfrm>
          <a:prstGeom prst="rect">
            <a:avLst/>
          </a:prstGeom>
          <a:noFill/>
          <a:ln w="38100" cmpd="thickThin">
            <a:solidFill>
              <a:schemeClr val="tx1"/>
            </a:solidFill>
          </a:ln>
        </p:spPr>
      </p:pic>
    </p:spTree>
    <p:extLst>
      <p:ext uri="{BB962C8B-B14F-4D97-AF65-F5344CB8AC3E}">
        <p14:creationId xmlns:p14="http://schemas.microsoft.com/office/powerpoint/2010/main" val="98914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2130425"/>
            <a:ext cx="7772400" cy="1470025"/>
          </a:xfrm>
        </p:spPr>
        <p:txBody>
          <a:bodyPr>
            <a:normAutofit/>
          </a:bodyPr>
          <a:lstStyle/>
          <a:p>
            <a:pPr algn="l"/>
            <a:r>
              <a:rPr lang="en-US" b="1" dirty="0"/>
              <a:t/>
            </a:r>
            <a:br>
              <a:rPr lang="en-US" b="1" dirty="0"/>
            </a:br>
            <a:endParaRPr lang="en-US" dirty="0"/>
          </a:p>
        </p:txBody>
      </p:sp>
      <p:sp>
        <p:nvSpPr>
          <p:cNvPr id="11" name="Rectangle 10"/>
          <p:cNvSpPr/>
          <p:nvPr/>
        </p:nvSpPr>
        <p:spPr>
          <a:xfrm>
            <a:off x="533400" y="533401"/>
            <a:ext cx="8229600" cy="3908762"/>
          </a:xfrm>
          <a:prstGeom prst="rect">
            <a:avLst/>
          </a:prstGeom>
        </p:spPr>
        <p:txBody>
          <a:bodyPr wrap="square">
            <a:spAutoFit/>
          </a:bodyPr>
          <a:lstStyle/>
          <a:p>
            <a:r>
              <a:rPr lang="en-US" sz="2800" dirty="0">
                <a:solidFill>
                  <a:prstClr val="black"/>
                </a:solidFill>
                <a:latin typeface="Georgia" pitchFamily="18" charset="0"/>
                <a:cs typeface="Arial" pitchFamily="34" charset="0"/>
              </a:rPr>
              <a:t>“Learning is not a spectator sport.  Students do not learn just sitting in classes listening to teachers, memorizing prepackaged assignments, and spitting out answers.  </a:t>
            </a:r>
            <a:r>
              <a:rPr lang="en-US" sz="2800" dirty="0">
                <a:solidFill>
                  <a:schemeClr val="tx2">
                    <a:lumMod val="60000"/>
                    <a:lumOff val="40000"/>
                  </a:schemeClr>
                </a:solidFill>
                <a:latin typeface="Georgia" pitchFamily="18" charset="0"/>
                <a:cs typeface="Arial" pitchFamily="34" charset="0"/>
              </a:rPr>
              <a:t>They have to talk about what they are learning, write reflectively about it, relate it to past experiences, and apply it to their daily lives.  They must make what they learn part of themselves</a:t>
            </a:r>
            <a:r>
              <a:rPr lang="en-US" sz="2800" dirty="0">
                <a:solidFill>
                  <a:prstClr val="black"/>
                </a:solidFill>
                <a:latin typeface="Georgia" pitchFamily="18" charset="0"/>
                <a:cs typeface="Arial" pitchFamily="34" charset="0"/>
              </a:rPr>
              <a:t>.” </a:t>
            </a:r>
          </a:p>
          <a:p>
            <a:endParaRPr lang="en-US" sz="2400" dirty="0">
              <a:solidFill>
                <a:prstClr val="black"/>
              </a:solidFill>
              <a:latin typeface="Georgia" pitchFamily="18" charset="0"/>
            </a:endParaRPr>
          </a:p>
        </p:txBody>
      </p:sp>
      <p:sp>
        <p:nvSpPr>
          <p:cNvPr id="5" name="Rectangle 4"/>
          <p:cNvSpPr/>
          <p:nvPr/>
        </p:nvSpPr>
        <p:spPr>
          <a:xfrm>
            <a:off x="762000" y="4851826"/>
            <a:ext cx="4876800" cy="461665"/>
          </a:xfrm>
          <a:prstGeom prst="rect">
            <a:avLst/>
          </a:prstGeom>
        </p:spPr>
        <p:txBody>
          <a:bodyPr wrap="square">
            <a:spAutoFit/>
          </a:bodyPr>
          <a:lstStyle/>
          <a:p>
            <a:r>
              <a:rPr lang="en-US" sz="2400" i="1" dirty="0" smtClean="0">
                <a:solidFill>
                  <a:prstClr val="black"/>
                </a:solidFill>
                <a:latin typeface="Georgia" pitchFamily="18" charset="0"/>
              </a:rPr>
              <a:t>~</a:t>
            </a:r>
            <a:r>
              <a:rPr lang="en-US" sz="2400" i="1" dirty="0" err="1" smtClean="0">
                <a:solidFill>
                  <a:prstClr val="black"/>
                </a:solidFill>
                <a:latin typeface="Georgia" pitchFamily="18" charset="0"/>
              </a:rPr>
              <a:t>Chickering</a:t>
            </a:r>
            <a:r>
              <a:rPr lang="en-US" sz="2400" i="1" dirty="0" smtClean="0">
                <a:solidFill>
                  <a:prstClr val="black"/>
                </a:solidFill>
                <a:latin typeface="Georgia" pitchFamily="18" charset="0"/>
              </a:rPr>
              <a:t> </a:t>
            </a:r>
            <a:r>
              <a:rPr lang="en-US" sz="2400" i="1" dirty="0">
                <a:solidFill>
                  <a:prstClr val="black"/>
                </a:solidFill>
                <a:latin typeface="Georgia" pitchFamily="18" charset="0"/>
              </a:rPr>
              <a:t>&amp;</a:t>
            </a:r>
            <a:r>
              <a:rPr lang="en-US" sz="2400" dirty="0">
                <a:solidFill>
                  <a:prstClr val="black"/>
                </a:solidFill>
                <a:latin typeface="Georgia" pitchFamily="18" charset="0"/>
              </a:rPr>
              <a:t> </a:t>
            </a:r>
            <a:r>
              <a:rPr lang="en-US" sz="2400" i="1" dirty="0">
                <a:solidFill>
                  <a:prstClr val="black"/>
                </a:solidFill>
                <a:latin typeface="Georgia" pitchFamily="18" charset="0"/>
              </a:rPr>
              <a:t>Gamson, 1987</a:t>
            </a:r>
            <a:endParaRPr lang="en-US" dirty="0">
              <a:solidFill>
                <a:prstClr val="black"/>
              </a:solidFill>
              <a:latin typeface="Georgia" pitchFamily="18" charset="0"/>
            </a:endParaRPr>
          </a:p>
        </p:txBody>
      </p:sp>
    </p:spTree>
    <p:extLst>
      <p:ext uri="{BB962C8B-B14F-4D97-AF65-F5344CB8AC3E}">
        <p14:creationId xmlns:p14="http://schemas.microsoft.com/office/powerpoint/2010/main" val="552895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11-08 at 10.20.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6309"/>
            <a:ext cx="9144000" cy="3142491"/>
          </a:xfrm>
          <a:prstGeom prst="rect">
            <a:avLst/>
          </a:prstGeom>
        </p:spPr>
      </p:pic>
      <p:pic>
        <p:nvPicPr>
          <p:cNvPr id="2" name="Picture 1" descr="Screen Shot 2012-11-09 at 10.51.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81000"/>
            <a:ext cx="5791200" cy="1905000"/>
          </a:xfrm>
          <a:prstGeom prst="rect">
            <a:avLst/>
          </a:prstGeom>
        </p:spPr>
      </p:pic>
    </p:spTree>
    <p:extLst>
      <p:ext uri="{BB962C8B-B14F-4D97-AF65-F5344CB8AC3E}">
        <p14:creationId xmlns:p14="http://schemas.microsoft.com/office/powerpoint/2010/main" val="666249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29700" cy="1143000"/>
          </a:xfrm>
        </p:spPr>
        <p:txBody>
          <a:bodyPr>
            <a:normAutofit fontScale="90000"/>
          </a:bodyPr>
          <a:lstStyle/>
          <a:p>
            <a:r>
              <a:rPr lang="en-US" dirty="0" smtClean="0"/>
              <a:t>Language Progressive Skills by Grade</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9029700" cy="514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134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22845"/>
            <a:ext cx="9144001" cy="4059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Screen Shot 2012-11-09 at 10.57.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900" y="195306"/>
            <a:ext cx="1771641" cy="3251669"/>
          </a:xfrm>
          <a:prstGeom prst="rect">
            <a:avLst/>
          </a:prstGeom>
        </p:spPr>
      </p:pic>
    </p:spTree>
    <p:extLst>
      <p:ext uri="{BB962C8B-B14F-4D97-AF65-F5344CB8AC3E}">
        <p14:creationId xmlns:p14="http://schemas.microsoft.com/office/powerpoint/2010/main" val="3413860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normAutofit fontScale="90000"/>
          </a:bodyPr>
          <a:lstStyle/>
          <a:p>
            <a:pPr eaLnBrk="1" hangingPunct="1"/>
            <a:r>
              <a:rPr lang="en-US" sz="4000" b="1">
                <a:latin typeface="Calibri" charset="0"/>
              </a:rPr>
              <a:t>Florida</a:t>
            </a:r>
            <a:r>
              <a:rPr lang="ja-JP" altLang="en-US" sz="4000" b="1">
                <a:latin typeface="Calibri" charset="0"/>
              </a:rPr>
              <a:t>’</a:t>
            </a:r>
            <a:r>
              <a:rPr lang="en-US" altLang="ja-JP" sz="4000" b="1">
                <a:latin typeface="Calibri" charset="0"/>
              </a:rPr>
              <a:t>s Numbering of</a:t>
            </a:r>
            <a:br>
              <a:rPr lang="en-US" altLang="ja-JP" sz="4000" b="1">
                <a:latin typeface="Calibri" charset="0"/>
              </a:rPr>
            </a:br>
            <a:r>
              <a:rPr lang="en-US" altLang="ja-JP" sz="4000" b="1">
                <a:latin typeface="Calibri" charset="0"/>
              </a:rPr>
              <a:t>the Common Core State Standards</a:t>
            </a:r>
            <a:endParaRPr lang="en-US" sz="4000" b="1">
              <a:latin typeface="Calibri" charset="0"/>
            </a:endParaRPr>
          </a:p>
        </p:txBody>
      </p:sp>
      <p:sp>
        <p:nvSpPr>
          <p:cNvPr id="3" name="Content Placeholder 2"/>
          <p:cNvSpPr>
            <a:spLocks noGrp="1"/>
          </p:cNvSpPr>
          <p:nvPr>
            <p:ph idx="1"/>
          </p:nvPr>
        </p:nvSpPr>
        <p:spPr/>
        <p:txBody>
          <a:bodyPr rtlCol="0">
            <a:normAutofit fontScale="85000" lnSpcReduction="20000"/>
          </a:bodyPr>
          <a:lstStyle/>
          <a:p>
            <a:pPr algn="ctr" eaLnBrk="1" fontAlgn="auto" hangingPunct="1">
              <a:spcAft>
                <a:spcPts val="0"/>
              </a:spcAft>
              <a:buFont typeface="Arial" pitchFamily="34" charset="0"/>
              <a:buNone/>
              <a:defRPr/>
            </a:pPr>
            <a:r>
              <a:rPr lang="en-US" dirty="0" smtClean="0">
                <a:ea typeface="+mn-ea"/>
                <a:cs typeface="+mn-cs"/>
              </a:rPr>
              <a:t>English Language Arts</a:t>
            </a:r>
          </a:p>
          <a:p>
            <a:pPr algn="ctr" eaLnBrk="1" fontAlgn="auto" hangingPunct="1">
              <a:spcAft>
                <a:spcPts val="0"/>
              </a:spcAft>
              <a:buFont typeface="Arial" pitchFamily="34" charset="0"/>
              <a:buNone/>
              <a:defRPr/>
            </a:pPr>
            <a:endParaRPr lang="en-US" dirty="0" smtClean="0">
              <a:ea typeface="+mn-ea"/>
              <a:cs typeface="+mn-cs"/>
            </a:endParaRPr>
          </a:p>
          <a:p>
            <a:pPr algn="ctr" eaLnBrk="1" fontAlgn="auto" hangingPunct="1">
              <a:spcAft>
                <a:spcPts val="0"/>
              </a:spcAft>
              <a:buFont typeface="Arial" pitchFamily="34" charset="0"/>
              <a:buNone/>
              <a:defRPr/>
            </a:pPr>
            <a:r>
              <a:rPr lang="en-US" sz="4400" dirty="0" smtClean="0">
                <a:ea typeface="+mn-ea"/>
                <a:cs typeface="+mn-cs"/>
              </a:rPr>
              <a:t>LACC.1112.WHST.1.1</a:t>
            </a:r>
          </a:p>
          <a:p>
            <a:pPr algn="ctr" eaLnBrk="1" fontAlgn="auto" hangingPunct="1">
              <a:spcAft>
                <a:spcPts val="0"/>
              </a:spcAft>
              <a:buFont typeface="Arial" pitchFamily="34" charset="0"/>
              <a:buNone/>
              <a:defRPr/>
            </a:pPr>
            <a:endParaRPr lang="en-US" sz="4400" dirty="0" smtClean="0">
              <a:ea typeface="+mn-ea"/>
              <a:cs typeface="+mn-cs"/>
            </a:endParaRPr>
          </a:p>
          <a:p>
            <a:pPr algn="ctr" eaLnBrk="1" fontAlgn="auto" hangingPunct="1">
              <a:spcAft>
                <a:spcPts val="0"/>
              </a:spcAft>
              <a:buFont typeface="Arial" pitchFamily="34" charset="0"/>
              <a:buNone/>
              <a:defRPr/>
            </a:pPr>
            <a:r>
              <a:rPr lang="en-US" dirty="0" smtClean="0">
                <a:ea typeface="+mn-ea"/>
                <a:cs typeface="+mn-cs"/>
              </a:rPr>
              <a:t>    </a:t>
            </a:r>
            <a:r>
              <a:rPr lang="en-US" b="1" dirty="0" smtClean="0">
                <a:ea typeface="+mn-ea"/>
                <a:cs typeface="+mn-cs"/>
              </a:rPr>
              <a:t>Subject</a:t>
            </a:r>
            <a:r>
              <a:rPr lang="en-US" dirty="0" smtClean="0">
                <a:ea typeface="+mn-ea"/>
                <a:cs typeface="+mn-cs"/>
              </a:rPr>
              <a:t>   Grade   </a:t>
            </a:r>
            <a:r>
              <a:rPr lang="en-US" b="1" dirty="0" smtClean="0">
                <a:ea typeface="+mn-ea"/>
                <a:cs typeface="+mn-cs"/>
              </a:rPr>
              <a:t>Strand</a:t>
            </a:r>
            <a:r>
              <a:rPr lang="en-US" dirty="0" smtClean="0">
                <a:ea typeface="+mn-ea"/>
                <a:cs typeface="+mn-cs"/>
              </a:rPr>
              <a:t>   Cluster   </a:t>
            </a:r>
            <a:r>
              <a:rPr lang="en-US" b="1" dirty="0" smtClean="0">
                <a:ea typeface="+mn-ea"/>
                <a:cs typeface="+mn-cs"/>
              </a:rPr>
              <a:t>Standard</a:t>
            </a:r>
          </a:p>
          <a:p>
            <a:pPr eaLnBrk="1" fontAlgn="auto" hangingPunct="1">
              <a:spcAft>
                <a:spcPts val="0"/>
              </a:spcAft>
              <a:buFont typeface="Arial" pitchFamily="34" charset="0"/>
              <a:buNone/>
              <a:defRPr/>
            </a:pPr>
            <a:endParaRPr lang="en-US" dirty="0" smtClean="0">
              <a:ea typeface="+mn-ea"/>
              <a:cs typeface="+mn-cs"/>
            </a:endParaRPr>
          </a:p>
          <a:p>
            <a:pPr eaLnBrk="1" fontAlgn="auto" hangingPunct="1">
              <a:spcAft>
                <a:spcPts val="0"/>
              </a:spcAft>
              <a:buFont typeface="Arial" pitchFamily="34" charset="0"/>
              <a:buNone/>
              <a:defRPr/>
            </a:pPr>
            <a:r>
              <a:rPr lang="en-US" dirty="0" smtClean="0">
                <a:ea typeface="+mn-ea"/>
                <a:cs typeface="+mn-cs"/>
              </a:rPr>
              <a:t>For this example, Language Arts Common Core;</a:t>
            </a:r>
          </a:p>
          <a:p>
            <a:pPr eaLnBrk="1" fontAlgn="auto" hangingPunct="1">
              <a:spcAft>
                <a:spcPts val="0"/>
              </a:spcAft>
              <a:buFont typeface="Arial" pitchFamily="34" charset="0"/>
              <a:buNone/>
              <a:defRPr/>
            </a:pPr>
            <a:r>
              <a:rPr lang="en-US" dirty="0" smtClean="0">
                <a:ea typeface="+mn-ea"/>
                <a:cs typeface="+mn-cs"/>
              </a:rPr>
              <a:t>Grades 11-12; Writing in History, Science, and Technical</a:t>
            </a:r>
          </a:p>
          <a:p>
            <a:pPr eaLnBrk="1" fontAlgn="auto" hangingPunct="1">
              <a:spcAft>
                <a:spcPts val="0"/>
              </a:spcAft>
              <a:buFont typeface="Arial" pitchFamily="34" charset="0"/>
              <a:buNone/>
              <a:defRPr/>
            </a:pPr>
            <a:r>
              <a:rPr lang="en-US" dirty="0" smtClean="0">
                <a:ea typeface="+mn-ea"/>
                <a:cs typeface="+mn-cs"/>
              </a:rPr>
              <a:t>Subjects; Text Types and Purposes; Standard 1 </a:t>
            </a:r>
          </a:p>
        </p:txBody>
      </p:sp>
      <p:cxnSp>
        <p:nvCxnSpPr>
          <p:cNvPr id="15" name="Straight Arrow Connector 14"/>
          <p:cNvCxnSpPr/>
          <p:nvPr/>
        </p:nvCxnSpPr>
        <p:spPr>
          <a:xfrm rot="5400000" flipH="1" flipV="1">
            <a:off x="2247900" y="30099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3390900" y="30861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4495800" y="3200400"/>
            <a:ext cx="838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5486400" y="3200400"/>
            <a:ext cx="838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6324600" y="3200400"/>
            <a:ext cx="838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136"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C99595-1FFF-A449-AD49-FD9E9B4A8728}" type="slidenum">
              <a:rPr lang="en-US" sz="1200">
                <a:solidFill>
                  <a:srgbClr val="898989"/>
                </a:solidFill>
                <a:latin typeface="Calibri" charset="0"/>
              </a:rPr>
              <a:pPr eaLnBrk="1" hangingPunct="1"/>
              <a:t>14</a:t>
            </a:fld>
            <a:endParaRPr lang="en-US" sz="1200">
              <a:solidFill>
                <a:srgbClr val="898989"/>
              </a:solidFill>
              <a:latin typeface="Calibri" charset="0"/>
            </a:endParaRPr>
          </a:p>
        </p:txBody>
      </p:sp>
    </p:spTree>
    <p:extLst>
      <p:ext uri="{BB962C8B-B14F-4D97-AF65-F5344CB8AC3E}">
        <p14:creationId xmlns:p14="http://schemas.microsoft.com/office/powerpoint/2010/main" val="3675956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0"/>
            <a:ext cx="8229600" cy="1143000"/>
          </a:xfrm>
        </p:spPr>
        <p:txBody>
          <a:bodyPr>
            <a:normAutofit/>
          </a:bodyPr>
          <a:lstStyle/>
          <a:p>
            <a:pPr eaLnBrk="1" hangingPunct="1"/>
            <a:r>
              <a:rPr lang="en-US" sz="4000" b="1" dirty="0" smtClean="0">
                <a:solidFill>
                  <a:schemeClr val="tx1"/>
                </a:solidFill>
              </a:rPr>
              <a:t>ELA Standards Advances</a:t>
            </a:r>
          </a:p>
        </p:txBody>
      </p:sp>
      <p:sp>
        <p:nvSpPr>
          <p:cNvPr id="19459" name="Rectangle 3"/>
          <p:cNvSpPr>
            <a:spLocks noGrp="1" noChangeArrowheads="1"/>
          </p:cNvSpPr>
          <p:nvPr>
            <p:ph sz="quarter" idx="1"/>
          </p:nvPr>
        </p:nvSpPr>
        <p:spPr>
          <a:xfrm>
            <a:off x="381000" y="1295400"/>
            <a:ext cx="8305800" cy="5105400"/>
          </a:xfrm>
        </p:spPr>
        <p:txBody>
          <a:bodyPr>
            <a:normAutofit fontScale="85000" lnSpcReduction="20000"/>
          </a:bodyPr>
          <a:lstStyle/>
          <a:p>
            <a:pPr>
              <a:defRPr/>
            </a:pPr>
            <a:r>
              <a:rPr lang="en-US" sz="1900" dirty="0" smtClean="0">
                <a:ea typeface="Arial Unicode MS" pitchFamily="34" charset="-128"/>
                <a:cs typeface="Arial Unicode MS" pitchFamily="34" charset="-128"/>
              </a:rPr>
              <a:t>The standards devote as much </a:t>
            </a:r>
            <a:r>
              <a:rPr lang="en-US" sz="1900" b="1" dirty="0" smtClean="0">
                <a:ln w="1905"/>
                <a:solidFill>
                  <a:schemeClr val="tx2">
                    <a:lumMod val="60000"/>
                    <a:lumOff val="40000"/>
                  </a:schemeClr>
                </a:solidFill>
                <a:effectLst>
                  <a:innerShdw blurRad="69850" dist="43180" dir="5400000">
                    <a:srgbClr val="000000">
                      <a:alpha val="65000"/>
                    </a:srgbClr>
                  </a:innerShdw>
                </a:effectLst>
                <a:ea typeface="Arial Unicode MS" pitchFamily="34" charset="-128"/>
                <a:cs typeface="Arial Unicode MS" pitchFamily="34" charset="-128"/>
              </a:rPr>
              <a:t>attention on what students read</a:t>
            </a:r>
            <a:r>
              <a:rPr lang="en-US" sz="1900" dirty="0" smtClean="0">
                <a:ea typeface="Arial Unicode MS" pitchFamily="34" charset="-128"/>
                <a:cs typeface="Arial Unicode MS" pitchFamily="34" charset="-128"/>
              </a:rPr>
              <a:t>, in terms of </a:t>
            </a:r>
            <a:r>
              <a:rPr lang="en-US" sz="1900" b="1" dirty="0" smtClean="0">
                <a:ln w="1905"/>
                <a:solidFill>
                  <a:srgbClr val="31859C"/>
                </a:solidFill>
                <a:effectLst>
                  <a:innerShdw blurRad="69850" dist="43180" dir="5400000">
                    <a:srgbClr val="000000">
                      <a:alpha val="65000"/>
                    </a:srgbClr>
                  </a:innerShdw>
                </a:effectLst>
                <a:ea typeface="Arial Unicode MS" pitchFamily="34" charset="-128"/>
                <a:cs typeface="Arial Unicode MS" pitchFamily="34" charset="-128"/>
              </a:rPr>
              <a:t> </a:t>
            </a:r>
            <a:r>
              <a:rPr lang="en-US" sz="1900" b="1" dirty="0" smtClean="0">
                <a:ln w="1905"/>
                <a:solidFill>
                  <a:schemeClr val="tx2">
                    <a:lumMod val="60000"/>
                    <a:lumOff val="40000"/>
                  </a:schemeClr>
                </a:solidFill>
                <a:effectLst>
                  <a:innerShdw blurRad="69850" dist="43180" dir="5400000">
                    <a:srgbClr val="000000">
                      <a:alpha val="65000"/>
                    </a:srgbClr>
                  </a:innerShdw>
                </a:effectLst>
                <a:ea typeface="Arial Unicode MS" pitchFamily="34" charset="-128"/>
                <a:cs typeface="Arial Unicode MS" pitchFamily="34" charset="-128"/>
              </a:rPr>
              <a:t>complexity</a:t>
            </a:r>
            <a:r>
              <a:rPr lang="en-US" sz="1900" dirty="0" smtClean="0">
                <a:solidFill>
                  <a:schemeClr val="tx2">
                    <a:lumMod val="60000"/>
                    <a:lumOff val="40000"/>
                  </a:schemeClr>
                </a:solidFill>
                <a:ea typeface="Arial Unicode MS" pitchFamily="34" charset="-128"/>
                <a:cs typeface="Arial Unicode MS" pitchFamily="34" charset="-128"/>
              </a:rPr>
              <a:t>, </a:t>
            </a:r>
            <a:r>
              <a:rPr lang="en-US" sz="1900" b="1" dirty="0" smtClean="0">
                <a:ln w="1905"/>
                <a:solidFill>
                  <a:schemeClr val="tx2">
                    <a:lumMod val="60000"/>
                    <a:lumOff val="40000"/>
                  </a:schemeClr>
                </a:solidFill>
                <a:effectLst>
                  <a:innerShdw blurRad="69850" dist="43180" dir="5400000">
                    <a:srgbClr val="000000">
                      <a:alpha val="65000"/>
                    </a:srgbClr>
                  </a:innerShdw>
                </a:effectLst>
                <a:ea typeface="Arial Unicode MS" pitchFamily="34" charset="-128"/>
                <a:cs typeface="Arial Unicode MS" pitchFamily="34" charset="-128"/>
              </a:rPr>
              <a:t>quality, and range</a:t>
            </a:r>
            <a:r>
              <a:rPr lang="en-US" sz="1900" dirty="0" smtClean="0">
                <a:solidFill>
                  <a:schemeClr val="tx2">
                    <a:lumMod val="60000"/>
                    <a:lumOff val="40000"/>
                  </a:schemeClr>
                </a:solidFill>
                <a:ea typeface="Arial Unicode MS" pitchFamily="34" charset="-128"/>
                <a:cs typeface="Arial Unicode MS" pitchFamily="34" charset="-128"/>
              </a:rPr>
              <a:t>, </a:t>
            </a:r>
            <a:r>
              <a:rPr lang="en-US" sz="1900" dirty="0" smtClean="0">
                <a:ea typeface="Arial Unicode MS" pitchFamily="34" charset="-128"/>
                <a:cs typeface="Arial Unicode MS" pitchFamily="34" charset="-128"/>
              </a:rPr>
              <a:t>as they do on how students read. As students progress through the grades, they must both develop their comprehension skills and apply them to increasingly complex texts.</a:t>
            </a:r>
          </a:p>
          <a:p>
            <a:pPr marL="0" indent="0">
              <a:buNone/>
              <a:defRPr/>
            </a:pPr>
            <a:endParaRPr lang="en-US" sz="1900" dirty="0" smtClean="0">
              <a:ea typeface="Arial Unicode MS" pitchFamily="34" charset="-128"/>
              <a:cs typeface="Arial Unicode MS" pitchFamily="34" charset="-128"/>
            </a:endParaRPr>
          </a:p>
          <a:p>
            <a:pPr>
              <a:defRPr/>
            </a:pPr>
            <a:r>
              <a:rPr lang="en-US" sz="1900" dirty="0" smtClean="0">
                <a:ea typeface="Arial Unicode MS" pitchFamily="34" charset="-128"/>
                <a:cs typeface="Arial Unicode MS" pitchFamily="34" charset="-128"/>
              </a:rPr>
              <a:t>The progression of the standards is based on evidence and anchored in the college and career readiness (CCR) standards. </a:t>
            </a:r>
            <a:r>
              <a:rPr lang="en-US" sz="1900" b="1" dirty="0" smtClean="0">
                <a:ln w="1905"/>
                <a:solidFill>
                  <a:schemeClr val="tx2">
                    <a:lumMod val="60000"/>
                    <a:lumOff val="40000"/>
                  </a:schemeClr>
                </a:solidFill>
                <a:effectLst>
                  <a:innerShdw blurRad="69850" dist="43180" dir="5400000">
                    <a:srgbClr val="000000">
                      <a:alpha val="65000"/>
                    </a:srgbClr>
                  </a:innerShdw>
                </a:effectLst>
                <a:ea typeface="Arial Unicode MS" pitchFamily="34" charset="-128"/>
                <a:cs typeface="Arial Unicode MS" pitchFamily="34" charset="-128"/>
              </a:rPr>
              <a:t>The CCR standards define broad competencies and reading, writing, speaking, listening, and language</a:t>
            </a:r>
            <a:r>
              <a:rPr lang="en-US" sz="1900" b="1" dirty="0" smtClean="0">
                <a:ln w="1905"/>
                <a:solidFill>
                  <a:srgbClr val="31859C"/>
                </a:solidFill>
                <a:effectLst>
                  <a:innerShdw blurRad="69850" dist="43180" dir="5400000">
                    <a:srgbClr val="000000">
                      <a:alpha val="65000"/>
                    </a:srgbClr>
                  </a:innerShdw>
                </a:effectLst>
                <a:ea typeface="Arial Unicode MS" pitchFamily="34" charset="-128"/>
                <a:cs typeface="Arial Unicode MS" pitchFamily="34" charset="-128"/>
              </a:rPr>
              <a:t> </a:t>
            </a:r>
            <a:r>
              <a:rPr lang="en-US" sz="1900" dirty="0" smtClean="0">
                <a:ea typeface="Arial Unicode MS" pitchFamily="34" charset="-128"/>
                <a:cs typeface="Arial Unicode MS" pitchFamily="34" charset="-128"/>
              </a:rPr>
              <a:t>while the </a:t>
            </a:r>
            <a:r>
              <a:rPr lang="en-US" sz="1900" b="1" dirty="0" smtClean="0">
                <a:ln w="1905"/>
                <a:solidFill>
                  <a:schemeClr val="tx2">
                    <a:lumMod val="60000"/>
                    <a:lumOff val="40000"/>
                  </a:schemeClr>
                </a:solidFill>
                <a:effectLst>
                  <a:innerShdw blurRad="69850" dist="43180" dir="5400000">
                    <a:srgbClr val="000000">
                      <a:alpha val="65000"/>
                    </a:srgbClr>
                  </a:innerShdw>
                </a:effectLst>
                <a:ea typeface="Arial Unicode MS" pitchFamily="34" charset="-128"/>
                <a:cs typeface="Arial Unicode MS" pitchFamily="34" charset="-128"/>
              </a:rPr>
              <a:t>K-12 standards </a:t>
            </a:r>
            <a:r>
              <a:rPr lang="en-US" sz="1900" dirty="0" smtClean="0">
                <a:ea typeface="Arial Unicode MS" pitchFamily="34" charset="-128"/>
                <a:cs typeface="Arial Unicode MS" pitchFamily="34" charset="-128"/>
              </a:rPr>
              <a:t>lend further specificity by defining a </a:t>
            </a:r>
            <a:r>
              <a:rPr lang="en-US" sz="1900" b="1" dirty="0" smtClean="0">
                <a:ln w="1905"/>
                <a:solidFill>
                  <a:schemeClr val="tx2">
                    <a:lumMod val="60000"/>
                    <a:lumOff val="40000"/>
                  </a:schemeClr>
                </a:solidFill>
                <a:effectLst>
                  <a:innerShdw blurRad="69850" dist="43180" dir="5400000">
                    <a:srgbClr val="000000">
                      <a:alpha val="65000"/>
                    </a:srgbClr>
                  </a:innerShdw>
                </a:effectLst>
                <a:ea typeface="Arial Unicode MS" pitchFamily="34" charset="-128"/>
                <a:cs typeface="Arial Unicode MS" pitchFamily="34" charset="-128"/>
              </a:rPr>
              <a:t>developmentally appropriate progression of skills and understandings</a:t>
            </a:r>
            <a:r>
              <a:rPr lang="en-US" sz="1900" dirty="0" smtClean="0">
                <a:ea typeface="Arial Unicode MS" pitchFamily="34" charset="-128"/>
                <a:cs typeface="Arial Unicode MS" pitchFamily="34" charset="-128"/>
              </a:rPr>
              <a:t>.</a:t>
            </a:r>
          </a:p>
          <a:p>
            <a:pPr>
              <a:defRPr/>
            </a:pPr>
            <a:endParaRPr lang="en-US" sz="1900" dirty="0" smtClean="0">
              <a:ea typeface="Arial Unicode MS" pitchFamily="34" charset="-128"/>
              <a:cs typeface="Arial Unicode MS" pitchFamily="34" charset="-128"/>
            </a:endParaRPr>
          </a:p>
          <a:p>
            <a:pPr>
              <a:defRPr/>
            </a:pPr>
            <a:r>
              <a:rPr lang="en-US" sz="1900" dirty="0" smtClean="0">
                <a:ea typeface="Arial Unicode MS" pitchFamily="34" charset="-128"/>
                <a:cs typeface="Arial Unicode MS" pitchFamily="34" charset="-128"/>
              </a:rPr>
              <a:t>In order to prepare students for the challenges of college and career texts, the </a:t>
            </a:r>
            <a:r>
              <a:rPr lang="en-US" sz="1900" b="1" dirty="0" smtClean="0">
                <a:ln w="1905"/>
                <a:solidFill>
                  <a:schemeClr val="tx2">
                    <a:lumMod val="60000"/>
                    <a:lumOff val="40000"/>
                  </a:schemeClr>
                </a:solidFill>
                <a:effectLst>
                  <a:innerShdw blurRad="69850" dist="43180" dir="5400000">
                    <a:srgbClr val="000000">
                      <a:alpha val="65000"/>
                    </a:srgbClr>
                  </a:innerShdw>
                </a:effectLst>
                <a:ea typeface="Arial Unicode MS" pitchFamily="34" charset="-128"/>
                <a:cs typeface="Arial Unicode MS" pitchFamily="34" charset="-128"/>
              </a:rPr>
              <a:t>standards require a rich reading of literature </a:t>
            </a:r>
            <a:r>
              <a:rPr lang="en-US" sz="1900" dirty="0" smtClean="0">
                <a:solidFill>
                  <a:schemeClr val="tx2">
                    <a:lumMod val="60000"/>
                    <a:lumOff val="40000"/>
                  </a:schemeClr>
                </a:solidFill>
                <a:ea typeface="Arial Unicode MS" pitchFamily="34" charset="-128"/>
                <a:cs typeface="Arial Unicode MS" pitchFamily="34" charset="-128"/>
              </a:rPr>
              <a:t>as well as </a:t>
            </a:r>
            <a:r>
              <a:rPr lang="en-US" sz="1900" b="1" dirty="0" smtClean="0">
                <a:ln w="1905"/>
                <a:solidFill>
                  <a:schemeClr val="tx2">
                    <a:lumMod val="60000"/>
                    <a:lumOff val="40000"/>
                  </a:schemeClr>
                </a:solidFill>
                <a:effectLst>
                  <a:innerShdw blurRad="69850" dist="43180" dir="5400000">
                    <a:srgbClr val="000000">
                      <a:alpha val="65000"/>
                    </a:srgbClr>
                  </a:innerShdw>
                </a:effectLst>
                <a:ea typeface="Arial Unicode MS" pitchFamily="34" charset="-128"/>
                <a:cs typeface="Arial Unicode MS" pitchFamily="34" charset="-128"/>
              </a:rPr>
              <a:t>extensive reading in science, history/social studies, and other disciplines</a:t>
            </a:r>
            <a:r>
              <a:rPr lang="en-US" sz="1900" dirty="0" smtClean="0">
                <a:solidFill>
                  <a:schemeClr val="tx2">
                    <a:lumMod val="60000"/>
                    <a:lumOff val="40000"/>
                  </a:schemeClr>
                </a:solidFill>
                <a:ea typeface="Arial Unicode MS" pitchFamily="34" charset="-128"/>
                <a:cs typeface="Arial Unicode MS" pitchFamily="34" charset="-128"/>
              </a:rPr>
              <a:t>. </a:t>
            </a:r>
          </a:p>
          <a:p>
            <a:pPr>
              <a:defRPr/>
            </a:pPr>
            <a:endParaRPr lang="en-US" sz="1900" dirty="0" smtClean="0">
              <a:ea typeface="Arial Unicode MS" pitchFamily="34" charset="-128"/>
              <a:cs typeface="Arial Unicode MS" pitchFamily="34" charset="-128"/>
            </a:endParaRPr>
          </a:p>
          <a:p>
            <a:pPr>
              <a:defRPr/>
            </a:pPr>
            <a:r>
              <a:rPr lang="en-US" sz="1900" dirty="0" smtClean="0">
                <a:ea typeface="Arial Unicode MS" pitchFamily="34" charset="-128"/>
                <a:cs typeface="Arial Unicode MS" pitchFamily="34" charset="-128"/>
              </a:rPr>
              <a:t>Students are required to learn certain </a:t>
            </a:r>
            <a:r>
              <a:rPr lang="en-US" sz="1900" b="1" dirty="0" smtClean="0">
                <a:ln w="1905"/>
                <a:solidFill>
                  <a:schemeClr val="tx2">
                    <a:lumMod val="60000"/>
                    <a:lumOff val="40000"/>
                  </a:schemeClr>
                </a:solidFill>
                <a:effectLst>
                  <a:innerShdw blurRad="69850" dist="43180" dir="5400000">
                    <a:srgbClr val="000000">
                      <a:alpha val="65000"/>
                    </a:srgbClr>
                  </a:innerShdw>
                </a:effectLst>
                <a:ea typeface="Arial Unicode MS" pitchFamily="34" charset="-128"/>
                <a:cs typeface="Arial Unicode MS" pitchFamily="34" charset="-128"/>
              </a:rPr>
              <a:t>critical content</a:t>
            </a:r>
            <a:r>
              <a:rPr lang="en-US" sz="1900" dirty="0" smtClean="0">
                <a:ea typeface="Arial Unicode MS" pitchFamily="34" charset="-128"/>
                <a:cs typeface="Arial Unicode MS" pitchFamily="34" charset="-128"/>
              </a:rPr>
              <a:t>, including </a:t>
            </a:r>
            <a:r>
              <a:rPr lang="en-US" sz="1900" b="1" dirty="0" smtClean="0">
                <a:ln w="1905"/>
                <a:solidFill>
                  <a:schemeClr val="tx2">
                    <a:lumMod val="60000"/>
                    <a:lumOff val="40000"/>
                  </a:schemeClr>
                </a:solidFill>
                <a:effectLst>
                  <a:innerShdw blurRad="69850" dist="43180" dir="5400000">
                    <a:srgbClr val="000000">
                      <a:alpha val="65000"/>
                    </a:srgbClr>
                  </a:innerShdw>
                </a:effectLst>
                <a:ea typeface="Arial Unicode MS" pitchFamily="34" charset="-128"/>
                <a:cs typeface="Arial Unicode MS" pitchFamily="34" charset="-128"/>
              </a:rPr>
              <a:t>classic myths and stories from around the world, America’s Founding Documents, and foundational American literature</a:t>
            </a:r>
            <a:r>
              <a:rPr lang="en-US" sz="1900" dirty="0" smtClean="0">
                <a:solidFill>
                  <a:schemeClr val="tx2">
                    <a:lumMod val="60000"/>
                    <a:lumOff val="40000"/>
                  </a:schemeClr>
                </a:solidFill>
                <a:ea typeface="Arial Unicode MS" pitchFamily="34" charset="-128"/>
                <a:cs typeface="Arial Unicode MS" pitchFamily="34" charset="-128"/>
              </a:rPr>
              <a:t>.  </a:t>
            </a:r>
          </a:p>
          <a:p>
            <a:pPr>
              <a:defRPr/>
            </a:pPr>
            <a:endParaRPr lang="en-US" sz="1900" dirty="0" smtClean="0">
              <a:ea typeface="Arial Unicode MS" pitchFamily="34" charset="-128"/>
              <a:cs typeface="Arial Unicode MS" pitchFamily="34" charset="-128"/>
            </a:endParaRPr>
          </a:p>
          <a:p>
            <a:pPr>
              <a:defRPr/>
            </a:pPr>
            <a:r>
              <a:rPr lang="en-US" sz="1900" dirty="0" smtClean="0">
                <a:ea typeface="Arial Unicode MS" pitchFamily="34" charset="-128"/>
                <a:cs typeface="Arial Unicode MS" pitchFamily="34" charset="-128"/>
              </a:rPr>
              <a:t>The standards also require that students systematically </a:t>
            </a:r>
            <a:r>
              <a:rPr lang="en-US" sz="1900" b="1" dirty="0" smtClean="0">
                <a:ln w="1905"/>
                <a:solidFill>
                  <a:schemeClr val="tx2">
                    <a:lumMod val="60000"/>
                    <a:lumOff val="40000"/>
                  </a:schemeClr>
                </a:solidFill>
                <a:effectLst>
                  <a:innerShdw blurRad="69850" dist="43180" dir="5400000">
                    <a:srgbClr val="000000">
                      <a:alpha val="65000"/>
                    </a:srgbClr>
                  </a:innerShdw>
                </a:effectLst>
                <a:ea typeface="Arial Unicode MS" pitchFamily="34" charset="-128"/>
                <a:cs typeface="Arial Unicode MS" pitchFamily="34" charset="-128"/>
              </a:rPr>
              <a:t>develop knowledge of literature </a:t>
            </a:r>
            <a:r>
              <a:rPr lang="en-US" sz="1900" dirty="0" smtClean="0">
                <a:ea typeface="Arial Unicode MS" pitchFamily="34" charset="-128"/>
                <a:cs typeface="Arial Unicode MS" pitchFamily="34" charset="-128"/>
              </a:rPr>
              <a:t>as well as knowledge in </a:t>
            </a:r>
            <a:r>
              <a:rPr lang="en-US" sz="1900" b="1" dirty="0" smtClean="0">
                <a:ln w="1905"/>
                <a:solidFill>
                  <a:schemeClr val="tx2">
                    <a:lumMod val="60000"/>
                    <a:lumOff val="40000"/>
                  </a:schemeClr>
                </a:solidFill>
                <a:effectLst>
                  <a:innerShdw blurRad="69850" dist="43180" dir="5400000">
                    <a:srgbClr val="000000">
                      <a:alpha val="65000"/>
                    </a:srgbClr>
                  </a:innerShdw>
                </a:effectLst>
                <a:ea typeface="Arial Unicode MS" pitchFamily="34" charset="-128"/>
                <a:cs typeface="Arial Unicode MS" pitchFamily="34" charset="-128"/>
              </a:rPr>
              <a:t>other disciplines through reading, writing, speaking, and listening in history/social studies and science.</a:t>
            </a:r>
          </a:p>
          <a:p>
            <a:pPr>
              <a:buFont typeface="Wingdings 2" pitchFamily="18" charset="2"/>
              <a:buNone/>
              <a:defRPr/>
            </a:pPr>
            <a:endParaRPr lang="en-US" sz="1600" dirty="0" smtClean="0">
              <a:ea typeface="Arial Unicode MS" pitchFamily="34" charset="-128"/>
              <a:cs typeface="Arial Unicode MS" pitchFamily="34" charset="-128"/>
            </a:endParaRPr>
          </a:p>
          <a:p>
            <a:pPr>
              <a:buFont typeface="Wingdings 2" pitchFamily="18" charset="2"/>
              <a:buNone/>
              <a:defRPr/>
            </a:pPr>
            <a:endParaRPr lang="en-US" sz="1600" dirty="0" smtClean="0">
              <a:ea typeface="Arial Unicode MS" pitchFamily="34" charset="-128"/>
              <a:cs typeface="Arial Unicode MS" pitchFamily="34" charset="-128"/>
            </a:endParaRPr>
          </a:p>
          <a:p>
            <a:pPr eaLnBrk="1" hangingPunct="1">
              <a:lnSpc>
                <a:spcPct val="90000"/>
              </a:lnSpc>
              <a:defRPr/>
            </a:pPr>
            <a:endParaRPr lang="en-US" sz="1600" dirty="0" smtClean="0">
              <a:ea typeface="Arial Unicode MS" pitchFamily="34" charset="-128"/>
              <a:cs typeface="Arial Unicode MS" pitchFamily="34" charset="-128"/>
            </a:endParaRPr>
          </a:p>
          <a:p>
            <a:pPr eaLnBrk="1" hangingPunct="1">
              <a:lnSpc>
                <a:spcPct val="90000"/>
              </a:lnSpc>
              <a:defRPr/>
            </a:pPr>
            <a:endParaRPr lang="en-US" sz="1600" dirty="0" smtClean="0">
              <a:ea typeface="Arial Unicode MS" pitchFamily="34" charset="-128"/>
              <a:cs typeface="Arial Unicode MS" pitchFamily="34" charset="-128"/>
            </a:endParaRPr>
          </a:p>
          <a:p>
            <a:pPr eaLnBrk="1" hangingPunct="1">
              <a:lnSpc>
                <a:spcPct val="90000"/>
              </a:lnSpc>
              <a:buFont typeface="Wingdings" pitchFamily="2" charset="2"/>
              <a:buNone/>
              <a:defRPr/>
            </a:pPr>
            <a:endParaRPr lang="en-US" sz="1600" dirty="0" smtClean="0">
              <a:ea typeface="Arial Unicode MS" pitchFamily="34" charset="-128"/>
              <a:cs typeface="Arial Unicode MS" pitchFamily="34" charset="-128"/>
            </a:endParaRPr>
          </a:p>
        </p:txBody>
      </p:sp>
    </p:spTree>
    <p:extLst>
      <p:ext uri="{BB962C8B-B14F-4D97-AF65-F5344CB8AC3E}">
        <p14:creationId xmlns:p14="http://schemas.microsoft.com/office/powerpoint/2010/main" val="377541410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738313"/>
            <a:ext cx="60198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568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Key Points In </a:t>
            </a:r>
            <a:r>
              <a:rPr lang="en-US" sz="4000" b="1" dirty="0" smtClean="0"/>
              <a:t/>
            </a:r>
            <a:br>
              <a:rPr lang="en-US" sz="4000" b="1" dirty="0" smtClean="0"/>
            </a:br>
            <a:r>
              <a:rPr lang="en-US" sz="4000" b="1" dirty="0" smtClean="0"/>
              <a:t>English </a:t>
            </a:r>
            <a:r>
              <a:rPr lang="en-US" sz="4000" b="1" dirty="0" smtClean="0"/>
              <a:t>Language Arts</a:t>
            </a:r>
            <a:endParaRPr lang="en-US" sz="4000" b="1" dirty="0"/>
          </a:p>
        </p:txBody>
      </p:sp>
      <p:sp>
        <p:nvSpPr>
          <p:cNvPr id="3" name="Content Placeholder 2"/>
          <p:cNvSpPr>
            <a:spLocks noGrp="1"/>
          </p:cNvSpPr>
          <p:nvPr>
            <p:ph idx="1"/>
          </p:nvPr>
        </p:nvSpPr>
        <p:spPr>
          <a:xfrm>
            <a:off x="457200" y="1219200"/>
            <a:ext cx="8229600" cy="4525963"/>
          </a:xfrm>
        </p:spPr>
        <p:txBody>
          <a:bodyPr>
            <a:noAutofit/>
          </a:bodyPr>
          <a:lstStyle/>
          <a:p>
            <a:pPr marL="0" indent="0">
              <a:buNone/>
            </a:pPr>
            <a:r>
              <a:rPr lang="en-US" sz="1600" dirty="0" smtClean="0"/>
              <a:t>Reading</a:t>
            </a:r>
          </a:p>
          <a:p>
            <a:pPr marL="0" indent="0">
              <a:buNone/>
            </a:pPr>
            <a:endParaRPr lang="en-US" sz="1600" dirty="0" smtClean="0"/>
          </a:p>
          <a:p>
            <a:pPr marL="0" indent="0">
              <a:buNone/>
            </a:pPr>
            <a:r>
              <a:rPr lang="en-US" sz="1600" dirty="0" smtClean="0"/>
              <a:t>    The standards establish a </a:t>
            </a:r>
            <a:r>
              <a:rPr lang="en-US" sz="1600" b="1" dirty="0" smtClean="0">
                <a:ln w="1905"/>
                <a:solidFill>
                  <a:schemeClr val="tx2">
                    <a:lumMod val="60000"/>
                    <a:lumOff val="40000"/>
                  </a:schemeClr>
                </a:solidFill>
                <a:effectLst>
                  <a:innerShdw blurRad="69850" dist="43180" dir="5400000">
                    <a:srgbClr val="000000">
                      <a:alpha val="65000"/>
                    </a:srgbClr>
                  </a:innerShdw>
                </a:effectLst>
              </a:rPr>
              <a:t>“staircase” of increasing complexity </a:t>
            </a:r>
            <a:r>
              <a:rPr lang="en-US" sz="1600" dirty="0" smtClean="0"/>
              <a:t>in what students must be able to read so that all students are ready for the demands of college- and career-level reading no later than the end of high school. The standards also require the </a:t>
            </a:r>
            <a:r>
              <a:rPr lang="en-US" sz="1600" b="1" dirty="0" smtClean="0">
                <a:ln w="1905"/>
                <a:solidFill>
                  <a:schemeClr val="tx2">
                    <a:lumMod val="60000"/>
                    <a:lumOff val="40000"/>
                  </a:schemeClr>
                </a:solidFill>
                <a:effectLst>
                  <a:innerShdw blurRad="69850" dist="43180" dir="5400000">
                    <a:srgbClr val="000000">
                      <a:alpha val="65000"/>
                    </a:srgbClr>
                  </a:innerShdw>
                </a:effectLst>
              </a:rPr>
              <a:t>progressive development of reading comprehension </a:t>
            </a:r>
            <a:r>
              <a:rPr lang="en-US" sz="1600" dirty="0" smtClean="0"/>
              <a:t>so that students advancing through the grades are able to gain more from whatever they read.</a:t>
            </a:r>
          </a:p>
          <a:p>
            <a:pPr marL="0" indent="0">
              <a:buNone/>
            </a:pPr>
            <a:endParaRPr lang="en-US" sz="1600" dirty="0" smtClean="0"/>
          </a:p>
          <a:p>
            <a:pPr marL="0" indent="0">
              <a:buNone/>
            </a:pPr>
            <a:r>
              <a:rPr lang="en-US" sz="1600" dirty="0" smtClean="0"/>
              <a:t>    Through reading a diverse array of classic and contemporary literature as well as challenging informational texts in a range of subjects, </a:t>
            </a:r>
            <a:r>
              <a:rPr lang="en-US" sz="1600" b="1" dirty="0" smtClean="0">
                <a:ln w="1905"/>
                <a:solidFill>
                  <a:schemeClr val="tx2">
                    <a:lumMod val="60000"/>
                    <a:lumOff val="40000"/>
                  </a:schemeClr>
                </a:solidFill>
                <a:effectLst>
                  <a:innerShdw blurRad="69850" dist="43180" dir="5400000">
                    <a:srgbClr val="000000">
                      <a:alpha val="65000"/>
                    </a:srgbClr>
                  </a:innerShdw>
                </a:effectLst>
              </a:rPr>
              <a:t>students are expected to build knowledge, gain insights, explore possibilities, and broaden their perspective</a:t>
            </a:r>
            <a:r>
              <a:rPr lang="en-US" sz="1600" dirty="0" smtClean="0">
                <a:solidFill>
                  <a:schemeClr val="tx2">
                    <a:lumMod val="60000"/>
                    <a:lumOff val="40000"/>
                  </a:schemeClr>
                </a:solidFill>
              </a:rPr>
              <a:t>. </a:t>
            </a:r>
            <a:r>
              <a:rPr lang="en-US" sz="1600" dirty="0" smtClean="0"/>
              <a:t>Because the standards are building blocks for successful classrooms, but recognize that teachers, school districts and states need to decide on appropriate curriculum, they intentionally do not offer a reading list. Instead, they offer numerous </a:t>
            </a:r>
            <a:r>
              <a:rPr lang="en-US" sz="1600" b="1" dirty="0" smtClean="0">
                <a:ln w="1905"/>
                <a:solidFill>
                  <a:schemeClr val="tx2">
                    <a:lumMod val="60000"/>
                    <a:lumOff val="40000"/>
                  </a:schemeClr>
                </a:solidFill>
                <a:effectLst>
                  <a:innerShdw blurRad="69850" dist="43180" dir="5400000">
                    <a:srgbClr val="000000">
                      <a:alpha val="65000"/>
                    </a:srgbClr>
                  </a:innerShdw>
                </a:effectLst>
              </a:rPr>
              <a:t>sample texts </a:t>
            </a:r>
            <a:r>
              <a:rPr lang="en-US" sz="1600" dirty="0" smtClean="0"/>
              <a:t>to help teachers prepare for the school year and allow parents and students to know what to expect at the beginning of the year.</a:t>
            </a:r>
          </a:p>
          <a:p>
            <a:pPr marL="0" indent="0">
              <a:buNone/>
            </a:pPr>
            <a:endParaRPr lang="en-US" sz="1600" dirty="0" smtClean="0"/>
          </a:p>
          <a:p>
            <a:pPr marL="0" indent="0">
              <a:buNone/>
            </a:pPr>
            <a:r>
              <a:rPr lang="en-US" sz="1600" dirty="0" smtClean="0"/>
              <a:t>    The standards </a:t>
            </a:r>
            <a:r>
              <a:rPr lang="en-US" sz="1600" b="1" dirty="0" smtClean="0">
                <a:ln w="1905"/>
                <a:solidFill>
                  <a:schemeClr val="tx2">
                    <a:lumMod val="60000"/>
                    <a:lumOff val="40000"/>
                  </a:schemeClr>
                </a:solidFill>
                <a:effectLst>
                  <a:innerShdw blurRad="69850" dist="43180" dir="5400000">
                    <a:srgbClr val="000000">
                      <a:alpha val="65000"/>
                    </a:srgbClr>
                  </a:innerShdw>
                </a:effectLst>
              </a:rPr>
              <a:t>mandate certain critical types of content </a:t>
            </a:r>
            <a:r>
              <a:rPr lang="en-US" sz="1600" dirty="0" smtClean="0"/>
              <a:t>for all students, including classic myths and stories from around the world, foundational U.S. documents, seminal works of American literature, and the writings of Shakespeare. The standards appropriately defer the many remaining decisions about what and how to teach to states, districts, and schools.</a:t>
            </a:r>
          </a:p>
          <a:p>
            <a:pPr marL="0" indent="0">
              <a:buNone/>
            </a:pPr>
            <a:endParaRPr lang="en-US" sz="1600" dirty="0"/>
          </a:p>
        </p:txBody>
      </p:sp>
    </p:spTree>
    <p:extLst>
      <p:ext uri="{BB962C8B-B14F-4D97-AF65-F5344CB8AC3E}">
        <p14:creationId xmlns:p14="http://schemas.microsoft.com/office/powerpoint/2010/main" val="1898319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4000" b="1" dirty="0" smtClean="0"/>
              <a:t>Key Points In </a:t>
            </a:r>
            <a:r>
              <a:rPr lang="en-US" sz="4000" b="1" dirty="0" smtClean="0"/>
              <a:t/>
            </a:r>
            <a:br>
              <a:rPr lang="en-US" sz="4000" b="1" dirty="0" smtClean="0"/>
            </a:br>
            <a:r>
              <a:rPr lang="en-US" sz="4000" b="1" dirty="0" smtClean="0"/>
              <a:t>English </a:t>
            </a:r>
            <a:r>
              <a:rPr lang="en-US" sz="4000" b="1" dirty="0" smtClean="0"/>
              <a:t>Language Arts</a:t>
            </a:r>
            <a:endParaRPr lang="en-US" sz="4000" b="1" dirty="0"/>
          </a:p>
        </p:txBody>
      </p:sp>
      <p:sp>
        <p:nvSpPr>
          <p:cNvPr id="3" name="Content Placeholder 2"/>
          <p:cNvSpPr>
            <a:spLocks noGrp="1"/>
          </p:cNvSpPr>
          <p:nvPr>
            <p:ph idx="1"/>
          </p:nvPr>
        </p:nvSpPr>
        <p:spPr>
          <a:xfrm>
            <a:off x="457200" y="1066800"/>
            <a:ext cx="8229600" cy="4525963"/>
          </a:xfrm>
        </p:spPr>
        <p:txBody>
          <a:bodyPr>
            <a:normAutofit/>
          </a:bodyPr>
          <a:lstStyle/>
          <a:p>
            <a:pPr marL="0" indent="0">
              <a:buNone/>
            </a:pPr>
            <a:r>
              <a:rPr lang="en-US" sz="1600" b="1" dirty="0" smtClean="0"/>
              <a:t>Writing</a:t>
            </a:r>
          </a:p>
          <a:p>
            <a:pPr marL="0" indent="0">
              <a:buNone/>
            </a:pPr>
            <a:endParaRPr lang="en-US" sz="1600" dirty="0" smtClean="0"/>
          </a:p>
          <a:p>
            <a:pPr marL="0" indent="0">
              <a:buNone/>
            </a:pPr>
            <a:r>
              <a:rPr lang="en-US" sz="1600" dirty="0" smtClean="0"/>
              <a:t>    The ability to </a:t>
            </a:r>
            <a:r>
              <a:rPr lang="en-US" sz="1600" b="1" dirty="0" smtClean="0">
                <a:ln w="1905"/>
                <a:solidFill>
                  <a:schemeClr val="tx2">
                    <a:lumMod val="60000"/>
                    <a:lumOff val="40000"/>
                  </a:schemeClr>
                </a:solidFill>
                <a:effectLst>
                  <a:innerShdw blurRad="69850" dist="43180" dir="5400000">
                    <a:srgbClr val="000000">
                      <a:alpha val="65000"/>
                    </a:srgbClr>
                  </a:innerShdw>
                </a:effectLst>
              </a:rPr>
              <a:t>write logical arguments based on substantive claims, sound reasoning, and relevant evidence</a:t>
            </a:r>
            <a:r>
              <a:rPr lang="en-US" sz="1600" dirty="0" smtClean="0"/>
              <a:t> is a cornerstone of the writing standards, with opinion writing—a basic form of argument—extending down into the earliest grades.</a:t>
            </a:r>
          </a:p>
          <a:p>
            <a:pPr marL="0" indent="0">
              <a:buNone/>
            </a:pPr>
            <a:endParaRPr lang="en-US" sz="1600" dirty="0" smtClean="0"/>
          </a:p>
          <a:p>
            <a:pPr marL="0" indent="0">
              <a:buNone/>
            </a:pPr>
            <a:r>
              <a:rPr lang="en-US" sz="1600" dirty="0" smtClean="0"/>
              <a:t>    Research—</a:t>
            </a:r>
            <a:r>
              <a:rPr lang="en-US" sz="1600" b="1" dirty="0" smtClean="0">
                <a:ln w="1905"/>
                <a:solidFill>
                  <a:schemeClr val="tx2">
                    <a:lumMod val="60000"/>
                    <a:lumOff val="40000"/>
                  </a:schemeClr>
                </a:solidFill>
                <a:effectLst>
                  <a:innerShdw blurRad="69850" dist="43180" dir="5400000">
                    <a:srgbClr val="000000">
                      <a:alpha val="65000"/>
                    </a:srgbClr>
                  </a:innerShdw>
                </a:effectLst>
              </a:rPr>
              <a:t>both short, focused projects </a:t>
            </a:r>
            <a:r>
              <a:rPr lang="en-US" sz="1600" dirty="0" smtClean="0"/>
              <a:t>(such as those commonly required in the workplace) </a:t>
            </a:r>
            <a:r>
              <a:rPr lang="en-US" sz="1600" b="1" dirty="0" smtClean="0">
                <a:ln w="1905"/>
                <a:solidFill>
                  <a:schemeClr val="tx2">
                    <a:lumMod val="60000"/>
                    <a:lumOff val="40000"/>
                  </a:schemeClr>
                </a:solidFill>
                <a:effectLst>
                  <a:innerShdw blurRad="69850" dist="43180" dir="5400000">
                    <a:srgbClr val="000000">
                      <a:alpha val="65000"/>
                    </a:srgbClr>
                  </a:innerShdw>
                </a:effectLst>
              </a:rPr>
              <a:t>and longer term in depth research </a:t>
            </a:r>
            <a:r>
              <a:rPr lang="en-US" sz="1600" dirty="0" smtClean="0"/>
              <a:t>—is emphasized throughout the standards but most prominently in the writing strand since a written analysis and presentation of findings is so often critical.</a:t>
            </a:r>
          </a:p>
          <a:p>
            <a:pPr marL="0" indent="0">
              <a:buNone/>
            </a:pPr>
            <a:endParaRPr lang="en-US" sz="1600" dirty="0" smtClean="0"/>
          </a:p>
          <a:p>
            <a:pPr marL="0" indent="0">
              <a:buNone/>
            </a:pPr>
            <a:r>
              <a:rPr lang="en-US" sz="1600" dirty="0" smtClean="0"/>
              <a:t>    Annotated </a:t>
            </a:r>
            <a:r>
              <a:rPr lang="en-US" sz="1600" b="1" dirty="0" smtClean="0">
                <a:ln w="1905"/>
                <a:solidFill>
                  <a:schemeClr val="tx2">
                    <a:lumMod val="60000"/>
                    <a:lumOff val="40000"/>
                  </a:schemeClr>
                </a:solidFill>
                <a:effectLst>
                  <a:innerShdw blurRad="69850" dist="43180" dir="5400000">
                    <a:srgbClr val="000000">
                      <a:alpha val="65000"/>
                    </a:srgbClr>
                  </a:innerShdw>
                </a:effectLst>
              </a:rPr>
              <a:t>samples of student writing accompany the standards </a:t>
            </a:r>
            <a:r>
              <a:rPr lang="en-US" sz="1600" dirty="0" smtClean="0"/>
              <a:t>and help establish adequate performance levels in writing arguments, informational/explanatory texts, and narratives in the various grades.</a:t>
            </a:r>
          </a:p>
          <a:p>
            <a:pPr marL="0" indent="0">
              <a:buNone/>
            </a:pPr>
            <a:endParaRPr lang="en-US"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289" y="4700587"/>
            <a:ext cx="2501910"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096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Key Points In </a:t>
            </a:r>
            <a:r>
              <a:rPr lang="en-US" sz="4000" b="1" dirty="0" smtClean="0"/>
              <a:t/>
            </a:r>
            <a:br>
              <a:rPr lang="en-US" sz="4000" b="1" dirty="0" smtClean="0"/>
            </a:br>
            <a:r>
              <a:rPr lang="en-US" sz="4000" b="1" dirty="0" smtClean="0"/>
              <a:t>English </a:t>
            </a:r>
            <a:r>
              <a:rPr lang="en-US" sz="4000" b="1" dirty="0" smtClean="0"/>
              <a:t>Language Arts</a:t>
            </a:r>
            <a:endParaRPr lang="en-US" sz="4000" b="1" dirty="0"/>
          </a:p>
        </p:txBody>
      </p:sp>
      <p:sp>
        <p:nvSpPr>
          <p:cNvPr id="3" name="Content Placeholder 2"/>
          <p:cNvSpPr>
            <a:spLocks noGrp="1"/>
          </p:cNvSpPr>
          <p:nvPr>
            <p:ph idx="1"/>
          </p:nvPr>
        </p:nvSpPr>
        <p:spPr>
          <a:xfrm>
            <a:off x="533400" y="1722437"/>
            <a:ext cx="8229600" cy="4525963"/>
          </a:xfrm>
        </p:spPr>
        <p:txBody>
          <a:bodyPr>
            <a:normAutofit/>
          </a:bodyPr>
          <a:lstStyle/>
          <a:p>
            <a:pPr marL="0" indent="0">
              <a:buNone/>
            </a:pPr>
            <a:r>
              <a:rPr lang="en-US" sz="1600" b="1" dirty="0" smtClean="0"/>
              <a:t>Speaking and Listening</a:t>
            </a:r>
          </a:p>
          <a:p>
            <a:pPr marL="0" indent="0">
              <a:buNone/>
            </a:pPr>
            <a:endParaRPr lang="en-US" sz="1600" dirty="0" smtClean="0"/>
          </a:p>
          <a:p>
            <a:pPr marL="0" indent="0">
              <a:buNone/>
            </a:pPr>
            <a:r>
              <a:rPr lang="en-US" sz="1600" dirty="0" smtClean="0"/>
              <a:t>    The standards require that </a:t>
            </a:r>
            <a:r>
              <a:rPr lang="en-US" sz="1600" b="1" dirty="0" smtClean="0">
                <a:ln w="1905"/>
                <a:solidFill>
                  <a:schemeClr val="tx2">
                    <a:lumMod val="60000"/>
                    <a:lumOff val="40000"/>
                  </a:schemeClr>
                </a:solidFill>
                <a:effectLst>
                  <a:innerShdw blurRad="69850" dist="43180" dir="5400000">
                    <a:srgbClr val="000000">
                      <a:alpha val="65000"/>
                    </a:srgbClr>
                  </a:innerShdw>
                </a:effectLst>
              </a:rPr>
              <a:t>students gain, evaluate, and present increasingly complex information, ideas, and evidence through listening and speaking </a:t>
            </a:r>
            <a:r>
              <a:rPr lang="en-US" sz="1600" dirty="0" smtClean="0"/>
              <a:t>as well as through </a:t>
            </a:r>
            <a:r>
              <a:rPr lang="en-US" sz="1600" b="1" dirty="0" smtClean="0">
                <a:ln w="1905"/>
                <a:solidFill>
                  <a:schemeClr val="tx2">
                    <a:lumMod val="60000"/>
                    <a:lumOff val="40000"/>
                  </a:schemeClr>
                </a:solidFill>
                <a:effectLst>
                  <a:innerShdw blurRad="69850" dist="43180" dir="5400000">
                    <a:srgbClr val="000000">
                      <a:alpha val="65000"/>
                    </a:srgbClr>
                  </a:innerShdw>
                </a:effectLst>
              </a:rPr>
              <a:t>media</a:t>
            </a:r>
            <a:r>
              <a:rPr lang="en-US" sz="1600" dirty="0" smtClean="0"/>
              <a:t>.</a:t>
            </a:r>
          </a:p>
          <a:p>
            <a:pPr marL="0" indent="0">
              <a:buNone/>
            </a:pPr>
            <a:endParaRPr lang="en-US" sz="1600" dirty="0" smtClean="0"/>
          </a:p>
          <a:p>
            <a:pPr marL="0" indent="0">
              <a:buNone/>
            </a:pPr>
            <a:r>
              <a:rPr lang="en-US" sz="1600" dirty="0" smtClean="0"/>
              <a:t>    An important </a:t>
            </a:r>
            <a:r>
              <a:rPr lang="en-US" sz="1600" b="1" dirty="0" smtClean="0">
                <a:ln w="1905"/>
                <a:solidFill>
                  <a:schemeClr val="tx2">
                    <a:lumMod val="60000"/>
                    <a:lumOff val="40000"/>
                  </a:schemeClr>
                </a:solidFill>
                <a:effectLst>
                  <a:innerShdw blurRad="69850" dist="43180" dir="5400000">
                    <a:srgbClr val="000000">
                      <a:alpha val="65000"/>
                    </a:srgbClr>
                  </a:innerShdw>
                </a:effectLst>
              </a:rPr>
              <a:t>focus of the speaking and listening standards is academic discussion in one-on-one, small-group, and whole-class settings</a:t>
            </a:r>
            <a:r>
              <a:rPr lang="en-US" sz="1600" dirty="0" smtClean="0">
                <a:solidFill>
                  <a:schemeClr val="tx2">
                    <a:lumMod val="60000"/>
                    <a:lumOff val="40000"/>
                  </a:schemeClr>
                </a:solidFill>
              </a:rPr>
              <a:t>. </a:t>
            </a:r>
            <a:r>
              <a:rPr lang="en-US" sz="1600" b="1" dirty="0" smtClean="0">
                <a:ln w="1905"/>
                <a:solidFill>
                  <a:schemeClr val="tx2">
                    <a:lumMod val="60000"/>
                    <a:lumOff val="40000"/>
                  </a:schemeClr>
                </a:solidFill>
                <a:effectLst>
                  <a:innerShdw blurRad="69850" dist="43180" dir="5400000">
                    <a:srgbClr val="000000">
                      <a:alpha val="65000"/>
                    </a:srgbClr>
                  </a:innerShdw>
                </a:effectLst>
              </a:rPr>
              <a:t>Formal presentations </a:t>
            </a:r>
            <a:r>
              <a:rPr lang="en-US" sz="1600" dirty="0" smtClean="0"/>
              <a:t>are one important way such talk occurs, but so is the more </a:t>
            </a:r>
            <a:r>
              <a:rPr lang="en-US" sz="1600" b="1" dirty="0" smtClean="0">
                <a:ln w="1905"/>
                <a:solidFill>
                  <a:schemeClr val="tx2">
                    <a:lumMod val="60000"/>
                    <a:lumOff val="40000"/>
                  </a:schemeClr>
                </a:solidFill>
                <a:effectLst>
                  <a:innerShdw blurRad="69850" dist="43180" dir="5400000">
                    <a:srgbClr val="000000">
                      <a:alpha val="65000"/>
                    </a:srgbClr>
                  </a:innerShdw>
                </a:effectLst>
              </a:rPr>
              <a:t>informal discussion </a:t>
            </a:r>
            <a:r>
              <a:rPr lang="en-US" sz="1600" dirty="0" smtClean="0"/>
              <a:t>that takes place as students collaborate to answer questions, build understanding, and solve problems.</a:t>
            </a:r>
          </a:p>
          <a:p>
            <a:pPr marL="0" indent="0">
              <a:buNone/>
            </a:pPr>
            <a:endParaRPr lang="en-US" sz="1600" dirty="0"/>
          </a:p>
        </p:txBody>
      </p:sp>
      <p:pic>
        <p:nvPicPr>
          <p:cNvPr id="7170" name="Picture 2" descr="http://www.examiner.com/images/blog/wysiwyg/image/Class_Discussio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1" y="5168837"/>
            <a:ext cx="2286000" cy="168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104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smtClean="0"/>
              <a:t>Florida Transitions to</a:t>
            </a:r>
            <a:br>
              <a:rPr lang="en-US" b="1" dirty="0" smtClean="0"/>
            </a:br>
            <a:r>
              <a:rPr lang="en-US" b="1" dirty="0" smtClean="0"/>
              <a:t>Common Core State Standards</a:t>
            </a:r>
            <a:endParaRPr lang="en-US" b="1" dirty="0"/>
          </a:p>
        </p:txBody>
      </p:sp>
      <p:sp>
        <p:nvSpPr>
          <p:cNvPr id="8" name="Text Placeholder 7"/>
          <p:cNvSpPr>
            <a:spLocks noGrp="1"/>
          </p:cNvSpPr>
          <p:nvPr>
            <p:ph type="body" idx="1"/>
          </p:nvPr>
        </p:nvSpPr>
        <p:spPr>
          <a:solidFill>
            <a:schemeClr val="accent2"/>
          </a:solidFill>
        </p:spPr>
        <p:txBody>
          <a:bodyPr>
            <a:normAutofit/>
          </a:bodyPr>
          <a:lstStyle/>
          <a:p>
            <a:r>
              <a:rPr lang="en-US" dirty="0" smtClean="0">
                <a:solidFill>
                  <a:schemeClr val="bg1"/>
                </a:solidFill>
              </a:rPr>
              <a:t>NGSSS</a:t>
            </a:r>
            <a:endParaRPr lang="en-US" dirty="0">
              <a:solidFill>
                <a:schemeClr val="bg1"/>
              </a:solidFill>
            </a:endParaRPr>
          </a:p>
        </p:txBody>
      </p:sp>
      <p:sp>
        <p:nvSpPr>
          <p:cNvPr id="9" name="Content Placeholder 8"/>
          <p:cNvSpPr>
            <a:spLocks noGrp="1"/>
          </p:cNvSpPr>
          <p:nvPr>
            <p:ph sz="half" idx="2"/>
          </p:nvPr>
        </p:nvSpPr>
        <p:spPr>
          <a:ln w="28575">
            <a:noFill/>
          </a:ln>
        </p:spPr>
        <p:txBody>
          <a:bodyPr>
            <a:normAutofit/>
          </a:bodyPr>
          <a:lstStyle/>
          <a:p>
            <a:r>
              <a:rPr lang="en-US" sz="1900" dirty="0" smtClean="0"/>
              <a:t>Standards-based instruction</a:t>
            </a:r>
          </a:p>
          <a:p>
            <a:r>
              <a:rPr lang="en-US" sz="1900" b="1" dirty="0" smtClean="0">
                <a:solidFill>
                  <a:schemeClr val="accent2"/>
                </a:solidFill>
              </a:rPr>
              <a:t>Test item specifications </a:t>
            </a:r>
            <a:r>
              <a:rPr lang="en-US" sz="1900" dirty="0" smtClean="0"/>
              <a:t>guide development of curriculum maps</a:t>
            </a:r>
          </a:p>
          <a:p>
            <a:r>
              <a:rPr lang="en-US" sz="1900" dirty="0" smtClean="0"/>
              <a:t>Focus </a:t>
            </a:r>
            <a:r>
              <a:rPr lang="en-US" sz="1900" b="1" dirty="0" smtClean="0">
                <a:solidFill>
                  <a:schemeClr val="accent2"/>
                </a:solidFill>
              </a:rPr>
              <a:t>mini-assessments aligned to individual benchmarks </a:t>
            </a:r>
            <a:r>
              <a:rPr lang="en-US" sz="1900" dirty="0" smtClean="0"/>
              <a:t>and used to monitor student progress</a:t>
            </a:r>
          </a:p>
          <a:p>
            <a:r>
              <a:rPr lang="en-US" sz="1900" dirty="0" smtClean="0"/>
              <a:t>Teaching benchmarks in isolation results in </a:t>
            </a:r>
            <a:r>
              <a:rPr lang="en-US" sz="1900" b="1" dirty="0" smtClean="0">
                <a:solidFill>
                  <a:schemeClr val="accent2"/>
                </a:solidFill>
              </a:rPr>
              <a:t>long lists of tasks to master</a:t>
            </a:r>
            <a:endParaRPr lang="en-US" sz="1900" b="1" dirty="0">
              <a:solidFill>
                <a:schemeClr val="accent2"/>
              </a:solidFill>
            </a:endParaRPr>
          </a:p>
        </p:txBody>
      </p:sp>
      <p:sp>
        <p:nvSpPr>
          <p:cNvPr id="10" name="Text Placeholder 9"/>
          <p:cNvSpPr>
            <a:spLocks noGrp="1"/>
          </p:cNvSpPr>
          <p:nvPr>
            <p:ph type="body" sz="quarter" idx="3"/>
          </p:nvPr>
        </p:nvSpPr>
        <p:spPr>
          <a:solidFill>
            <a:schemeClr val="accent3"/>
          </a:solidFill>
        </p:spPr>
        <p:txBody>
          <a:bodyPr/>
          <a:lstStyle/>
          <a:p>
            <a:r>
              <a:rPr lang="en-US" dirty="0" smtClean="0">
                <a:solidFill>
                  <a:schemeClr val="bg1"/>
                </a:solidFill>
              </a:rPr>
              <a:t>CCSS</a:t>
            </a:r>
            <a:endParaRPr lang="en-US" dirty="0">
              <a:solidFill>
                <a:schemeClr val="bg1"/>
              </a:solidFill>
            </a:endParaRPr>
          </a:p>
        </p:txBody>
      </p:sp>
      <p:sp>
        <p:nvSpPr>
          <p:cNvPr id="11" name="Content Placeholder 10"/>
          <p:cNvSpPr>
            <a:spLocks noGrp="1"/>
          </p:cNvSpPr>
          <p:nvPr>
            <p:ph sz="quarter" idx="4"/>
          </p:nvPr>
        </p:nvSpPr>
        <p:spPr>
          <a:xfrm>
            <a:off x="4645025" y="2174874"/>
            <a:ext cx="4041775" cy="4454526"/>
          </a:xfrm>
        </p:spPr>
        <p:txBody>
          <a:bodyPr>
            <a:normAutofit fontScale="77500" lnSpcReduction="20000"/>
          </a:bodyPr>
          <a:lstStyle/>
          <a:p>
            <a:r>
              <a:rPr lang="en-US" dirty="0" smtClean="0"/>
              <a:t>Standards-based instruction </a:t>
            </a:r>
            <a:r>
              <a:rPr lang="en-US" b="1" dirty="0" smtClean="0">
                <a:solidFill>
                  <a:schemeClr val="accent3"/>
                </a:solidFill>
              </a:rPr>
              <a:t>facilitated by learning goals</a:t>
            </a:r>
          </a:p>
          <a:p>
            <a:r>
              <a:rPr lang="en-US" dirty="0" smtClean="0"/>
              <a:t>Big ideas and learning goals guide the </a:t>
            </a:r>
            <a:r>
              <a:rPr lang="en-US" b="1" dirty="0" smtClean="0">
                <a:solidFill>
                  <a:schemeClr val="accent3"/>
                </a:solidFill>
              </a:rPr>
              <a:t>development of curriculum maps</a:t>
            </a:r>
          </a:p>
          <a:p>
            <a:r>
              <a:rPr lang="en-US" b="1" dirty="0" smtClean="0">
                <a:solidFill>
                  <a:schemeClr val="accent3"/>
                </a:solidFill>
              </a:rPr>
              <a:t>Learning progressions or scales </a:t>
            </a:r>
            <a:r>
              <a:rPr lang="en-US" dirty="0" smtClean="0"/>
              <a:t>describe expectations for student progress in attaining the learning goals</a:t>
            </a:r>
          </a:p>
          <a:p>
            <a:r>
              <a:rPr lang="en-US" dirty="0" smtClean="0"/>
              <a:t>Assessments used to </a:t>
            </a:r>
            <a:r>
              <a:rPr lang="en-US" b="1" dirty="0" smtClean="0">
                <a:solidFill>
                  <a:schemeClr val="accent3"/>
                </a:solidFill>
              </a:rPr>
              <a:t>monitor student progress</a:t>
            </a:r>
            <a:r>
              <a:rPr lang="en-US" dirty="0" smtClean="0">
                <a:solidFill>
                  <a:schemeClr val="accent3"/>
                </a:solidFill>
              </a:rPr>
              <a:t> </a:t>
            </a:r>
            <a:r>
              <a:rPr lang="en-US" dirty="0" smtClean="0"/>
              <a:t>are aligned directly to the learning progressions or scales</a:t>
            </a:r>
          </a:p>
          <a:p>
            <a:r>
              <a:rPr lang="en-US" dirty="0" smtClean="0"/>
              <a:t>Teaching big ideas </a:t>
            </a:r>
            <a:r>
              <a:rPr lang="en-US" b="1" dirty="0" smtClean="0">
                <a:solidFill>
                  <a:schemeClr val="accent3"/>
                </a:solidFill>
              </a:rPr>
              <a:t>narrows the focus </a:t>
            </a:r>
            <a:r>
              <a:rPr lang="en-US" dirty="0" smtClean="0"/>
              <a:t>and allows students to delve deeper for a greater depth of understanding</a:t>
            </a:r>
            <a:endParaRPr lang="en-US" dirty="0"/>
          </a:p>
        </p:txBody>
      </p:sp>
      <p:cxnSp>
        <p:nvCxnSpPr>
          <p:cNvPr id="14" name="Straight Connector 13"/>
          <p:cNvCxnSpPr/>
          <p:nvPr/>
        </p:nvCxnSpPr>
        <p:spPr>
          <a:xfrm>
            <a:off x="457200" y="2133600"/>
            <a:ext cx="404018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49788" y="2133600"/>
            <a:ext cx="404018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22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 calcmode="lin" valueType="num">
                                      <p:cBhvr additive="base">
                                        <p:cTn id="37"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 calcmode="lin" valueType="num">
                                      <p:cBhvr additive="base">
                                        <p:cTn id="43" dur="5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 calcmode="lin" valueType="num">
                                      <p:cBhvr additive="base">
                                        <p:cTn id="49"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1">
                                            <p:txEl>
                                              <p:pRg st="4" end="4"/>
                                            </p:txEl>
                                          </p:spTgt>
                                        </p:tgtEl>
                                        <p:attrNameLst>
                                          <p:attrName>style.visibility</p:attrName>
                                        </p:attrNameLst>
                                      </p:cBhvr>
                                      <p:to>
                                        <p:strVal val="visible"/>
                                      </p:to>
                                    </p:set>
                                    <p:anim calcmode="lin" valueType="num">
                                      <p:cBhvr additive="base">
                                        <p:cTn id="55"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Key Points In </a:t>
            </a:r>
            <a:r>
              <a:rPr lang="en-US" sz="4000" b="1" dirty="0" smtClean="0"/>
              <a:t/>
            </a:r>
            <a:br>
              <a:rPr lang="en-US" sz="4000" b="1" dirty="0" smtClean="0"/>
            </a:br>
            <a:r>
              <a:rPr lang="en-US" sz="4000" b="1" dirty="0" smtClean="0"/>
              <a:t>English </a:t>
            </a:r>
            <a:r>
              <a:rPr lang="en-US" sz="4000" b="1" dirty="0" smtClean="0"/>
              <a:t>Language Arts</a:t>
            </a:r>
            <a:endParaRPr lang="en-US" sz="4000" b="1" dirty="0"/>
          </a:p>
        </p:txBody>
      </p:sp>
      <p:sp>
        <p:nvSpPr>
          <p:cNvPr id="3" name="Content Placeholder 2"/>
          <p:cNvSpPr>
            <a:spLocks noGrp="1"/>
          </p:cNvSpPr>
          <p:nvPr>
            <p:ph idx="1"/>
          </p:nvPr>
        </p:nvSpPr>
        <p:spPr>
          <a:xfrm>
            <a:off x="228600" y="1493837"/>
            <a:ext cx="7162800" cy="4525963"/>
          </a:xfrm>
        </p:spPr>
        <p:txBody>
          <a:bodyPr>
            <a:normAutofit lnSpcReduction="10000"/>
          </a:bodyPr>
          <a:lstStyle/>
          <a:p>
            <a:pPr marL="0" indent="0">
              <a:buNone/>
            </a:pPr>
            <a:r>
              <a:rPr lang="en-US" sz="1600" b="1" dirty="0" smtClean="0"/>
              <a:t>Language</a:t>
            </a:r>
          </a:p>
          <a:p>
            <a:pPr marL="0" indent="0">
              <a:buNone/>
            </a:pPr>
            <a:endParaRPr lang="en-US" sz="1600" dirty="0" smtClean="0"/>
          </a:p>
          <a:p>
            <a:pPr marL="0" indent="0">
              <a:buNone/>
            </a:pPr>
            <a:r>
              <a:rPr lang="en-US" sz="1600" dirty="0" smtClean="0"/>
              <a:t>    The standards expect that students will </a:t>
            </a:r>
            <a:r>
              <a:rPr lang="en-US" sz="1600" b="1" dirty="0" smtClean="0">
                <a:ln w="1905"/>
                <a:solidFill>
                  <a:schemeClr val="tx2">
                    <a:lumMod val="60000"/>
                    <a:lumOff val="40000"/>
                  </a:schemeClr>
                </a:solidFill>
                <a:effectLst>
                  <a:innerShdw blurRad="69850" dist="43180" dir="5400000">
                    <a:srgbClr val="000000">
                      <a:alpha val="65000"/>
                    </a:srgbClr>
                  </a:innerShdw>
                </a:effectLst>
              </a:rPr>
              <a:t>grow their vocabularies through a mix of conversations, direct instruction, and reading</a:t>
            </a:r>
            <a:r>
              <a:rPr lang="en-US" sz="1600" dirty="0" smtClean="0"/>
              <a:t>. The standards will help students determine word meanings, appreciate the nuances of words, and steadily expand their repertoire of words and phrases.</a:t>
            </a:r>
          </a:p>
          <a:p>
            <a:pPr marL="0" indent="0">
              <a:buNone/>
            </a:pPr>
            <a:endParaRPr lang="en-US" sz="1600" dirty="0" smtClean="0"/>
          </a:p>
          <a:p>
            <a:pPr marL="0" indent="0">
              <a:buNone/>
            </a:pPr>
            <a:r>
              <a:rPr lang="en-US" sz="1600" dirty="0" smtClean="0"/>
              <a:t>    The standards help </a:t>
            </a:r>
            <a:r>
              <a:rPr lang="en-US" sz="1600" b="1" dirty="0" smtClean="0">
                <a:ln w="1905"/>
                <a:solidFill>
                  <a:schemeClr val="tx2">
                    <a:lumMod val="60000"/>
                    <a:lumOff val="40000"/>
                  </a:schemeClr>
                </a:solidFill>
                <a:effectLst>
                  <a:innerShdw blurRad="69850" dist="43180" dir="5400000">
                    <a:srgbClr val="000000">
                      <a:alpha val="65000"/>
                    </a:srgbClr>
                  </a:innerShdw>
                </a:effectLst>
              </a:rPr>
              <a:t>prepare students for real life experience at college and in 21st century careers</a:t>
            </a:r>
            <a:r>
              <a:rPr lang="en-US" sz="1600" dirty="0" smtClean="0"/>
              <a:t>. The standards recognize that students must be able to use </a:t>
            </a:r>
            <a:r>
              <a:rPr lang="en-US" sz="1600" b="1" dirty="0" smtClean="0">
                <a:ln w="1905"/>
                <a:solidFill>
                  <a:schemeClr val="tx2">
                    <a:lumMod val="60000"/>
                    <a:lumOff val="40000"/>
                  </a:schemeClr>
                </a:solidFill>
                <a:effectLst>
                  <a:innerShdw blurRad="69850" dist="43180" dir="5400000">
                    <a:srgbClr val="000000">
                      <a:alpha val="65000"/>
                    </a:srgbClr>
                  </a:innerShdw>
                </a:effectLst>
              </a:rPr>
              <a:t>formal English in their writing and speaking</a:t>
            </a:r>
            <a:r>
              <a:rPr lang="en-US" sz="1600" b="1" dirty="0" smtClean="0">
                <a:ln w="1905"/>
                <a:solidFill>
                  <a:srgbClr val="31859C"/>
                </a:solidFill>
                <a:effectLst>
                  <a:innerShdw blurRad="69850" dist="43180" dir="5400000">
                    <a:srgbClr val="000000">
                      <a:alpha val="65000"/>
                    </a:srgbClr>
                  </a:innerShdw>
                </a:effectLst>
              </a:rPr>
              <a:t> </a:t>
            </a:r>
            <a:r>
              <a:rPr lang="en-US" sz="1600" dirty="0" smtClean="0"/>
              <a:t>but that they must also be able to </a:t>
            </a:r>
            <a:r>
              <a:rPr lang="en-US" sz="1600" b="1" dirty="0" smtClean="0">
                <a:ln w="1905"/>
                <a:solidFill>
                  <a:schemeClr val="tx2">
                    <a:lumMod val="60000"/>
                    <a:lumOff val="40000"/>
                  </a:schemeClr>
                </a:solidFill>
                <a:effectLst>
                  <a:innerShdw blurRad="69850" dist="43180" dir="5400000">
                    <a:srgbClr val="000000">
                      <a:alpha val="65000"/>
                    </a:srgbClr>
                  </a:innerShdw>
                </a:effectLst>
              </a:rPr>
              <a:t>make informed, skillful choices among the many ways to express themselves through language</a:t>
            </a:r>
            <a:r>
              <a:rPr lang="en-US" sz="1600" dirty="0" smtClean="0">
                <a:solidFill>
                  <a:schemeClr val="tx2">
                    <a:lumMod val="60000"/>
                    <a:lumOff val="40000"/>
                  </a:schemeClr>
                </a:solidFill>
              </a:rPr>
              <a:t>.</a:t>
            </a:r>
          </a:p>
          <a:p>
            <a:pPr marL="0" indent="0">
              <a:buNone/>
            </a:pPr>
            <a:endParaRPr lang="en-US" sz="1600" dirty="0" smtClean="0"/>
          </a:p>
          <a:p>
            <a:pPr marL="0" indent="0">
              <a:buNone/>
            </a:pPr>
            <a:r>
              <a:rPr lang="en-US" sz="1600" dirty="0" smtClean="0"/>
              <a:t>    </a:t>
            </a:r>
            <a:r>
              <a:rPr lang="en-US" sz="1600" b="1" dirty="0" smtClean="0">
                <a:ln w="1905"/>
                <a:solidFill>
                  <a:schemeClr val="tx2">
                    <a:lumMod val="60000"/>
                    <a:lumOff val="40000"/>
                  </a:schemeClr>
                </a:solidFill>
                <a:effectLst>
                  <a:innerShdw blurRad="69850" dist="43180" dir="5400000">
                    <a:srgbClr val="000000">
                      <a:alpha val="65000"/>
                    </a:srgbClr>
                  </a:innerShdw>
                </a:effectLst>
              </a:rPr>
              <a:t>Vocabulary and conventions </a:t>
            </a:r>
            <a:r>
              <a:rPr lang="en-US" sz="1600" dirty="0" smtClean="0"/>
              <a:t>are treated in their </a:t>
            </a:r>
            <a:r>
              <a:rPr lang="en-US" sz="1600" b="1" dirty="0" smtClean="0">
                <a:ln w="1905"/>
                <a:solidFill>
                  <a:schemeClr val="tx2">
                    <a:lumMod val="60000"/>
                    <a:lumOff val="40000"/>
                  </a:schemeClr>
                </a:solidFill>
                <a:effectLst>
                  <a:innerShdw blurRad="69850" dist="43180" dir="5400000">
                    <a:srgbClr val="000000">
                      <a:alpha val="65000"/>
                    </a:srgbClr>
                  </a:innerShdw>
                </a:effectLst>
              </a:rPr>
              <a:t>own strand </a:t>
            </a:r>
            <a:r>
              <a:rPr lang="en-US" sz="1600" dirty="0" smtClean="0"/>
              <a:t>not because skills in these areas should be handled in isolation but because their </a:t>
            </a:r>
            <a:r>
              <a:rPr lang="en-US" sz="1600" b="1" dirty="0" smtClean="0">
                <a:ln w="1905"/>
                <a:solidFill>
                  <a:schemeClr val="tx2">
                    <a:lumMod val="60000"/>
                    <a:lumOff val="40000"/>
                  </a:schemeClr>
                </a:solidFill>
                <a:effectLst>
                  <a:innerShdw blurRad="69850" dist="43180" dir="5400000">
                    <a:srgbClr val="000000">
                      <a:alpha val="65000"/>
                    </a:srgbClr>
                  </a:innerShdw>
                </a:effectLst>
              </a:rPr>
              <a:t>use extends across reading, writing, speaking, and listening</a:t>
            </a:r>
            <a:r>
              <a:rPr lang="en-US" sz="1600" dirty="0" smtClean="0">
                <a:solidFill>
                  <a:schemeClr val="tx2">
                    <a:lumMod val="60000"/>
                    <a:lumOff val="40000"/>
                  </a:schemeClr>
                </a:solidFill>
              </a:rPr>
              <a:t>.</a:t>
            </a:r>
          </a:p>
          <a:p>
            <a:pPr marL="0" indent="0">
              <a:buNone/>
            </a:pPr>
            <a:endParaRPr lang="en-US" sz="1600" dirty="0"/>
          </a:p>
        </p:txBody>
      </p:sp>
      <p:pic>
        <p:nvPicPr>
          <p:cNvPr id="8194" name="Picture 2" descr="http://www.really-learn-english.com/images/learn-vocabulary-do-not-guess-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3680" y="2667000"/>
            <a:ext cx="2100320" cy="209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541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Key Points In </a:t>
            </a:r>
            <a:r>
              <a:rPr lang="en-US" sz="4000" b="1" dirty="0" smtClean="0"/>
              <a:t/>
            </a:r>
            <a:br>
              <a:rPr lang="en-US" sz="4000" b="1" dirty="0" smtClean="0"/>
            </a:br>
            <a:r>
              <a:rPr lang="en-US" sz="4000" b="1" dirty="0" smtClean="0"/>
              <a:t>English </a:t>
            </a:r>
            <a:r>
              <a:rPr lang="en-US" sz="4000" b="1" dirty="0" smtClean="0"/>
              <a:t>Language Arts</a:t>
            </a:r>
            <a:endParaRPr lang="en-US" sz="4000" b="1" dirty="0"/>
          </a:p>
        </p:txBody>
      </p:sp>
      <p:sp>
        <p:nvSpPr>
          <p:cNvPr id="3" name="Content Placeholder 2"/>
          <p:cNvSpPr>
            <a:spLocks noGrp="1"/>
          </p:cNvSpPr>
          <p:nvPr>
            <p:ph idx="1"/>
          </p:nvPr>
        </p:nvSpPr>
        <p:spPr>
          <a:xfrm>
            <a:off x="457200" y="1600201"/>
            <a:ext cx="8229600" cy="1828800"/>
          </a:xfrm>
        </p:spPr>
        <p:txBody>
          <a:bodyPr>
            <a:normAutofit/>
          </a:bodyPr>
          <a:lstStyle/>
          <a:p>
            <a:pPr marL="0" indent="0">
              <a:buNone/>
            </a:pPr>
            <a:r>
              <a:rPr lang="en-US" sz="1600" b="1" dirty="0" smtClean="0"/>
              <a:t>Media and Technology</a:t>
            </a:r>
          </a:p>
          <a:p>
            <a:pPr marL="0" indent="0">
              <a:buNone/>
            </a:pPr>
            <a:endParaRPr lang="en-US" sz="1600" dirty="0" smtClean="0"/>
          </a:p>
          <a:p>
            <a:pPr marL="0" indent="0">
              <a:buNone/>
            </a:pPr>
            <a:r>
              <a:rPr lang="en-US" sz="1600" dirty="0" smtClean="0"/>
              <a:t>    Just as media and technology are integrated in school and life in the twenty-first century, skills related to media use (both critical analysis and production of media) are integrated throughout the standards.</a:t>
            </a:r>
          </a:p>
          <a:p>
            <a:pPr marL="0" indent="0">
              <a:buNone/>
            </a:pPr>
            <a:endParaRPr lang="en-US" sz="1600" dirty="0"/>
          </a:p>
        </p:txBody>
      </p:sp>
      <p:pic>
        <p:nvPicPr>
          <p:cNvPr id="9218" name="Picture 2" descr="http://www.bsd405.org/portals/0/Departments/Technology/images/Technology_management_LG_FO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038600"/>
            <a:ext cx="5657850"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055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normAutofit fontScale="77500" lnSpcReduction="20000"/>
          </a:bodyPr>
          <a:lstStyle/>
          <a:p>
            <a:pPr marL="0" indent="0">
              <a:buNone/>
            </a:pPr>
            <a:r>
              <a:rPr lang="en-US" dirty="0" smtClean="0"/>
              <a:t>Myth: The standards are just vague descriptions of skills; they don't include a reading list or any other similar reference to content.</a:t>
            </a:r>
          </a:p>
          <a:p>
            <a:pPr marL="0" indent="0">
              <a:buNone/>
            </a:pPr>
            <a:endParaRPr lang="en-US" dirty="0" smtClean="0"/>
          </a:p>
          <a:p>
            <a:pPr marL="0" indent="0">
              <a:buNone/>
            </a:pPr>
            <a:r>
              <a:rPr lang="en-US" dirty="0" smtClean="0"/>
              <a:t>Fact: The standards do include sample texts that demonstrate the level of text complexity appropriate for the grade level and compatible with the learning demands set out in the standards. The exemplars of high quality texts at each grade level provide a rich set of possibilities and have been very well received. This provides teachers with the flexibility to make their own decisions about what texts to use - while providing an excellent reference point when selecting their texts.</a:t>
            </a:r>
            <a:endParaRPr lang="en-US" dirty="0"/>
          </a:p>
        </p:txBody>
      </p:sp>
      <p:sp>
        <p:nvSpPr>
          <p:cNvPr id="4" name="Title 1"/>
          <p:cNvSpPr>
            <a:spLocks noGrp="1"/>
          </p:cNvSpPr>
          <p:nvPr>
            <p:ph type="title"/>
          </p:nvPr>
        </p:nvSpPr>
        <p:spPr/>
        <p:txBody>
          <a:bodyPr>
            <a:normAutofit fontScale="90000"/>
          </a:bodyPr>
          <a:lstStyle/>
          <a:p>
            <a:r>
              <a:rPr lang="en-US" b="1" dirty="0" smtClean="0"/>
              <a:t>Myths About Content and Quality: English-language arts</a:t>
            </a:r>
            <a:endParaRPr lang="en-US" b="1" dirty="0"/>
          </a:p>
        </p:txBody>
      </p:sp>
    </p:spTree>
    <p:extLst>
      <p:ext uri="{BB962C8B-B14F-4D97-AF65-F5344CB8AC3E}">
        <p14:creationId xmlns:p14="http://schemas.microsoft.com/office/powerpoint/2010/main" val="2234282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normAutofit fontScale="77500" lnSpcReduction="20000"/>
          </a:bodyPr>
          <a:lstStyle/>
          <a:p>
            <a:pPr marL="0" indent="0">
              <a:buNone/>
            </a:pPr>
            <a:r>
              <a:rPr lang="en-US" dirty="0" smtClean="0"/>
              <a:t>Myth: English teachers will be asked to teach science and social studies reading materials.</a:t>
            </a:r>
          </a:p>
          <a:p>
            <a:pPr marL="0" indent="0">
              <a:buNone/>
            </a:pPr>
            <a:endParaRPr lang="en-US" dirty="0" smtClean="0"/>
          </a:p>
          <a:p>
            <a:pPr marL="0" indent="0">
              <a:buNone/>
            </a:pPr>
            <a:r>
              <a:rPr lang="en-US" dirty="0" smtClean="0"/>
              <a:t>Fact: With the Common Core ELA Standards, English teachers will still teach their students literature as well as literary non-fiction. However, because college and career readiness overwhelmingly focuses on complex texts outside of literature, these standards also ensure students are being prepared to read, write, and research across the curriculum, including in history and science. These goals can be achieved by ensuring that teachers in other disciplines are also focusing on reading and writing to build knowledge within their subject areas.</a:t>
            </a:r>
            <a:endParaRPr lang="en-US" dirty="0"/>
          </a:p>
        </p:txBody>
      </p:sp>
      <p:sp>
        <p:nvSpPr>
          <p:cNvPr id="4" name="Title 1"/>
          <p:cNvSpPr>
            <a:spLocks noGrp="1"/>
          </p:cNvSpPr>
          <p:nvPr>
            <p:ph type="title"/>
          </p:nvPr>
        </p:nvSpPr>
        <p:spPr/>
        <p:txBody>
          <a:bodyPr>
            <a:normAutofit fontScale="90000"/>
          </a:bodyPr>
          <a:lstStyle/>
          <a:p>
            <a:r>
              <a:rPr lang="en-US" b="1" dirty="0" smtClean="0"/>
              <a:t>Myths About Content and Quality: English-language arts</a:t>
            </a:r>
            <a:endParaRPr lang="en-US" b="1" dirty="0"/>
          </a:p>
        </p:txBody>
      </p:sp>
    </p:spTree>
    <p:extLst>
      <p:ext uri="{BB962C8B-B14F-4D97-AF65-F5344CB8AC3E}">
        <p14:creationId xmlns:p14="http://schemas.microsoft.com/office/powerpoint/2010/main" val="2531457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Myths About Content and Quality: English-language arts</a:t>
            </a:r>
            <a:endParaRPr lang="en-US" b="1" dirty="0"/>
          </a:p>
        </p:txBody>
      </p:sp>
      <p:sp>
        <p:nvSpPr>
          <p:cNvPr id="3" name="Content Placeholder 2"/>
          <p:cNvSpPr>
            <a:spLocks noGrp="1"/>
          </p:cNvSpPr>
          <p:nvPr>
            <p:ph idx="1"/>
          </p:nvPr>
        </p:nvSpPr>
        <p:spPr>
          <a:xfrm>
            <a:off x="457200" y="1798637"/>
            <a:ext cx="8229600" cy="4525963"/>
          </a:xfrm>
        </p:spPr>
        <p:txBody>
          <a:bodyPr>
            <a:normAutofit fontScale="77500" lnSpcReduction="20000"/>
          </a:bodyPr>
          <a:lstStyle/>
          <a:p>
            <a:pPr marL="0" indent="0">
              <a:buNone/>
            </a:pPr>
            <a:r>
              <a:rPr lang="en-US" dirty="0" smtClean="0"/>
              <a:t>Myth: The standards don't have enough emphasis on fiction/literature.</a:t>
            </a:r>
          </a:p>
          <a:p>
            <a:pPr marL="0" indent="0">
              <a:buNone/>
            </a:pPr>
            <a:endParaRPr lang="en-US" dirty="0" smtClean="0"/>
          </a:p>
          <a:p>
            <a:pPr marL="0" indent="0">
              <a:buNone/>
            </a:pPr>
            <a:r>
              <a:rPr lang="en-US" dirty="0" smtClean="0"/>
              <a:t>Fact: The standards require certain critical content for all students, including: classic myths and stories from around the world, America's Founding Documents, foundational American literature, and Shakespeare. Appropriately, the remaining crucial decisions about what content should be taught are left to state and local determination. In addition to content coverage, the standards require that students systematically acquire knowledge in literature and other disciplines through reading, writing, speaking, and listening.</a:t>
            </a:r>
            <a:endParaRPr lang="en-US" dirty="0"/>
          </a:p>
        </p:txBody>
      </p:sp>
    </p:spTree>
    <p:extLst>
      <p:ext uri="{BB962C8B-B14F-4D97-AF65-F5344CB8AC3E}">
        <p14:creationId xmlns:p14="http://schemas.microsoft.com/office/powerpoint/2010/main" val="3951541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Myths vs. Facts</a:t>
            </a:r>
            <a:endParaRPr lang="en-US" sz="4000" b="1" dirty="0"/>
          </a:p>
        </p:txBody>
      </p:sp>
      <p:sp>
        <p:nvSpPr>
          <p:cNvPr id="3" name="Content Placeholder 2"/>
          <p:cNvSpPr>
            <a:spLocks noGrp="1"/>
          </p:cNvSpPr>
          <p:nvPr>
            <p:ph idx="1"/>
          </p:nvPr>
        </p:nvSpPr>
        <p:spPr/>
        <p:txBody>
          <a:bodyPr>
            <a:noAutofit/>
          </a:bodyPr>
          <a:lstStyle/>
          <a:p>
            <a:pPr marL="0" indent="0">
              <a:buNone/>
            </a:pPr>
            <a:r>
              <a:rPr lang="en-US" sz="2000" dirty="0" smtClean="0"/>
              <a:t>Myth: The Standards only include skills and do not address the importance of content knowledge.</a:t>
            </a:r>
          </a:p>
          <a:p>
            <a:pPr marL="0" indent="0">
              <a:buNone/>
            </a:pPr>
            <a:endParaRPr lang="en-US" sz="2000" dirty="0"/>
          </a:p>
          <a:p>
            <a:pPr marL="0" indent="0">
              <a:buNone/>
            </a:pPr>
            <a:r>
              <a:rPr lang="en-US" sz="2000" dirty="0" smtClean="0"/>
              <a:t>Fact: The Standards recognize that both content and skills are important.</a:t>
            </a:r>
          </a:p>
          <a:p>
            <a:pPr marL="0" indent="0">
              <a:buNone/>
            </a:pPr>
            <a:endParaRPr lang="en-US" sz="2000" dirty="0" smtClean="0"/>
          </a:p>
          <a:p>
            <a:pPr marL="0" indent="0">
              <a:buNone/>
            </a:pPr>
            <a:r>
              <a:rPr lang="en-US" sz="2000" dirty="0" smtClean="0"/>
              <a:t>In English‐language arts, the Standards require certain critical content for all students, including: classic myths and stories from around the world, America’s Founding Documents, foundational American literature, and Shakespeare. Appropriately, the remaining crucial decisions about what content should be taught are left to state and local determination. In addition to content coverage, the Standards require that students systematically acquire knowledge in literature and other disciplines through reading, writing, speaking, and listening.</a:t>
            </a:r>
            <a:endParaRPr lang="en-US" sz="2000" dirty="0"/>
          </a:p>
        </p:txBody>
      </p:sp>
    </p:spTree>
    <p:extLst>
      <p:ext uri="{BB962C8B-B14F-4D97-AF65-F5344CB8AC3E}">
        <p14:creationId xmlns:p14="http://schemas.microsoft.com/office/powerpoint/2010/main" val="3007050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27" y="609600"/>
            <a:ext cx="8093373" cy="576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377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US" sz="4000" b="1" dirty="0" smtClean="0">
                <a:solidFill>
                  <a:schemeClr val="tx1"/>
                </a:solidFill>
              </a:rPr>
              <a:t>Math Standards Advances</a:t>
            </a:r>
          </a:p>
        </p:txBody>
      </p:sp>
      <p:sp>
        <p:nvSpPr>
          <p:cNvPr id="20483" name="Rectangle 3"/>
          <p:cNvSpPr>
            <a:spLocks noGrp="1" noChangeArrowheads="1"/>
          </p:cNvSpPr>
          <p:nvPr>
            <p:ph sz="quarter" idx="1"/>
          </p:nvPr>
        </p:nvSpPr>
        <p:spPr>
          <a:xfrm>
            <a:off x="152400" y="1143000"/>
            <a:ext cx="5943600" cy="5410200"/>
          </a:xfrm>
        </p:spPr>
        <p:txBody>
          <a:bodyPr>
            <a:normAutofit lnSpcReduction="10000"/>
          </a:bodyPr>
          <a:lstStyle/>
          <a:p>
            <a:endParaRPr lang="en-US" sz="1600" dirty="0" smtClean="0">
              <a:latin typeface="Georgia" pitchFamily="18" charset="0"/>
              <a:cs typeface="Arial" charset="0"/>
            </a:endParaRPr>
          </a:p>
          <a:p>
            <a:r>
              <a:rPr lang="en-US" sz="1600" dirty="0" smtClean="0">
                <a:cs typeface="Arial" charset="0"/>
              </a:rPr>
              <a:t>Focus on </a:t>
            </a:r>
            <a:r>
              <a:rPr lang="en-US" sz="1600" dirty="0" smtClean="0">
                <a:solidFill>
                  <a:schemeClr val="tx2">
                    <a:lumMod val="60000"/>
                    <a:lumOff val="40000"/>
                  </a:schemeClr>
                </a:solidFill>
                <a:cs typeface="Arial" charset="0"/>
              </a:rPr>
              <a:t>core conceptual understandings and procedures </a:t>
            </a:r>
            <a:r>
              <a:rPr lang="en-US" sz="1600" dirty="0" smtClean="0">
                <a:cs typeface="Arial" charset="0"/>
              </a:rPr>
              <a:t>starting in the early grades. This enables teachers to </a:t>
            </a:r>
            <a:r>
              <a:rPr lang="en-US" sz="1600" dirty="0" smtClean="0">
                <a:solidFill>
                  <a:schemeClr val="tx2">
                    <a:lumMod val="60000"/>
                    <a:lumOff val="40000"/>
                  </a:schemeClr>
                </a:solidFill>
                <a:cs typeface="Arial" charset="0"/>
              </a:rPr>
              <a:t>take the time needed </a:t>
            </a:r>
            <a:r>
              <a:rPr lang="en-US" sz="1600" dirty="0" smtClean="0">
                <a:cs typeface="Arial" charset="0"/>
              </a:rPr>
              <a:t>to teach core concepts and procedures well and give students the opportunity to master them.</a:t>
            </a:r>
          </a:p>
          <a:p>
            <a:endParaRPr lang="en-US" sz="1600" dirty="0" smtClean="0">
              <a:cs typeface="Arial" charset="0"/>
            </a:endParaRPr>
          </a:p>
          <a:p>
            <a:r>
              <a:rPr lang="en-US" sz="1600" dirty="0" smtClean="0">
                <a:cs typeface="Arial" charset="0"/>
              </a:rPr>
              <a:t>In grades K-5 students gain a </a:t>
            </a:r>
            <a:r>
              <a:rPr lang="en-US" sz="1600" dirty="0" smtClean="0">
                <a:solidFill>
                  <a:schemeClr val="tx2">
                    <a:lumMod val="60000"/>
                    <a:lumOff val="40000"/>
                  </a:schemeClr>
                </a:solidFill>
                <a:cs typeface="Arial" charset="0"/>
              </a:rPr>
              <a:t>solid foundation </a:t>
            </a:r>
            <a:r>
              <a:rPr lang="en-US" sz="1600" dirty="0" smtClean="0">
                <a:cs typeface="Arial" charset="0"/>
              </a:rPr>
              <a:t>in whole numbers, addition, subtraction, multiplication, division, fractions, and decimals.  For example, students in Kindergarten focus on the number core (learning how numbers correspond to quantities and learning how to put together and take apart numbers) in order to prepare them for addition and subtraction.</a:t>
            </a:r>
          </a:p>
          <a:p>
            <a:endParaRPr lang="en-US" sz="1600" dirty="0" smtClean="0">
              <a:cs typeface="Arial" charset="0"/>
            </a:endParaRPr>
          </a:p>
          <a:p>
            <a:r>
              <a:rPr lang="en-US" sz="1600" dirty="0" smtClean="0">
                <a:cs typeface="Arial" charset="0"/>
              </a:rPr>
              <a:t>In the middle grades, students build upon the strong foundation in grades K-5 through </a:t>
            </a:r>
            <a:r>
              <a:rPr lang="en-US" sz="1600" dirty="0" smtClean="0">
                <a:solidFill>
                  <a:schemeClr val="tx2">
                    <a:lumMod val="60000"/>
                    <a:lumOff val="40000"/>
                  </a:schemeClr>
                </a:solidFill>
                <a:cs typeface="Arial" charset="0"/>
              </a:rPr>
              <a:t>hands on learning </a:t>
            </a:r>
            <a:r>
              <a:rPr lang="en-US" sz="1600" dirty="0" smtClean="0">
                <a:cs typeface="Arial" charset="0"/>
              </a:rPr>
              <a:t>in geometry, algebra, probability, and statistics.</a:t>
            </a:r>
          </a:p>
          <a:p>
            <a:endParaRPr lang="en-US" sz="1600" dirty="0" smtClean="0">
              <a:cs typeface="Arial" charset="0"/>
            </a:endParaRPr>
          </a:p>
          <a:p>
            <a:r>
              <a:rPr lang="en-US" sz="1600" dirty="0" smtClean="0">
                <a:cs typeface="Arial" charset="0"/>
              </a:rPr>
              <a:t>The high school standards call on students </a:t>
            </a:r>
            <a:r>
              <a:rPr lang="en-US" sz="1600" dirty="0" smtClean="0">
                <a:solidFill>
                  <a:schemeClr val="tx2">
                    <a:lumMod val="60000"/>
                    <a:lumOff val="40000"/>
                  </a:schemeClr>
                </a:solidFill>
                <a:cs typeface="Arial" charset="0"/>
              </a:rPr>
              <a:t>to practice applying mathematical ways of thinking to real world issues </a:t>
            </a:r>
            <a:r>
              <a:rPr lang="en-US" sz="1600" dirty="0" smtClean="0">
                <a:cs typeface="Arial" charset="0"/>
              </a:rPr>
              <a:t>and challenges and emphasize mathematical modeling. </a:t>
            </a:r>
          </a:p>
          <a:p>
            <a:endParaRPr lang="en-US" sz="1600" dirty="0" smtClean="0">
              <a:cs typeface="Arial" charset="0"/>
            </a:endParaRPr>
          </a:p>
          <a:p>
            <a:endParaRPr lang="en-US" sz="1600" dirty="0" smtClean="0">
              <a:cs typeface="Arial" charset="0"/>
            </a:endParaRPr>
          </a:p>
          <a:p>
            <a:pPr eaLnBrk="1" hangingPunct="1">
              <a:lnSpc>
                <a:spcPct val="90000"/>
              </a:lnSpc>
            </a:pPr>
            <a:endParaRPr lang="en-US" sz="1600" dirty="0" smtClean="0">
              <a:latin typeface="Georgia" pitchFamily="18" charset="0"/>
              <a:cs typeface="Arial" charset="0"/>
            </a:endParaRPr>
          </a:p>
          <a:p>
            <a:pPr eaLnBrk="1" hangingPunct="1">
              <a:lnSpc>
                <a:spcPct val="90000"/>
              </a:lnSpc>
              <a:buFont typeface="Wingdings" pitchFamily="2" charset="2"/>
              <a:buNone/>
            </a:pPr>
            <a:endParaRPr lang="en-US" sz="1600" dirty="0" smtClean="0">
              <a:latin typeface="Georgia" pitchFamily="18" charset="0"/>
              <a:cs typeface="Arial" charset="0"/>
            </a:endParaRPr>
          </a:p>
        </p:txBody>
      </p:sp>
      <p:pic>
        <p:nvPicPr>
          <p:cNvPr id="10242" name="Picture 2" descr="http://2.bp.blogspot.com/_pTGqBLrQli0/TEUX1epZuXI/AAAAAAAAAN8/QNlInE72v70/s1600/math+word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5175" y="2590800"/>
            <a:ext cx="3451225" cy="2661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08544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26257"/>
            <a:ext cx="6821488" cy="543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p:txBody>
          <a:bodyPr>
            <a:normAutofit/>
          </a:bodyPr>
          <a:lstStyle/>
          <a:p>
            <a:r>
              <a:rPr lang="en-US" sz="4000" b="1" dirty="0" smtClean="0">
                <a:cs typeface="Arial" pitchFamily="34" charset="0"/>
              </a:rPr>
              <a:t>Domains for </a:t>
            </a:r>
            <a:r>
              <a:rPr lang="en-US" sz="4000" b="1" dirty="0" smtClean="0">
                <a:cs typeface="Arial" pitchFamily="34" charset="0"/>
              </a:rPr>
              <a:t>Math (K-12)</a:t>
            </a:r>
            <a:endParaRPr lang="en-US" sz="4000" b="1" dirty="0">
              <a:cs typeface="Arial" pitchFamily="34" charset="0"/>
            </a:endParaRPr>
          </a:p>
        </p:txBody>
      </p:sp>
    </p:spTree>
    <p:extLst>
      <p:ext uri="{BB962C8B-B14F-4D97-AF65-F5344CB8AC3E}">
        <p14:creationId xmlns:p14="http://schemas.microsoft.com/office/powerpoint/2010/main" val="3620276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1738313"/>
            <a:ext cx="60102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159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Georgia" pitchFamily="18" charset="0"/>
            </a:endParaRPr>
          </a:p>
        </p:txBody>
      </p:sp>
      <p:sp>
        <p:nvSpPr>
          <p:cNvPr id="5" name="Rectangle 4"/>
          <p:cNvSpPr/>
          <p:nvPr/>
        </p:nvSpPr>
        <p:spPr>
          <a:xfrm>
            <a:off x="152400" y="228600"/>
            <a:ext cx="8713788" cy="6494462"/>
          </a:xfrm>
          <a:prstGeom prst="rect">
            <a:avLst/>
          </a:prstGeom>
          <a:solidFill>
            <a:schemeClr val="bg1"/>
          </a:solidFill>
          <a:ln w="38100"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Georgia" pitchFamily="18" charset="0"/>
            </a:endParaRPr>
          </a:p>
        </p:txBody>
      </p:sp>
      <p:pic>
        <p:nvPicPr>
          <p:cNvPr id="2" name="Picture 1" descr="Picture 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1000"/>
            <a:ext cx="8153400" cy="6096000"/>
          </a:xfrm>
          <a:prstGeom prst="rect">
            <a:avLst/>
          </a:prstGeom>
        </p:spPr>
      </p:pic>
      <p:pic>
        <p:nvPicPr>
          <p:cNvPr id="12" name="Picture 11" descr="CCS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486400"/>
            <a:ext cx="1677549" cy="107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0" y="6336268"/>
            <a:ext cx="9144000" cy="369332"/>
          </a:xfrm>
          <a:prstGeom prst="rect">
            <a:avLst/>
          </a:prstGeom>
        </p:spPr>
        <p:txBody>
          <a:bodyPr wrap="square">
            <a:spAutoFit/>
          </a:bodyPr>
          <a:lstStyle/>
          <a:p>
            <a:pPr algn="ctr"/>
            <a:r>
              <a:rPr lang="en-US" dirty="0">
                <a:solidFill>
                  <a:prstClr val="black"/>
                </a:solidFill>
                <a:latin typeface="Georgia" pitchFamily="18" charset="0"/>
                <a:hlinkClick r:id="rId5"/>
              </a:rPr>
              <a:t>http://www.fldoe.org/bii/pdf/CCSS-ImplementationTimeline.pdf</a:t>
            </a:r>
            <a:endParaRPr lang="en-US" dirty="0">
              <a:solidFill>
                <a:prstClr val="black"/>
              </a:solidFill>
              <a:latin typeface="Georgia" pitchFamily="18" charset="0"/>
            </a:endParaRPr>
          </a:p>
        </p:txBody>
      </p:sp>
    </p:spTree>
    <p:extLst>
      <p:ext uri="{BB962C8B-B14F-4D97-AF65-F5344CB8AC3E}">
        <p14:creationId xmlns:p14="http://schemas.microsoft.com/office/powerpoint/2010/main" val="2549785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buNone/>
            </a:pPr>
            <a:r>
              <a:rPr lang="en-US" dirty="0" smtClean="0"/>
              <a:t>Myth: The Standards only include skills and do not address the importance of content knowledge.</a:t>
            </a:r>
          </a:p>
          <a:p>
            <a:pPr marL="0" indent="0">
              <a:buNone/>
            </a:pPr>
            <a:endParaRPr lang="en-US" dirty="0"/>
          </a:p>
          <a:p>
            <a:pPr marL="0" indent="0">
              <a:buNone/>
            </a:pPr>
            <a:r>
              <a:rPr lang="en-US" dirty="0" smtClean="0"/>
              <a:t>Fact: The Standards recognize that both content and skills are important.</a:t>
            </a:r>
          </a:p>
          <a:p>
            <a:pPr marL="0" indent="0">
              <a:buNone/>
            </a:pPr>
            <a:endParaRPr lang="en-US" dirty="0"/>
          </a:p>
          <a:p>
            <a:pPr marL="0" indent="0">
              <a:buNone/>
            </a:pPr>
            <a:r>
              <a:rPr lang="en-US" dirty="0" smtClean="0"/>
              <a:t>In Mathematics, the Standards lay a solid foundation in whole numbers, addition, subtraction, multiplication, division, fractions, and decimals. Taken together, these elements support a student’s ability to learn and apply more demanding math concepts and procedures. </a:t>
            </a:r>
            <a:r>
              <a:rPr lang="en-US" dirty="0" smtClean="0">
                <a:solidFill>
                  <a:schemeClr val="tx2">
                    <a:lumMod val="60000"/>
                    <a:lumOff val="40000"/>
                  </a:schemeClr>
                </a:solidFill>
              </a:rPr>
              <a:t>The middle school and high school standards call on students to practice applying mathematical ways of thinking to real world issues and challenges; they prepare students to think and reason mathematically.</a:t>
            </a:r>
            <a:r>
              <a:rPr lang="en-US" dirty="0" smtClean="0"/>
              <a:t> The Standards set a rigorous definition of college and career readiness, not by piling topic upon topic, but by demanding that students develop a depth of understanding and ability to apply mathematics to novel situations, as college students and employees regularly do.</a:t>
            </a:r>
            <a:endParaRPr lang="en-US" dirty="0"/>
          </a:p>
        </p:txBody>
      </p:sp>
      <p:sp>
        <p:nvSpPr>
          <p:cNvPr id="4" name="Title 1"/>
          <p:cNvSpPr>
            <a:spLocks noGrp="1"/>
          </p:cNvSpPr>
          <p:nvPr>
            <p:ph type="title"/>
          </p:nvPr>
        </p:nvSpPr>
        <p:spPr/>
        <p:txBody>
          <a:bodyPr>
            <a:normAutofit/>
          </a:bodyPr>
          <a:lstStyle/>
          <a:p>
            <a:r>
              <a:rPr lang="en-US" sz="4000" b="1" dirty="0" smtClean="0"/>
              <a:t>Myths vs. Facts</a:t>
            </a:r>
            <a:endParaRPr lang="en-US" sz="4000" b="1" dirty="0"/>
          </a:p>
        </p:txBody>
      </p:sp>
    </p:spTree>
    <p:extLst>
      <p:ext uri="{BB962C8B-B14F-4D97-AF65-F5344CB8AC3E}">
        <p14:creationId xmlns:p14="http://schemas.microsoft.com/office/powerpoint/2010/main" val="2283177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Myths About Content and Quality: Math</a:t>
            </a:r>
            <a:endParaRPr lang="en-US" b="1" dirty="0"/>
          </a:p>
        </p:txBody>
      </p:sp>
      <p:sp>
        <p:nvSpPr>
          <p:cNvPr id="3" name="Content Placeholder 2"/>
          <p:cNvSpPr>
            <a:spLocks noGrp="1"/>
          </p:cNvSpPr>
          <p:nvPr>
            <p:ph idx="1"/>
          </p:nvPr>
        </p:nvSpPr>
        <p:spPr/>
        <p:txBody>
          <a:bodyPr>
            <a:normAutofit/>
          </a:bodyPr>
          <a:lstStyle/>
          <a:p>
            <a:pPr marL="0" indent="0">
              <a:buNone/>
            </a:pPr>
            <a:r>
              <a:rPr lang="en-US" sz="2400" dirty="0" smtClean="0"/>
              <a:t>Myth: The Standards do not prepare or require students to learn Algebra in the 8th grade, as many states’ current standards do.</a:t>
            </a:r>
          </a:p>
          <a:p>
            <a:pPr marL="0" indent="0">
              <a:buNone/>
            </a:pPr>
            <a:endParaRPr lang="en-US" sz="2400" dirty="0" smtClean="0"/>
          </a:p>
          <a:p>
            <a:pPr marL="0" indent="0">
              <a:buNone/>
            </a:pPr>
            <a:r>
              <a:rPr lang="en-US" sz="2400" dirty="0" smtClean="0"/>
              <a:t>Fact: The Standards do accommodate and prepare students for Algebra 1 in 8th grade, by including the prerequisites for this course in grades K‐7. </a:t>
            </a:r>
            <a:r>
              <a:rPr lang="en-US" sz="2400" dirty="0" smtClean="0">
                <a:solidFill>
                  <a:schemeClr val="tx2">
                    <a:lumMod val="60000"/>
                    <a:lumOff val="40000"/>
                  </a:schemeClr>
                </a:solidFill>
              </a:rPr>
              <a:t>Students who master the K‐7 material will be able to take Algebra 1 in 8th grade</a:t>
            </a:r>
            <a:r>
              <a:rPr lang="en-US" sz="2400" dirty="0" smtClean="0"/>
              <a:t>. At the same time, grade 8 standards are also included; these include rigorous algebra and will transition students effectively into a full Algebra 1 course.</a:t>
            </a:r>
            <a:endParaRPr lang="en-US" sz="2400" dirty="0"/>
          </a:p>
        </p:txBody>
      </p:sp>
    </p:spTree>
    <p:extLst>
      <p:ext uri="{BB962C8B-B14F-4D97-AF65-F5344CB8AC3E}">
        <p14:creationId xmlns:p14="http://schemas.microsoft.com/office/powerpoint/2010/main" val="714802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Myths About Content and Quality: Math</a:t>
            </a:r>
            <a:endParaRPr lang="en-US" b="1" dirty="0"/>
          </a:p>
        </p:txBody>
      </p:sp>
      <p:sp>
        <p:nvSpPr>
          <p:cNvPr id="3" name="Content Placeholder 2"/>
          <p:cNvSpPr>
            <a:spLocks noGrp="1"/>
          </p:cNvSpPr>
          <p:nvPr>
            <p:ph idx="1"/>
          </p:nvPr>
        </p:nvSpPr>
        <p:spPr>
          <a:xfrm>
            <a:off x="457200" y="1570037"/>
            <a:ext cx="8229600" cy="4525963"/>
          </a:xfrm>
        </p:spPr>
        <p:txBody>
          <a:bodyPr>
            <a:noAutofit/>
          </a:bodyPr>
          <a:lstStyle/>
          <a:p>
            <a:pPr marL="0" indent="0">
              <a:buNone/>
            </a:pPr>
            <a:r>
              <a:rPr lang="en-US" sz="2000" dirty="0" smtClean="0"/>
              <a:t>Myth: Key math topics are missing or appear in the wrong grade.</a:t>
            </a:r>
          </a:p>
          <a:p>
            <a:pPr marL="0" indent="0">
              <a:buNone/>
            </a:pPr>
            <a:endParaRPr lang="en-US" sz="2000" dirty="0" smtClean="0"/>
          </a:p>
          <a:p>
            <a:pPr marL="0" indent="0">
              <a:buNone/>
            </a:pPr>
            <a:r>
              <a:rPr lang="en-US" sz="2000" dirty="0" smtClean="0"/>
              <a:t>Fact: The mathematical progressions presented in the common core are coherent and based on evidence.</a:t>
            </a:r>
          </a:p>
          <a:p>
            <a:pPr marL="0" indent="0">
              <a:buNone/>
            </a:pPr>
            <a:endParaRPr lang="en-US" sz="2000" dirty="0" smtClean="0"/>
          </a:p>
          <a:p>
            <a:pPr marL="0" indent="0">
              <a:buNone/>
            </a:pPr>
            <a:r>
              <a:rPr lang="en-US" sz="2000" dirty="0" smtClean="0"/>
              <a:t>Part of the problem with having 50 different sets of state standards is that today, different states cover different topics at different grade levels. Coming to consensus guarantees that from the viewpoint of any given state, topics will move up or down in the grade level sequence. This is unavoidable. What is important to keep in mind is that </a:t>
            </a:r>
            <a:r>
              <a:rPr lang="en-US" sz="2000" dirty="0" smtClean="0">
                <a:solidFill>
                  <a:schemeClr val="tx2">
                    <a:lumMod val="60000"/>
                    <a:lumOff val="40000"/>
                  </a:schemeClr>
                </a:solidFill>
              </a:rPr>
              <a:t>the progression in the Common Core State Standards is mathematically coherent and leads to college and career readiness at an internationally competitive level.</a:t>
            </a:r>
            <a:endParaRPr lang="en-US" sz="2000" dirty="0">
              <a:solidFill>
                <a:schemeClr val="tx2">
                  <a:lumMod val="60000"/>
                  <a:lumOff val="40000"/>
                </a:schemeClr>
              </a:solidFill>
            </a:endParaRPr>
          </a:p>
        </p:txBody>
      </p:sp>
    </p:spTree>
    <p:extLst>
      <p:ext uri="{BB962C8B-B14F-4D97-AF65-F5344CB8AC3E}">
        <p14:creationId xmlns:p14="http://schemas.microsoft.com/office/powerpoint/2010/main" val="509892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Autofit/>
          </a:bodyPr>
          <a:lstStyle/>
          <a:p>
            <a:r>
              <a:rPr lang="en-US" sz="3600" b="1" dirty="0" smtClean="0"/>
              <a:t>Connecting the Standards for Mathematical Practice to the Standards </a:t>
            </a:r>
            <a:r>
              <a:rPr lang="en-US" sz="3600" b="1" dirty="0" err="1" smtClean="0"/>
              <a:t>forMathematical</a:t>
            </a:r>
            <a:r>
              <a:rPr lang="en-US" sz="3600" b="1" dirty="0" smtClean="0"/>
              <a:t> </a:t>
            </a:r>
            <a:r>
              <a:rPr lang="en-US" sz="3600" b="1" dirty="0" smtClean="0"/>
              <a:t>Content</a:t>
            </a:r>
            <a:endParaRPr lang="en-US" sz="3600" b="1" dirty="0"/>
          </a:p>
        </p:txBody>
      </p:sp>
      <p:sp>
        <p:nvSpPr>
          <p:cNvPr id="3" name="Content Placeholder 2"/>
          <p:cNvSpPr>
            <a:spLocks noGrp="1"/>
          </p:cNvSpPr>
          <p:nvPr>
            <p:ph idx="1"/>
          </p:nvPr>
        </p:nvSpPr>
        <p:spPr>
          <a:xfrm>
            <a:off x="457200" y="2179637"/>
            <a:ext cx="8229600" cy="4525963"/>
          </a:xfrm>
        </p:spPr>
        <p:txBody>
          <a:bodyPr>
            <a:normAutofit/>
          </a:bodyPr>
          <a:lstStyle/>
          <a:p>
            <a:pPr marL="0" indent="0">
              <a:buNone/>
            </a:pPr>
            <a:r>
              <a:rPr lang="en-US" sz="2800" dirty="0" smtClean="0"/>
              <a:t>The Standards for Mathematical Practice describe ways in which developing student practitioners of the discipline of mathematics increasingly ought to engage with the subject matter as they grow in mathematical maturity and expertise throughout the elementary, middle and high school years.</a:t>
            </a:r>
            <a:endParaRPr lang="en-US" sz="2800" dirty="0"/>
          </a:p>
        </p:txBody>
      </p:sp>
    </p:spTree>
    <p:extLst>
      <p:ext uri="{BB962C8B-B14F-4D97-AF65-F5344CB8AC3E}">
        <p14:creationId xmlns:p14="http://schemas.microsoft.com/office/powerpoint/2010/main" val="1376150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Autofit/>
          </a:bodyPr>
          <a:lstStyle/>
          <a:p>
            <a:pPr marL="514350" indent="-514350">
              <a:buFont typeface="+mj-lt"/>
              <a:buAutoNum type="arabicPeriod"/>
            </a:pPr>
            <a:r>
              <a:rPr lang="en-US" sz="2800" dirty="0" smtClean="0"/>
              <a:t>Make sense of problems and persevere in solving them.</a:t>
            </a:r>
          </a:p>
          <a:p>
            <a:pPr marL="514350" indent="-514350">
              <a:buFont typeface="+mj-lt"/>
              <a:buAutoNum type="arabicPeriod"/>
            </a:pPr>
            <a:r>
              <a:rPr lang="en-US" sz="2800" dirty="0" smtClean="0"/>
              <a:t>Reason abstractly and quantitatively.</a:t>
            </a:r>
          </a:p>
          <a:p>
            <a:pPr marL="514350" indent="-514350">
              <a:buFont typeface="+mj-lt"/>
              <a:buAutoNum type="arabicPeriod"/>
            </a:pPr>
            <a:r>
              <a:rPr lang="en-US" sz="2800" dirty="0" smtClean="0"/>
              <a:t>Construct viable arguments and critique the reasoning of others.</a:t>
            </a:r>
          </a:p>
          <a:p>
            <a:pPr marL="514350" indent="-514350">
              <a:buFont typeface="+mj-lt"/>
              <a:buAutoNum type="arabicPeriod"/>
            </a:pPr>
            <a:r>
              <a:rPr lang="en-US" sz="2800" dirty="0" smtClean="0"/>
              <a:t>Model with mathematics.</a:t>
            </a:r>
          </a:p>
          <a:p>
            <a:pPr marL="514350" indent="-514350">
              <a:buFont typeface="+mj-lt"/>
              <a:buAutoNum type="arabicPeriod"/>
            </a:pPr>
            <a:r>
              <a:rPr lang="en-US" sz="2800" dirty="0" smtClean="0"/>
              <a:t>Use appropriate tools strategically.</a:t>
            </a:r>
          </a:p>
          <a:p>
            <a:pPr marL="514350" indent="-514350">
              <a:buFont typeface="+mj-lt"/>
              <a:buAutoNum type="arabicPeriod"/>
            </a:pPr>
            <a:r>
              <a:rPr lang="en-US" sz="2800" dirty="0" smtClean="0"/>
              <a:t>Attend to precision.</a:t>
            </a:r>
          </a:p>
          <a:p>
            <a:pPr marL="514350" indent="-514350">
              <a:buFont typeface="+mj-lt"/>
              <a:buAutoNum type="arabicPeriod"/>
            </a:pPr>
            <a:r>
              <a:rPr lang="en-US" sz="2800" dirty="0" smtClean="0"/>
              <a:t>Look for and make use of structure.</a:t>
            </a:r>
          </a:p>
          <a:p>
            <a:pPr marL="514350" indent="-514350">
              <a:buFont typeface="+mj-lt"/>
              <a:buAutoNum type="arabicPeriod"/>
            </a:pPr>
            <a:r>
              <a:rPr lang="en-US" sz="2800" dirty="0" smtClean="0"/>
              <a:t>Look for and express regularity in repeated reasoning.</a:t>
            </a:r>
            <a:endParaRPr lang="en-US" sz="2800" dirty="0"/>
          </a:p>
        </p:txBody>
      </p:sp>
      <p:sp>
        <p:nvSpPr>
          <p:cNvPr id="4" name="Title 1"/>
          <p:cNvSpPr>
            <a:spLocks noGrp="1"/>
          </p:cNvSpPr>
          <p:nvPr>
            <p:ph type="title"/>
          </p:nvPr>
        </p:nvSpPr>
        <p:spPr/>
        <p:txBody>
          <a:bodyPr>
            <a:normAutofit fontScale="90000"/>
          </a:bodyPr>
          <a:lstStyle/>
          <a:p>
            <a:r>
              <a:rPr lang="en-US" b="1" dirty="0" smtClean="0"/>
              <a:t>Standards</a:t>
            </a:r>
            <a:r>
              <a:rPr lang="en-US" b="1" dirty="0"/>
              <a:t> </a:t>
            </a:r>
            <a:r>
              <a:rPr lang="en-US" b="1" dirty="0" smtClean="0"/>
              <a:t>for Mathematical Practice</a:t>
            </a:r>
            <a:endParaRPr lang="en-US" b="1" dirty="0"/>
          </a:p>
        </p:txBody>
      </p:sp>
    </p:spTree>
    <p:extLst>
      <p:ext uri="{BB962C8B-B14F-4D97-AF65-F5344CB8AC3E}">
        <p14:creationId xmlns:p14="http://schemas.microsoft.com/office/powerpoint/2010/main" val="124234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fontScale="90000"/>
          </a:bodyPr>
          <a:lstStyle/>
          <a:p>
            <a:r>
              <a:rPr lang="en-US" sz="4400" b="1" dirty="0" smtClean="0"/>
              <a:t>Standards for Mathematical Practice</a:t>
            </a:r>
            <a:endParaRPr lang="en-US" sz="4400" b="1" dirty="0"/>
          </a:p>
        </p:txBody>
      </p:sp>
      <p:sp>
        <p:nvSpPr>
          <p:cNvPr id="4" name="Slide Number Placeholder 3"/>
          <p:cNvSpPr>
            <a:spLocks noGrp="1"/>
          </p:cNvSpPr>
          <p:nvPr>
            <p:ph type="sldNum" sz="quarter" idx="12"/>
          </p:nvPr>
        </p:nvSpPr>
        <p:spPr/>
        <p:txBody>
          <a:bodyPr>
            <a:normAutofit/>
          </a:bodyPr>
          <a:lstStyle/>
          <a:p>
            <a:fld id="{7D7E7914-1FAC-46D9-8B6E-3DF959DD45B5}" type="slidenum">
              <a:rPr lang="en-US" smtClean="0">
                <a:solidFill>
                  <a:prstClr val="black">
                    <a:tint val="75000"/>
                  </a:prstClr>
                </a:solidFill>
              </a:rPr>
              <a:pPr/>
              <a:t>35</a:t>
            </a:fld>
            <a:endParaRPr lang="en-US" dirty="0">
              <a:solidFill>
                <a:prstClr val="black">
                  <a:tint val="75000"/>
                </a:prstClr>
              </a:solidFill>
            </a:endParaRPr>
          </a:p>
        </p:txBody>
      </p:sp>
      <p:grpSp>
        <p:nvGrpSpPr>
          <p:cNvPr id="3" name="Group 23"/>
          <p:cNvGrpSpPr/>
          <p:nvPr/>
        </p:nvGrpSpPr>
        <p:grpSpPr>
          <a:xfrm>
            <a:off x="228600" y="1066800"/>
            <a:ext cx="8610600" cy="5675769"/>
            <a:chOff x="228600" y="1066800"/>
            <a:chExt cx="8610600" cy="5675769"/>
          </a:xfrm>
        </p:grpSpPr>
        <p:cxnSp>
          <p:nvCxnSpPr>
            <p:cNvPr id="22" name="Straight Connector 21"/>
            <p:cNvCxnSpPr/>
            <p:nvPr/>
          </p:nvCxnSpPr>
          <p:spPr>
            <a:xfrm>
              <a:off x="7543800" y="4114800"/>
              <a:ext cx="0" cy="3810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4495800" y="4114800"/>
              <a:ext cx="0" cy="3810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a:off x="1447800" y="4114800"/>
              <a:ext cx="0" cy="3810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4419600" y="1752600"/>
              <a:ext cx="0" cy="38100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457200" y="3066871"/>
              <a:ext cx="2057400" cy="1200329"/>
            </a:xfrm>
            <a:prstGeom prst="rect">
              <a:avLst/>
            </a:prstGeom>
            <a:solidFill>
              <a:schemeClr val="accent1">
                <a:lumMod val="40000"/>
                <a:lumOff val="60000"/>
              </a:schemeClr>
            </a:solidFill>
            <a:ln w="19050">
              <a:solidFill>
                <a:srgbClr val="C00000"/>
              </a:solidFill>
            </a:ln>
          </p:spPr>
          <p:txBody>
            <a:bodyPr wrap="square" rtlCol="0">
              <a:spAutoFit/>
            </a:bodyPr>
            <a:lstStyle/>
            <a:p>
              <a:pPr algn="ctr"/>
              <a:r>
                <a:rPr lang="en-US" sz="2400" dirty="0">
                  <a:solidFill>
                    <a:prstClr val="black"/>
                  </a:solidFill>
                  <a:latin typeface="Georgia" pitchFamily="18" charset="0"/>
                  <a:cs typeface="Arial" pitchFamily="34" charset="0"/>
                </a:rPr>
                <a:t>Reasoning and Explaining</a:t>
              </a:r>
            </a:p>
          </p:txBody>
        </p:sp>
        <p:sp>
          <p:nvSpPr>
            <p:cNvPr id="11" name="TextBox 10"/>
            <p:cNvSpPr txBox="1"/>
            <p:nvPr/>
          </p:nvSpPr>
          <p:spPr>
            <a:xfrm>
              <a:off x="6477000" y="3066871"/>
              <a:ext cx="2057400" cy="1200329"/>
            </a:xfrm>
            <a:prstGeom prst="rect">
              <a:avLst/>
            </a:prstGeom>
            <a:solidFill>
              <a:schemeClr val="accent1">
                <a:lumMod val="40000"/>
                <a:lumOff val="60000"/>
              </a:schemeClr>
            </a:solidFill>
            <a:ln w="28575">
              <a:solidFill>
                <a:srgbClr val="C00000"/>
              </a:solidFill>
            </a:ln>
          </p:spPr>
          <p:txBody>
            <a:bodyPr wrap="square" rtlCol="0">
              <a:spAutoFit/>
            </a:bodyPr>
            <a:lstStyle/>
            <a:p>
              <a:pPr algn="ctr"/>
              <a:r>
                <a:rPr lang="en-US" sz="2400" dirty="0">
                  <a:solidFill>
                    <a:prstClr val="black"/>
                  </a:solidFill>
                  <a:latin typeface="Georgia" pitchFamily="18" charset="0"/>
                  <a:cs typeface="Arial" pitchFamily="34" charset="0"/>
                </a:rPr>
                <a:t>Seeing Structure and Generalizing</a:t>
              </a:r>
            </a:p>
          </p:txBody>
        </p:sp>
        <p:sp>
          <p:nvSpPr>
            <p:cNvPr id="12" name="TextBox 11"/>
            <p:cNvSpPr txBox="1"/>
            <p:nvPr/>
          </p:nvSpPr>
          <p:spPr>
            <a:xfrm>
              <a:off x="533400" y="1066800"/>
              <a:ext cx="8001000" cy="830997"/>
            </a:xfrm>
            <a:prstGeom prst="rect">
              <a:avLst/>
            </a:prstGeom>
            <a:solidFill>
              <a:schemeClr val="accent1">
                <a:lumMod val="40000"/>
                <a:lumOff val="60000"/>
              </a:schemeClr>
            </a:solidFill>
            <a:ln w="28575">
              <a:solidFill>
                <a:srgbClr val="C00000"/>
              </a:solidFill>
            </a:ln>
          </p:spPr>
          <p:txBody>
            <a:bodyPr wrap="square" rtlCol="0">
              <a:spAutoFit/>
            </a:bodyPr>
            <a:lstStyle/>
            <a:p>
              <a:pPr algn="ctr"/>
              <a:r>
                <a:rPr lang="en-US" sz="2400" dirty="0">
                  <a:solidFill>
                    <a:prstClr val="black"/>
                  </a:solidFill>
                  <a:latin typeface="Georgia" pitchFamily="18" charset="0"/>
                  <a:cs typeface="Arial" pitchFamily="34" charset="0"/>
                </a:rPr>
                <a:t>Overarching Habits of Mind of a </a:t>
              </a:r>
            </a:p>
            <a:p>
              <a:pPr algn="ctr"/>
              <a:r>
                <a:rPr lang="en-US" sz="2400" dirty="0">
                  <a:solidFill>
                    <a:prstClr val="black"/>
                  </a:solidFill>
                  <a:latin typeface="Georgia" pitchFamily="18" charset="0"/>
                  <a:cs typeface="Arial" pitchFamily="34" charset="0"/>
                </a:rPr>
                <a:t>Productive Mathematical Thinker</a:t>
              </a:r>
            </a:p>
          </p:txBody>
        </p:sp>
        <p:sp>
          <p:nvSpPr>
            <p:cNvPr id="27" name="TextBox 26"/>
            <p:cNvSpPr txBox="1"/>
            <p:nvPr/>
          </p:nvSpPr>
          <p:spPr>
            <a:xfrm>
              <a:off x="228600" y="4495800"/>
              <a:ext cx="2667000" cy="2246769"/>
            </a:xfrm>
            <a:prstGeom prst="rect">
              <a:avLst/>
            </a:prstGeom>
            <a:solidFill>
              <a:schemeClr val="accent1">
                <a:lumMod val="40000"/>
                <a:lumOff val="60000"/>
              </a:schemeClr>
            </a:solidFill>
            <a:ln>
              <a:solidFill>
                <a:srgbClr val="C00000"/>
              </a:solidFill>
            </a:ln>
          </p:spPr>
          <p:txBody>
            <a:bodyPr wrap="square" rtlCol="0">
              <a:spAutoFit/>
            </a:bodyPr>
            <a:lstStyle/>
            <a:p>
              <a:pPr algn="ctr"/>
              <a:r>
                <a:rPr lang="en-US" dirty="0">
                  <a:solidFill>
                    <a:prstClr val="black"/>
                  </a:solidFill>
                  <a:latin typeface="Georgia" pitchFamily="18" charset="0"/>
                  <a:cs typeface="Arial" pitchFamily="34" charset="0"/>
                </a:rPr>
                <a:t>2</a:t>
              </a:r>
              <a:r>
                <a:rPr lang="en-US" sz="2000" dirty="0">
                  <a:solidFill>
                    <a:prstClr val="black"/>
                  </a:solidFill>
                  <a:latin typeface="Georgia" pitchFamily="18" charset="0"/>
                  <a:cs typeface="Arial" pitchFamily="34" charset="0"/>
                </a:rPr>
                <a:t>. Reason abstractly and quantitatively</a:t>
              </a:r>
            </a:p>
            <a:p>
              <a:endParaRPr lang="en-US" sz="2000" dirty="0">
                <a:solidFill>
                  <a:prstClr val="black"/>
                </a:solidFill>
                <a:latin typeface="Georgia" pitchFamily="18" charset="0"/>
                <a:cs typeface="Arial" pitchFamily="34" charset="0"/>
              </a:endParaRPr>
            </a:p>
            <a:p>
              <a:pPr algn="ctr"/>
              <a:r>
                <a:rPr lang="en-US" sz="2000" dirty="0">
                  <a:solidFill>
                    <a:prstClr val="black"/>
                  </a:solidFill>
                  <a:latin typeface="Georgia" pitchFamily="18" charset="0"/>
                  <a:cs typeface="Arial" pitchFamily="34" charset="0"/>
                </a:rPr>
                <a:t>3. Construct viable arguments and critique the reasoning of others</a:t>
              </a:r>
            </a:p>
          </p:txBody>
        </p:sp>
        <p:sp>
          <p:nvSpPr>
            <p:cNvPr id="29" name="TextBox 28"/>
            <p:cNvSpPr txBox="1"/>
            <p:nvPr/>
          </p:nvSpPr>
          <p:spPr>
            <a:xfrm>
              <a:off x="3429000" y="3066871"/>
              <a:ext cx="2057400" cy="1200329"/>
            </a:xfrm>
            <a:prstGeom prst="rect">
              <a:avLst/>
            </a:prstGeom>
            <a:solidFill>
              <a:schemeClr val="accent1">
                <a:lumMod val="40000"/>
                <a:lumOff val="60000"/>
              </a:schemeClr>
            </a:solidFill>
            <a:ln w="19050">
              <a:solidFill>
                <a:srgbClr val="C00000"/>
              </a:solidFill>
            </a:ln>
          </p:spPr>
          <p:txBody>
            <a:bodyPr wrap="square" rtlCol="0">
              <a:spAutoFit/>
            </a:bodyPr>
            <a:lstStyle/>
            <a:p>
              <a:pPr algn="ctr"/>
              <a:r>
                <a:rPr lang="en-US" sz="2400" dirty="0">
                  <a:solidFill>
                    <a:prstClr val="black"/>
                  </a:solidFill>
                  <a:latin typeface="Georgia" pitchFamily="18" charset="0"/>
                  <a:cs typeface="Arial" pitchFamily="34" charset="0"/>
                </a:rPr>
                <a:t>Modeling </a:t>
              </a:r>
            </a:p>
            <a:p>
              <a:pPr algn="ctr"/>
              <a:r>
                <a:rPr lang="en-US" sz="2400" dirty="0">
                  <a:solidFill>
                    <a:prstClr val="black"/>
                  </a:solidFill>
                  <a:latin typeface="Georgia" pitchFamily="18" charset="0"/>
                  <a:cs typeface="Arial" pitchFamily="34" charset="0"/>
                </a:rPr>
                <a:t>and </a:t>
              </a:r>
            </a:p>
            <a:p>
              <a:pPr algn="ctr"/>
              <a:r>
                <a:rPr lang="en-US" sz="2400" dirty="0">
                  <a:solidFill>
                    <a:prstClr val="black"/>
                  </a:solidFill>
                  <a:latin typeface="Georgia" pitchFamily="18" charset="0"/>
                  <a:cs typeface="Arial" pitchFamily="34" charset="0"/>
                </a:rPr>
                <a:t>Using Tools</a:t>
              </a:r>
            </a:p>
          </p:txBody>
        </p:sp>
        <p:sp>
          <p:nvSpPr>
            <p:cNvPr id="31" name="TextBox 30"/>
            <p:cNvSpPr txBox="1"/>
            <p:nvPr/>
          </p:nvSpPr>
          <p:spPr>
            <a:xfrm>
              <a:off x="3200400" y="4495800"/>
              <a:ext cx="2667000" cy="2246769"/>
            </a:xfrm>
            <a:prstGeom prst="rect">
              <a:avLst/>
            </a:prstGeom>
            <a:solidFill>
              <a:schemeClr val="accent1">
                <a:lumMod val="40000"/>
                <a:lumOff val="60000"/>
              </a:schemeClr>
            </a:solidFill>
            <a:ln>
              <a:solidFill>
                <a:srgbClr val="C00000"/>
              </a:solidFill>
            </a:ln>
          </p:spPr>
          <p:txBody>
            <a:bodyPr wrap="square" rtlCol="0">
              <a:spAutoFit/>
            </a:bodyPr>
            <a:lstStyle/>
            <a:p>
              <a:pPr algn="ctr"/>
              <a:endParaRPr lang="en-US" sz="2000" dirty="0">
                <a:solidFill>
                  <a:prstClr val="black"/>
                </a:solidFill>
                <a:latin typeface="Georgia" pitchFamily="18" charset="0"/>
                <a:cs typeface="Arial" pitchFamily="34" charset="0"/>
              </a:endParaRPr>
            </a:p>
            <a:p>
              <a:pPr algn="ctr"/>
              <a:r>
                <a:rPr lang="en-US" sz="2000" dirty="0">
                  <a:solidFill>
                    <a:prstClr val="black"/>
                  </a:solidFill>
                  <a:latin typeface="Georgia" pitchFamily="18" charset="0"/>
                  <a:cs typeface="Arial" pitchFamily="34" charset="0"/>
                </a:rPr>
                <a:t>4. Model with mathematics</a:t>
              </a:r>
            </a:p>
            <a:p>
              <a:pPr algn="ctr"/>
              <a:endParaRPr lang="en-US" sz="2000" dirty="0">
                <a:solidFill>
                  <a:prstClr val="black"/>
                </a:solidFill>
                <a:latin typeface="Georgia" pitchFamily="18" charset="0"/>
                <a:cs typeface="Arial" pitchFamily="34" charset="0"/>
              </a:endParaRPr>
            </a:p>
            <a:p>
              <a:pPr algn="ctr"/>
              <a:r>
                <a:rPr lang="en-US" sz="2000" dirty="0">
                  <a:solidFill>
                    <a:prstClr val="black"/>
                  </a:solidFill>
                  <a:latin typeface="Georgia" pitchFamily="18" charset="0"/>
                  <a:cs typeface="Arial" pitchFamily="34" charset="0"/>
                </a:rPr>
                <a:t>5. Use appropriate tools strategically</a:t>
              </a:r>
            </a:p>
            <a:p>
              <a:pPr algn="ctr"/>
              <a:endParaRPr lang="en-US" sz="2000" dirty="0">
                <a:solidFill>
                  <a:prstClr val="black"/>
                </a:solidFill>
                <a:latin typeface="Georgia" pitchFamily="18" charset="0"/>
                <a:cs typeface="Arial" pitchFamily="34" charset="0"/>
              </a:endParaRPr>
            </a:p>
          </p:txBody>
        </p:sp>
        <p:sp>
          <p:nvSpPr>
            <p:cNvPr id="32" name="TextBox 31"/>
            <p:cNvSpPr txBox="1"/>
            <p:nvPr/>
          </p:nvSpPr>
          <p:spPr>
            <a:xfrm>
              <a:off x="6172200" y="4495800"/>
              <a:ext cx="2667000" cy="2215991"/>
            </a:xfrm>
            <a:prstGeom prst="rect">
              <a:avLst/>
            </a:prstGeom>
            <a:solidFill>
              <a:schemeClr val="accent1">
                <a:lumMod val="40000"/>
                <a:lumOff val="60000"/>
              </a:schemeClr>
            </a:solidFill>
            <a:ln>
              <a:solidFill>
                <a:srgbClr val="C00000"/>
              </a:solidFill>
            </a:ln>
          </p:spPr>
          <p:txBody>
            <a:bodyPr wrap="square" rtlCol="0">
              <a:spAutoFit/>
            </a:bodyPr>
            <a:lstStyle/>
            <a:p>
              <a:pPr algn="ctr"/>
              <a:endParaRPr lang="en-US" sz="900" dirty="0">
                <a:solidFill>
                  <a:prstClr val="black"/>
                </a:solidFill>
                <a:latin typeface="Georgia" pitchFamily="18" charset="0"/>
                <a:cs typeface="Arial" pitchFamily="34" charset="0"/>
              </a:endParaRPr>
            </a:p>
            <a:p>
              <a:pPr algn="ctr"/>
              <a:r>
                <a:rPr lang="en-US" sz="2000" dirty="0">
                  <a:solidFill>
                    <a:prstClr val="black"/>
                  </a:solidFill>
                  <a:latin typeface="Georgia" pitchFamily="18" charset="0"/>
                  <a:cs typeface="Arial" pitchFamily="34" charset="0"/>
                </a:rPr>
                <a:t>7. Look for and make use of structure</a:t>
              </a:r>
            </a:p>
            <a:p>
              <a:pPr algn="ctr"/>
              <a:endParaRPr lang="en-US" sz="2000" dirty="0">
                <a:solidFill>
                  <a:prstClr val="black"/>
                </a:solidFill>
                <a:latin typeface="Georgia" pitchFamily="18" charset="0"/>
                <a:cs typeface="Arial" pitchFamily="34" charset="0"/>
              </a:endParaRPr>
            </a:p>
            <a:p>
              <a:pPr algn="ctr"/>
              <a:r>
                <a:rPr lang="en-US" sz="2000" dirty="0">
                  <a:solidFill>
                    <a:prstClr val="black"/>
                  </a:solidFill>
                  <a:latin typeface="Georgia" pitchFamily="18" charset="0"/>
                  <a:cs typeface="Arial" pitchFamily="34" charset="0"/>
                </a:rPr>
                <a:t>8. Look for and express regularity in repeated reasoning</a:t>
              </a:r>
            </a:p>
            <a:p>
              <a:pPr algn="ctr"/>
              <a:endParaRPr lang="en-US" sz="900" dirty="0">
                <a:solidFill>
                  <a:prstClr val="black"/>
                </a:solidFill>
                <a:latin typeface="Georgia" pitchFamily="18" charset="0"/>
                <a:cs typeface="Arial" pitchFamily="34" charset="0"/>
              </a:endParaRPr>
            </a:p>
          </p:txBody>
        </p:sp>
        <p:sp>
          <p:nvSpPr>
            <p:cNvPr id="15" name="TextBox 14"/>
            <p:cNvSpPr txBox="1"/>
            <p:nvPr/>
          </p:nvSpPr>
          <p:spPr>
            <a:xfrm>
              <a:off x="1066800" y="2035314"/>
              <a:ext cx="7010400" cy="707886"/>
            </a:xfrm>
            <a:prstGeom prst="rect">
              <a:avLst/>
            </a:prstGeom>
            <a:solidFill>
              <a:schemeClr val="accent1">
                <a:lumMod val="40000"/>
                <a:lumOff val="60000"/>
              </a:schemeClr>
            </a:solidFill>
            <a:ln w="28575">
              <a:solidFill>
                <a:srgbClr val="C00000"/>
              </a:solidFill>
            </a:ln>
          </p:spPr>
          <p:txBody>
            <a:bodyPr wrap="square" rtlCol="0">
              <a:spAutoFit/>
            </a:bodyPr>
            <a:lstStyle/>
            <a:p>
              <a:pPr algn="ctr"/>
              <a:r>
                <a:rPr lang="en-US" sz="2000" dirty="0">
                  <a:solidFill>
                    <a:prstClr val="black"/>
                  </a:solidFill>
                  <a:latin typeface="Georgia" pitchFamily="18" charset="0"/>
                  <a:cs typeface="Arial" pitchFamily="34" charset="0"/>
                </a:rPr>
                <a:t>1. Make sense of problems and persevere in solving them</a:t>
              </a:r>
            </a:p>
            <a:p>
              <a:pPr algn="ctr"/>
              <a:r>
                <a:rPr lang="en-US" sz="2000" dirty="0">
                  <a:solidFill>
                    <a:prstClr val="black"/>
                  </a:solidFill>
                  <a:latin typeface="Georgia" pitchFamily="18" charset="0"/>
                  <a:cs typeface="Arial" pitchFamily="34" charset="0"/>
                </a:rPr>
                <a:t>6. Attend to precision</a:t>
              </a:r>
            </a:p>
          </p:txBody>
        </p:sp>
      </p:grpSp>
    </p:spTree>
    <p:extLst>
      <p:ext uri="{BB962C8B-B14F-4D97-AF65-F5344CB8AC3E}">
        <p14:creationId xmlns:p14="http://schemas.microsoft.com/office/powerpoint/2010/main" val="3923052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Myths About Implementation</a:t>
            </a:r>
            <a:endParaRPr lang="en-US" sz="4000" dirty="0"/>
          </a:p>
        </p:txBody>
      </p:sp>
      <p:sp>
        <p:nvSpPr>
          <p:cNvPr id="3" name="Content Placeholder 2"/>
          <p:cNvSpPr>
            <a:spLocks noGrp="1"/>
          </p:cNvSpPr>
          <p:nvPr>
            <p:ph idx="1"/>
          </p:nvPr>
        </p:nvSpPr>
        <p:spPr>
          <a:xfrm>
            <a:off x="457200" y="1066800"/>
            <a:ext cx="8229600" cy="4525963"/>
          </a:xfrm>
        </p:spPr>
        <p:txBody>
          <a:bodyPr>
            <a:normAutofit/>
          </a:bodyPr>
          <a:lstStyle/>
          <a:p>
            <a:pPr marL="0" indent="0">
              <a:buNone/>
            </a:pPr>
            <a:r>
              <a:rPr lang="en-US" dirty="0" smtClean="0"/>
              <a:t>Myth: The Standards tell teachers what to teach.</a:t>
            </a:r>
          </a:p>
          <a:p>
            <a:pPr marL="0" indent="0">
              <a:buNone/>
            </a:pPr>
            <a:endParaRPr lang="en-US" dirty="0" smtClean="0"/>
          </a:p>
          <a:p>
            <a:pPr marL="0" indent="0">
              <a:buNone/>
            </a:pPr>
            <a:r>
              <a:rPr lang="en-US" dirty="0" smtClean="0"/>
              <a:t>Fact: The best understanding of what works in the classroom comes from the teachers who are in them. That’s why these standards will establish what students need to learn, but </a:t>
            </a:r>
            <a:r>
              <a:rPr lang="en-US" dirty="0" smtClean="0">
                <a:solidFill>
                  <a:schemeClr val="tx2">
                    <a:lumMod val="60000"/>
                    <a:lumOff val="40000"/>
                  </a:schemeClr>
                </a:solidFill>
              </a:rPr>
              <a:t>they will not dictate how teachers should teach</a:t>
            </a:r>
            <a:r>
              <a:rPr lang="en-US" dirty="0" smtClean="0"/>
              <a:t>. Instead, schools and teachers will decide how best to help students reach the standards.</a:t>
            </a:r>
            <a:endParaRPr lang="en-US" dirty="0"/>
          </a:p>
        </p:txBody>
      </p:sp>
      <p:pic>
        <p:nvPicPr>
          <p:cNvPr id="11266" name="Picture 2" descr="http://www.montana.edu/ttt/pictures/teach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757057"/>
            <a:ext cx="2943514" cy="195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938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4837"/>
            <a:ext cx="8229600" cy="4525963"/>
          </a:xfrm>
        </p:spPr>
        <p:txBody>
          <a:bodyPr>
            <a:normAutofit/>
          </a:bodyPr>
          <a:lstStyle/>
          <a:p>
            <a:pPr marL="0" indent="0">
              <a:buNone/>
            </a:pPr>
            <a:r>
              <a:rPr lang="en-US" sz="2800" dirty="0" smtClean="0"/>
              <a:t>Special populations: In the development of these standards, </a:t>
            </a:r>
            <a:r>
              <a:rPr lang="en-US" sz="2800" dirty="0" smtClean="0">
                <a:solidFill>
                  <a:schemeClr val="tx2">
                    <a:lumMod val="60000"/>
                    <a:lumOff val="40000"/>
                  </a:schemeClr>
                </a:solidFill>
              </a:rPr>
              <a:t>the inclusion of all types of learners was a priority.</a:t>
            </a:r>
            <a:r>
              <a:rPr lang="en-US" sz="2800" dirty="0" smtClean="0"/>
              <a:t> Writers selected language intended to make the standards documents accessible to different learners.</a:t>
            </a:r>
            <a:endParaRPr lang="en-US" sz="2800" dirty="0"/>
          </a:p>
        </p:txBody>
      </p:sp>
      <p:sp>
        <p:nvSpPr>
          <p:cNvPr id="6" name="Title 1"/>
          <p:cNvSpPr>
            <a:spLocks noGrp="1"/>
          </p:cNvSpPr>
          <p:nvPr>
            <p:ph type="title"/>
          </p:nvPr>
        </p:nvSpPr>
        <p:spPr>
          <a:xfrm>
            <a:off x="152400" y="274638"/>
            <a:ext cx="8991600" cy="1143000"/>
          </a:xfrm>
        </p:spPr>
        <p:txBody>
          <a:bodyPr>
            <a:noAutofit/>
          </a:bodyPr>
          <a:lstStyle/>
          <a:p>
            <a:r>
              <a:rPr lang="en-US" sz="4000" dirty="0" smtClean="0"/>
              <a:t>Common Core State Standards Initiative</a:t>
            </a:r>
            <a:br>
              <a:rPr lang="en-US" sz="4000" dirty="0" smtClean="0"/>
            </a:br>
            <a:r>
              <a:rPr lang="en-US" sz="4000" dirty="0" smtClean="0"/>
              <a:t>Standards-</a:t>
            </a:r>
            <a:r>
              <a:rPr lang="en-US" sz="4000" dirty="0" err="1" smtClean="0"/>
              <a:t>SettingConsiderations</a:t>
            </a:r>
            <a:endParaRPr lang="en-US" sz="4000" dirty="0"/>
          </a:p>
        </p:txBody>
      </p:sp>
      <p:pic>
        <p:nvPicPr>
          <p:cNvPr id="12290" name="Picture 2" descr="http://edcompassblog.smarttech.com/wp-content/uploads/2012/03/Inclusion-Wordle-from-Alex-Du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126089"/>
            <a:ext cx="3981450" cy="256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791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4000" dirty="0" smtClean="0"/>
              <a:t>CCSS-Meeting the Needs of ALL Students</a:t>
            </a:r>
            <a:endParaRPr lang="en-US" sz="4000" dirty="0"/>
          </a:p>
        </p:txBody>
      </p:sp>
      <p:sp>
        <p:nvSpPr>
          <p:cNvPr id="3" name="Content Placeholder 2"/>
          <p:cNvSpPr>
            <a:spLocks noGrp="1"/>
          </p:cNvSpPr>
          <p:nvPr>
            <p:ph idx="1"/>
          </p:nvPr>
        </p:nvSpPr>
        <p:spPr/>
        <p:txBody>
          <a:bodyPr>
            <a:normAutofit/>
          </a:bodyPr>
          <a:lstStyle/>
          <a:p>
            <a:pPr marL="0" indent="0">
              <a:buNone/>
            </a:pPr>
            <a:r>
              <a:rPr lang="en-US" sz="2800" dirty="0" smtClean="0"/>
              <a:t>The Standards set grade-specific standards but </a:t>
            </a:r>
            <a:r>
              <a:rPr lang="en-US" sz="2800" dirty="0" smtClean="0">
                <a:solidFill>
                  <a:schemeClr val="tx2">
                    <a:lumMod val="60000"/>
                    <a:lumOff val="40000"/>
                  </a:schemeClr>
                </a:solidFill>
              </a:rPr>
              <a:t>do not define the intervention methods or materials necessary to support students</a:t>
            </a:r>
            <a:r>
              <a:rPr lang="en-US" sz="2800" dirty="0" smtClean="0"/>
              <a:t> who are well below or well above grade-level expectations.</a:t>
            </a:r>
          </a:p>
          <a:p>
            <a:pPr marL="0" indent="0">
              <a:buNone/>
            </a:pPr>
            <a:endParaRPr lang="en-US" sz="2800" dirty="0"/>
          </a:p>
        </p:txBody>
      </p:sp>
      <p:pic>
        <p:nvPicPr>
          <p:cNvPr id="15364" name="Picture 4" descr="http://api.ning.com/files/uDOKDUiWBMLXSSxhtvSAdjjR1GclLfXhjtcmT0m5gIPAipkTwHzCuauh1honpE6LamR-UbncffTnhduAP1Gt*p1b43RrIJi6/Climbthetreecartoon.jpg?width=611&amp;height=4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57600"/>
            <a:ext cx="3822010" cy="266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918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51702" y="6553200"/>
            <a:ext cx="3810000" cy="304800"/>
          </a:xfrm>
        </p:spPr>
        <p:txBody>
          <a:bodyPr>
            <a:normAutofit fontScale="77500" lnSpcReduction="20000"/>
          </a:bodyPr>
          <a:lstStyle/>
          <a:p>
            <a:r>
              <a:rPr lang="en-US" dirty="0" smtClean="0"/>
              <a:t>Partnership for 21</a:t>
            </a:r>
            <a:r>
              <a:rPr lang="en-US" baseline="30000" dirty="0" smtClean="0"/>
              <a:t>st</a:t>
            </a:r>
            <a:r>
              <a:rPr lang="en-US" dirty="0" smtClean="0"/>
              <a:t> Century Skills, 2012,  </a:t>
            </a:r>
            <a:r>
              <a:rPr lang="en-US" dirty="0" smtClean="0">
                <a:hlinkClick r:id="rId3"/>
              </a:rPr>
              <a:t>www.p21.org/</a:t>
            </a:r>
            <a:endParaRPr lang="en-US" dirty="0" smtClean="0"/>
          </a:p>
          <a:p>
            <a:endParaRPr lang="en-US" dirty="0"/>
          </a:p>
        </p:txBody>
      </p:sp>
      <p:sp>
        <p:nvSpPr>
          <p:cNvPr id="5" name="Rectangle 4"/>
          <p:cNvSpPr/>
          <p:nvPr/>
        </p:nvSpPr>
        <p:spPr>
          <a:xfrm>
            <a:off x="340189" y="2057400"/>
            <a:ext cx="8572766" cy="4401205"/>
          </a:xfrm>
          <a:prstGeom prst="rect">
            <a:avLst/>
          </a:prstGeom>
        </p:spPr>
        <p:txBody>
          <a:bodyPr wrap="square">
            <a:spAutoFit/>
          </a:bodyPr>
          <a:lstStyle/>
          <a:p>
            <a:pPr algn="ctr"/>
            <a:r>
              <a:rPr lang="en-US" sz="2800" u="sng" dirty="0">
                <a:latin typeface="Georgia" pitchFamily="18" charset="0"/>
              </a:rPr>
              <a:t>Every child </a:t>
            </a:r>
            <a:r>
              <a:rPr lang="en-US" sz="2800" dirty="0">
                <a:latin typeface="Georgia" pitchFamily="18" charset="0"/>
              </a:rPr>
              <a:t>in America needs to be ready for today’s and tomorrow’s world. A profound gap exists between the knowledge and skills most students learn in school and the knowledge and skills they need for success in their communities and workplaces. To successfully face rigorous higher education coursework, career challenges and a globally competitive workforce, U.S. schools must align classroom environments with </a:t>
            </a:r>
            <a:endParaRPr lang="en-US" sz="2800" dirty="0" smtClean="0">
              <a:latin typeface="Georgia" pitchFamily="18" charset="0"/>
            </a:endParaRPr>
          </a:p>
          <a:p>
            <a:pPr algn="ctr"/>
            <a:r>
              <a:rPr lang="en-US" sz="2800" dirty="0" smtClean="0">
                <a:latin typeface="Georgia" pitchFamily="18" charset="0"/>
              </a:rPr>
              <a:t>real </a:t>
            </a:r>
            <a:r>
              <a:rPr lang="en-US" sz="2800" dirty="0">
                <a:latin typeface="Georgia" pitchFamily="18" charset="0"/>
              </a:rPr>
              <a:t>world </a:t>
            </a:r>
            <a:r>
              <a:rPr lang="en-US" sz="2800" dirty="0" smtClean="0">
                <a:latin typeface="Georgia" pitchFamily="18" charset="0"/>
              </a:rPr>
              <a:t>environments…</a:t>
            </a:r>
            <a:endParaRPr lang="en-US" sz="2800" dirty="0">
              <a:latin typeface="Georgia" pitchFamily="18" charset="0"/>
            </a:endParaRPr>
          </a:p>
        </p:txBody>
      </p:sp>
      <p:pic>
        <p:nvPicPr>
          <p:cNvPr id="6" name="Picture 5" descr="Picture 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5544" y="317836"/>
            <a:ext cx="2018456" cy="1507939"/>
          </a:xfrm>
          <a:prstGeom prst="rect">
            <a:avLst/>
          </a:prstGeom>
        </p:spPr>
      </p:pic>
      <p:pic>
        <p:nvPicPr>
          <p:cNvPr id="8" name="Picture 11" descr="CCS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17836"/>
            <a:ext cx="2075154" cy="168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eft-Right Arrow 9"/>
          <p:cNvSpPr/>
          <p:nvPr/>
        </p:nvSpPr>
        <p:spPr>
          <a:xfrm>
            <a:off x="1962892" y="545120"/>
            <a:ext cx="5352308" cy="1066761"/>
          </a:xfrm>
          <a:prstGeom prst="lef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900" b="1" dirty="0">
                <a:solidFill>
                  <a:srgbClr val="000000"/>
                </a:solidFill>
                <a:latin typeface="Georgia" pitchFamily="18" charset="0"/>
              </a:rPr>
              <a:t>ANCHORED IN COLLEGE AND CAREER READINESS</a:t>
            </a:r>
          </a:p>
        </p:txBody>
      </p:sp>
    </p:spTree>
    <p:extLst>
      <p:ext uri="{BB962C8B-B14F-4D97-AF65-F5344CB8AC3E}">
        <p14:creationId xmlns:p14="http://schemas.microsoft.com/office/powerpoint/2010/main" val="195338527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990600"/>
          </a:xfrm>
        </p:spPr>
        <p:txBody>
          <a:bodyPr>
            <a:normAutofit fontScale="90000"/>
          </a:bodyPr>
          <a:lstStyle/>
          <a:p>
            <a:pPr algn="ctr"/>
            <a:r>
              <a:rPr lang="en-US" dirty="0" smtClean="0"/>
              <a:t>Florida’s Common Core State Standards Implementation Timeline</a:t>
            </a:r>
            <a:endParaRPr lang="en-US" dirty="0"/>
          </a:p>
        </p:txBody>
      </p:sp>
      <p:graphicFrame>
        <p:nvGraphicFramePr>
          <p:cNvPr id="8" name="Content Placeholder 3"/>
          <p:cNvGraphicFramePr>
            <a:graphicFrameLocks/>
          </p:cNvGraphicFramePr>
          <p:nvPr/>
        </p:nvGraphicFramePr>
        <p:xfrm>
          <a:off x="304800" y="1371600"/>
          <a:ext cx="8504240" cy="3349625"/>
        </p:xfrm>
        <a:graphic>
          <a:graphicData uri="http://schemas.openxmlformats.org/drawingml/2006/table">
            <a:tbl>
              <a:tblPr firstRow="1" bandRow="1">
                <a:tableStyleId>{5C22544A-7EE6-4342-B048-85BDC9FD1C3A}</a:tableStyleId>
              </a:tblPr>
              <a:tblGrid>
                <a:gridCol w="2746375"/>
                <a:gridCol w="1151573"/>
                <a:gridCol w="1151573"/>
                <a:gridCol w="1151573"/>
                <a:gridCol w="1151573"/>
                <a:gridCol w="1151573"/>
              </a:tblGrid>
              <a:tr h="591111">
                <a:tc>
                  <a:txBody>
                    <a:bodyPr/>
                    <a:lstStyle/>
                    <a:p>
                      <a:pPr algn="ctr"/>
                      <a:r>
                        <a:rPr lang="en-US" sz="1800" dirty="0" smtClean="0">
                          <a:latin typeface="Georgia" pitchFamily="18" charset="0"/>
                        </a:rPr>
                        <a:t>Year/Grade Level</a:t>
                      </a:r>
                      <a:endParaRPr lang="en-US" sz="1800" dirty="0">
                        <a:latin typeface="Georgia" pitchFamily="18" charset="0"/>
                      </a:endParaRPr>
                    </a:p>
                  </a:txBody>
                  <a:tcPr marL="47051" marR="47051"/>
                </a:tc>
                <a:tc>
                  <a:txBody>
                    <a:bodyPr/>
                    <a:lstStyle/>
                    <a:p>
                      <a:pPr algn="ctr"/>
                      <a:r>
                        <a:rPr lang="en-US" sz="1800" dirty="0" smtClean="0">
                          <a:latin typeface="Georgia" pitchFamily="18" charset="0"/>
                        </a:rPr>
                        <a:t>K</a:t>
                      </a:r>
                      <a:endParaRPr lang="en-US" sz="1800" dirty="0">
                        <a:latin typeface="Georgia" pitchFamily="18" charset="0"/>
                      </a:endParaRPr>
                    </a:p>
                  </a:txBody>
                  <a:tcPr marL="47051" marR="47051"/>
                </a:tc>
                <a:tc>
                  <a:txBody>
                    <a:bodyPr/>
                    <a:lstStyle/>
                    <a:p>
                      <a:pPr algn="ctr"/>
                      <a:r>
                        <a:rPr lang="en-US" sz="1800" dirty="0" smtClean="0">
                          <a:latin typeface="Georgia" pitchFamily="18" charset="0"/>
                        </a:rPr>
                        <a:t>1</a:t>
                      </a:r>
                      <a:endParaRPr lang="en-US" sz="1800" dirty="0">
                        <a:latin typeface="Georgia" pitchFamily="18" charset="0"/>
                      </a:endParaRPr>
                    </a:p>
                  </a:txBody>
                  <a:tcPr marL="47051" marR="47051"/>
                </a:tc>
                <a:tc>
                  <a:txBody>
                    <a:bodyPr/>
                    <a:lstStyle/>
                    <a:p>
                      <a:pPr algn="ctr"/>
                      <a:r>
                        <a:rPr lang="en-US" sz="1800" dirty="0" smtClean="0">
                          <a:latin typeface="Georgia" pitchFamily="18" charset="0"/>
                        </a:rPr>
                        <a:t>2</a:t>
                      </a:r>
                      <a:endParaRPr lang="en-US" sz="1800" dirty="0">
                        <a:latin typeface="Georgia" pitchFamily="18" charset="0"/>
                      </a:endParaRPr>
                    </a:p>
                  </a:txBody>
                  <a:tcPr marL="47051" marR="47051"/>
                </a:tc>
                <a:tc>
                  <a:txBody>
                    <a:bodyPr/>
                    <a:lstStyle/>
                    <a:p>
                      <a:pPr algn="ctr"/>
                      <a:r>
                        <a:rPr lang="en-US" sz="1800" dirty="0" smtClean="0">
                          <a:latin typeface="Georgia" pitchFamily="18" charset="0"/>
                        </a:rPr>
                        <a:t>3-8</a:t>
                      </a:r>
                      <a:endParaRPr lang="en-US" sz="1800" dirty="0">
                        <a:latin typeface="Georgia" pitchFamily="18" charset="0"/>
                      </a:endParaRPr>
                    </a:p>
                  </a:txBody>
                  <a:tcPr marL="47051" marR="47051"/>
                </a:tc>
                <a:tc>
                  <a:txBody>
                    <a:bodyPr/>
                    <a:lstStyle/>
                    <a:p>
                      <a:pPr algn="ctr"/>
                      <a:r>
                        <a:rPr lang="en-US" sz="1800" dirty="0" smtClean="0">
                          <a:latin typeface="Georgia" pitchFamily="18" charset="0"/>
                        </a:rPr>
                        <a:t>9-12</a:t>
                      </a:r>
                      <a:endParaRPr lang="en-US" sz="1800" dirty="0">
                        <a:latin typeface="Georgia" pitchFamily="18" charset="0"/>
                      </a:endParaRPr>
                    </a:p>
                  </a:txBody>
                  <a:tcPr marL="47051" marR="47051"/>
                </a:tc>
              </a:tr>
              <a:tr h="423050">
                <a:tc>
                  <a:txBody>
                    <a:bodyPr/>
                    <a:lstStyle/>
                    <a:p>
                      <a:pPr algn="ctr"/>
                      <a:r>
                        <a:rPr lang="en-US" sz="1800" dirty="0" smtClean="0">
                          <a:latin typeface="Georgia" pitchFamily="18" charset="0"/>
                        </a:rPr>
                        <a:t>2011-2012</a:t>
                      </a:r>
                      <a:endParaRPr lang="en-US" sz="1800" dirty="0">
                        <a:latin typeface="Georgia" pitchFamily="18" charset="0"/>
                      </a:endParaRPr>
                    </a:p>
                  </a:txBody>
                  <a:tcPr marL="47051" marR="47051"/>
                </a:tc>
                <a:tc>
                  <a:txBody>
                    <a:bodyPr/>
                    <a:lstStyle/>
                    <a:p>
                      <a:pPr algn="ctr"/>
                      <a:r>
                        <a:rPr lang="en-US" sz="1800" dirty="0" smtClean="0">
                          <a:latin typeface="Georgia" pitchFamily="18" charset="0"/>
                        </a:rPr>
                        <a:t>FL</a:t>
                      </a:r>
                      <a:endParaRPr lang="en-US" sz="1800" b="1" dirty="0">
                        <a:latin typeface="Georgia" pitchFamily="18" charset="0"/>
                      </a:endParaRPr>
                    </a:p>
                  </a:txBody>
                  <a:tcPr marL="47051" marR="47051"/>
                </a:tc>
                <a:tc>
                  <a:txBody>
                    <a:bodyPr/>
                    <a:lstStyle/>
                    <a:p>
                      <a:pPr algn="ctr"/>
                      <a:r>
                        <a:rPr lang="en-US" sz="1800" dirty="0" smtClean="0">
                          <a:latin typeface="Georgia" pitchFamily="18" charset="0"/>
                        </a:rPr>
                        <a:t>L</a:t>
                      </a:r>
                      <a:endParaRPr lang="en-US" sz="1800" b="1" dirty="0">
                        <a:latin typeface="Georgia" pitchFamily="18" charset="0"/>
                      </a:endParaRPr>
                    </a:p>
                  </a:txBody>
                  <a:tcPr marL="47051" marR="47051"/>
                </a:tc>
                <a:tc>
                  <a:txBody>
                    <a:bodyPr/>
                    <a:lstStyle/>
                    <a:p>
                      <a:pPr algn="ctr"/>
                      <a:r>
                        <a:rPr lang="en-US" sz="1800" dirty="0" smtClean="0">
                          <a:latin typeface="Georgia" pitchFamily="18" charset="0"/>
                        </a:rPr>
                        <a:t>L</a:t>
                      </a:r>
                      <a:endParaRPr lang="en-US" sz="1800" b="1" dirty="0">
                        <a:latin typeface="Georgia" pitchFamily="18" charset="0"/>
                      </a:endParaRPr>
                    </a:p>
                  </a:txBody>
                  <a:tcPr marL="47051" marR="47051"/>
                </a:tc>
                <a:tc>
                  <a:txBody>
                    <a:bodyPr/>
                    <a:lstStyle/>
                    <a:p>
                      <a:pPr algn="ctr"/>
                      <a:r>
                        <a:rPr lang="en-US" sz="1800" dirty="0" smtClean="0">
                          <a:latin typeface="Georgia" pitchFamily="18" charset="0"/>
                        </a:rPr>
                        <a:t>L</a:t>
                      </a:r>
                      <a:endParaRPr lang="en-US" sz="1800" b="1" dirty="0">
                        <a:latin typeface="Georgia" pitchFamily="18" charset="0"/>
                      </a:endParaRPr>
                    </a:p>
                  </a:txBody>
                  <a:tcPr marL="47051" marR="47051"/>
                </a:tc>
                <a:tc>
                  <a:txBody>
                    <a:bodyPr/>
                    <a:lstStyle/>
                    <a:p>
                      <a:pPr algn="ctr"/>
                      <a:r>
                        <a:rPr lang="en-US" sz="1800" dirty="0" smtClean="0">
                          <a:latin typeface="Georgia" pitchFamily="18" charset="0"/>
                        </a:rPr>
                        <a:t>L</a:t>
                      </a:r>
                      <a:endParaRPr lang="en-US" sz="1800" b="1" dirty="0">
                        <a:latin typeface="Georgia" pitchFamily="18" charset="0"/>
                      </a:endParaRPr>
                    </a:p>
                  </a:txBody>
                  <a:tcPr marL="47051" marR="47051"/>
                </a:tc>
              </a:tr>
              <a:tr h="423050">
                <a:tc>
                  <a:txBody>
                    <a:bodyPr/>
                    <a:lstStyle/>
                    <a:p>
                      <a:pPr algn="ctr"/>
                      <a:r>
                        <a:rPr lang="en-US" sz="1800" dirty="0" smtClean="0">
                          <a:latin typeface="Georgia" pitchFamily="18" charset="0"/>
                        </a:rPr>
                        <a:t>2012-2013</a:t>
                      </a:r>
                      <a:endParaRPr lang="en-US" sz="1800" dirty="0">
                        <a:latin typeface="Georgia" pitchFamily="18" charset="0"/>
                      </a:endParaRPr>
                    </a:p>
                  </a:txBody>
                  <a:tcPr marL="47051" marR="47051"/>
                </a:tc>
                <a:tc>
                  <a:txBody>
                    <a:bodyPr/>
                    <a:lstStyle/>
                    <a:p>
                      <a:pPr algn="ctr"/>
                      <a:r>
                        <a:rPr lang="en-US" sz="1800" dirty="0" smtClean="0">
                          <a:latin typeface="Georgia" pitchFamily="18" charset="0"/>
                        </a:rPr>
                        <a:t>F L</a:t>
                      </a:r>
                      <a:endParaRPr lang="en-US" sz="1800" b="1" dirty="0">
                        <a:latin typeface="Georgia" pitchFamily="18" charset="0"/>
                      </a:endParaRPr>
                    </a:p>
                  </a:txBody>
                  <a:tcPr marL="47051" marR="47051"/>
                </a:tc>
                <a:tc>
                  <a:txBody>
                    <a:bodyPr/>
                    <a:lstStyle/>
                    <a:p>
                      <a:pPr algn="ctr"/>
                      <a:r>
                        <a:rPr lang="en-US" sz="1800" dirty="0" smtClean="0">
                          <a:latin typeface="Georgia" pitchFamily="18" charset="0"/>
                        </a:rPr>
                        <a:t>F L</a:t>
                      </a:r>
                      <a:endParaRPr lang="en-US" sz="1800" b="1" dirty="0">
                        <a:latin typeface="Georgia" pitchFamily="18" charset="0"/>
                      </a:endParaRPr>
                    </a:p>
                  </a:txBody>
                  <a:tcPr marL="47051" marR="47051"/>
                </a:tc>
                <a:tc>
                  <a:txBody>
                    <a:bodyPr/>
                    <a:lstStyle/>
                    <a:p>
                      <a:pPr algn="ctr"/>
                      <a:r>
                        <a:rPr lang="en-US" sz="1800" dirty="0" smtClean="0">
                          <a:latin typeface="Georgia" pitchFamily="18" charset="0"/>
                        </a:rPr>
                        <a:t>L</a:t>
                      </a:r>
                      <a:endParaRPr lang="en-US" sz="1800" b="1" dirty="0">
                        <a:latin typeface="Georgia" pitchFamily="18" charset="0"/>
                      </a:endParaRPr>
                    </a:p>
                  </a:txBody>
                  <a:tcPr marL="47051" marR="47051"/>
                </a:tc>
                <a:tc>
                  <a:txBody>
                    <a:bodyPr/>
                    <a:lstStyle/>
                    <a:p>
                      <a:pPr algn="ctr"/>
                      <a:r>
                        <a:rPr lang="en-US" sz="1800" dirty="0" smtClean="0">
                          <a:latin typeface="Georgia" pitchFamily="18" charset="0"/>
                        </a:rPr>
                        <a:t>L</a:t>
                      </a:r>
                      <a:endParaRPr lang="en-US" sz="1800" b="1" dirty="0">
                        <a:latin typeface="Georgia" pitchFamily="18" charset="0"/>
                      </a:endParaRPr>
                    </a:p>
                  </a:txBody>
                  <a:tcPr marL="47051" marR="47051"/>
                </a:tc>
                <a:tc>
                  <a:txBody>
                    <a:bodyPr/>
                    <a:lstStyle/>
                    <a:p>
                      <a:pPr algn="ctr"/>
                      <a:r>
                        <a:rPr lang="en-US" sz="1800" dirty="0" smtClean="0">
                          <a:latin typeface="Georgia" pitchFamily="18" charset="0"/>
                        </a:rPr>
                        <a:t>L</a:t>
                      </a:r>
                      <a:endParaRPr lang="en-US" sz="1800" b="1" dirty="0">
                        <a:latin typeface="Georgia" pitchFamily="18" charset="0"/>
                      </a:endParaRPr>
                    </a:p>
                  </a:txBody>
                  <a:tcPr marL="47051" marR="47051"/>
                </a:tc>
              </a:tr>
              <a:tr h="834508">
                <a:tc>
                  <a:txBody>
                    <a:bodyPr/>
                    <a:lstStyle/>
                    <a:p>
                      <a:pPr algn="ctr"/>
                      <a:r>
                        <a:rPr lang="en-US" sz="1800" dirty="0" smtClean="0">
                          <a:latin typeface="Georgia" pitchFamily="18" charset="0"/>
                        </a:rPr>
                        <a:t>2013-2014</a:t>
                      </a:r>
                    </a:p>
                    <a:p>
                      <a:pPr algn="ctr"/>
                      <a:r>
                        <a:rPr lang="en-US" sz="1800" dirty="0" smtClean="0">
                          <a:latin typeface="Georgia" pitchFamily="18" charset="0"/>
                        </a:rPr>
                        <a:t>CCSS fully implemented</a:t>
                      </a:r>
                      <a:endParaRPr lang="en-US" sz="1800" dirty="0">
                        <a:latin typeface="Georgia" pitchFamily="18" charset="0"/>
                      </a:endParaRPr>
                    </a:p>
                  </a:txBody>
                  <a:tcPr marL="47051" marR="47051"/>
                </a:tc>
                <a:tc>
                  <a:txBody>
                    <a:bodyPr/>
                    <a:lstStyle/>
                    <a:p>
                      <a:pPr algn="ctr"/>
                      <a:r>
                        <a:rPr lang="en-US" sz="1800" dirty="0" smtClean="0">
                          <a:latin typeface="Georgia" pitchFamily="18" charset="0"/>
                        </a:rPr>
                        <a:t>F L</a:t>
                      </a:r>
                      <a:endParaRPr lang="en-US" sz="1800" b="1" dirty="0">
                        <a:latin typeface="Georgia" pitchFamily="18" charset="0"/>
                      </a:endParaRPr>
                    </a:p>
                  </a:txBody>
                  <a:tcPr marL="47051" marR="47051"/>
                </a:tc>
                <a:tc>
                  <a:txBody>
                    <a:bodyPr/>
                    <a:lstStyle/>
                    <a:p>
                      <a:pPr algn="ctr"/>
                      <a:r>
                        <a:rPr lang="en-US" sz="1800" dirty="0" smtClean="0">
                          <a:latin typeface="Georgia" pitchFamily="18" charset="0"/>
                        </a:rPr>
                        <a:t>F L</a:t>
                      </a:r>
                      <a:endParaRPr lang="en-US" sz="1800" b="1" dirty="0">
                        <a:latin typeface="Georgia" pitchFamily="18" charset="0"/>
                      </a:endParaRPr>
                    </a:p>
                  </a:txBody>
                  <a:tcPr marL="47051" marR="47051"/>
                </a:tc>
                <a:tc>
                  <a:txBody>
                    <a:bodyPr/>
                    <a:lstStyle/>
                    <a:p>
                      <a:pPr algn="ctr"/>
                      <a:r>
                        <a:rPr lang="en-US" sz="1800" dirty="0" smtClean="0">
                          <a:latin typeface="Georgia" pitchFamily="18" charset="0"/>
                        </a:rPr>
                        <a:t>F L</a:t>
                      </a:r>
                      <a:endParaRPr lang="en-US" sz="1800" b="1" dirty="0">
                        <a:latin typeface="Georgia" pitchFamily="18" charset="0"/>
                      </a:endParaRPr>
                    </a:p>
                  </a:txBody>
                  <a:tcPr marL="47051" marR="47051"/>
                </a:tc>
                <a:tc>
                  <a:txBody>
                    <a:bodyPr/>
                    <a:lstStyle/>
                    <a:p>
                      <a:pPr algn="ctr"/>
                      <a:r>
                        <a:rPr lang="en-US" sz="1800" dirty="0" smtClean="0">
                          <a:latin typeface="Georgia" pitchFamily="18" charset="0"/>
                        </a:rPr>
                        <a:t> B L</a:t>
                      </a:r>
                      <a:endParaRPr lang="en-US" sz="1800" b="1" dirty="0">
                        <a:latin typeface="Georgia" pitchFamily="18" charset="0"/>
                      </a:endParaRPr>
                    </a:p>
                  </a:txBody>
                  <a:tcPr marL="47051" marR="47051"/>
                </a:tc>
                <a:tc>
                  <a:txBody>
                    <a:bodyPr/>
                    <a:lstStyle/>
                    <a:p>
                      <a:pPr algn="ctr"/>
                      <a:r>
                        <a:rPr lang="en-US" sz="1800" dirty="0" smtClean="0">
                          <a:latin typeface="Georgia" pitchFamily="18" charset="0"/>
                        </a:rPr>
                        <a:t>B L</a:t>
                      </a:r>
                      <a:endParaRPr lang="en-US" sz="1800" b="1" dirty="0">
                        <a:latin typeface="Georgia" pitchFamily="18" charset="0"/>
                      </a:endParaRPr>
                    </a:p>
                  </a:txBody>
                  <a:tcPr marL="47051" marR="47051"/>
                </a:tc>
              </a:tr>
              <a:tr h="1077906">
                <a:tc>
                  <a:txBody>
                    <a:bodyPr/>
                    <a:lstStyle/>
                    <a:p>
                      <a:pPr algn="ctr"/>
                      <a:r>
                        <a:rPr lang="en-US" sz="1800" dirty="0" smtClean="0">
                          <a:latin typeface="Georgia" pitchFamily="18" charset="0"/>
                        </a:rPr>
                        <a:t>2014-2015</a:t>
                      </a:r>
                    </a:p>
                    <a:p>
                      <a:pPr algn="ctr"/>
                      <a:r>
                        <a:rPr lang="en-US" sz="1800" dirty="0" smtClean="0">
                          <a:latin typeface="Georgia" pitchFamily="18" charset="0"/>
                        </a:rPr>
                        <a:t>CCSS fully implemented and assessed</a:t>
                      </a:r>
                      <a:endParaRPr lang="en-US" sz="1800" dirty="0">
                        <a:latin typeface="Georgia" pitchFamily="18" charset="0"/>
                      </a:endParaRPr>
                    </a:p>
                  </a:txBody>
                  <a:tcPr marL="47051" marR="4705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Georgia" pitchFamily="18" charset="0"/>
                        </a:rPr>
                        <a:t>F L</a:t>
                      </a:r>
                      <a:endParaRPr lang="en-US" sz="1800" b="1" dirty="0" smtClean="0">
                        <a:latin typeface="Georgia" pitchFamily="18" charset="0"/>
                      </a:endParaRPr>
                    </a:p>
                  </a:txBody>
                  <a:tcPr marL="47051" marR="4705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Georgia" pitchFamily="18" charset="0"/>
                        </a:rPr>
                        <a:t>F L</a:t>
                      </a:r>
                      <a:endParaRPr lang="en-US" sz="1800" b="1" dirty="0" smtClean="0">
                        <a:latin typeface="Georgia" pitchFamily="18" charset="0"/>
                      </a:endParaRPr>
                    </a:p>
                  </a:txBody>
                  <a:tcPr marL="47051" marR="4705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Georgia" pitchFamily="18" charset="0"/>
                        </a:rPr>
                        <a:t>F L</a:t>
                      </a:r>
                      <a:endParaRPr lang="en-US" sz="1800" b="1" dirty="0" smtClean="0">
                        <a:latin typeface="Georgia" pitchFamily="18" charset="0"/>
                      </a:endParaRPr>
                    </a:p>
                  </a:txBody>
                  <a:tcPr marL="47051" marR="4705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Georgia" pitchFamily="18" charset="0"/>
                        </a:rPr>
                        <a:t>F L</a:t>
                      </a:r>
                      <a:endParaRPr lang="en-US" sz="1800" b="1" dirty="0" smtClean="0">
                        <a:latin typeface="Georgia" pitchFamily="18" charset="0"/>
                      </a:endParaRPr>
                    </a:p>
                  </a:txBody>
                  <a:tcPr marL="47051" marR="4705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Georgia" pitchFamily="18" charset="0"/>
                        </a:rPr>
                        <a:t>F L</a:t>
                      </a:r>
                      <a:endParaRPr lang="en-US" sz="1800" b="1" dirty="0" smtClean="0">
                        <a:latin typeface="Georgia" pitchFamily="18" charset="0"/>
                      </a:endParaRPr>
                    </a:p>
                  </a:txBody>
                  <a:tcPr marL="47051" marR="47051"/>
                </a:tc>
              </a:tr>
            </a:tbl>
          </a:graphicData>
        </a:graphic>
      </p:graphicFrame>
      <p:sp>
        <p:nvSpPr>
          <p:cNvPr id="9" name="Content Placeholder 7"/>
          <p:cNvSpPr txBox="1">
            <a:spLocks/>
          </p:cNvSpPr>
          <p:nvPr/>
        </p:nvSpPr>
        <p:spPr>
          <a:xfrm>
            <a:off x="228600" y="4846320"/>
            <a:ext cx="8610599" cy="1604554"/>
          </a:xfrm>
          <a:prstGeom prst="rect">
            <a:avLst/>
          </a:prstGeom>
        </p:spPr>
        <p:txBody>
          <a:bodyPr>
            <a:normAutofit fontScale="47500" lnSpcReduction="20000"/>
          </a:bodyPr>
          <a:lstStyle/>
          <a:p>
            <a:pPr marL="342900" indent="-342900">
              <a:spcBef>
                <a:spcPct val="20000"/>
              </a:spcBef>
              <a:buFont typeface="Arial" pitchFamily="34" charset="0"/>
              <a:buNone/>
              <a:defRPr/>
            </a:pPr>
            <a:r>
              <a:rPr lang="en-US" sz="3200" b="1" dirty="0">
                <a:solidFill>
                  <a:prstClr val="black"/>
                </a:solidFill>
                <a:latin typeface="Georgia" pitchFamily="18" charset="0"/>
              </a:rPr>
              <a:t>F</a:t>
            </a:r>
            <a:r>
              <a:rPr lang="en-US" sz="3200" dirty="0">
                <a:solidFill>
                  <a:prstClr val="black"/>
                </a:solidFill>
                <a:latin typeface="Georgia" pitchFamily="18" charset="0"/>
              </a:rPr>
              <a:t> </a:t>
            </a:r>
            <a:r>
              <a:rPr lang="en-US" sz="3200" b="1" dirty="0">
                <a:solidFill>
                  <a:prstClr val="black"/>
                </a:solidFill>
                <a:latin typeface="Cambria" pitchFamily="18" charset="0"/>
              </a:rPr>
              <a:t>-</a:t>
            </a:r>
            <a:r>
              <a:rPr lang="en-US" sz="3200" dirty="0">
                <a:solidFill>
                  <a:prstClr val="black"/>
                </a:solidFill>
                <a:latin typeface="Georgia" pitchFamily="18" charset="0"/>
              </a:rPr>
              <a:t> full implementation of CCSS for all content areas</a:t>
            </a:r>
          </a:p>
          <a:p>
            <a:pPr marL="342900" indent="-342900">
              <a:spcBef>
                <a:spcPct val="20000"/>
              </a:spcBef>
              <a:buFont typeface="Arial" pitchFamily="34" charset="0"/>
              <a:buNone/>
              <a:defRPr/>
            </a:pPr>
            <a:r>
              <a:rPr lang="en-US" sz="3200" b="1" dirty="0">
                <a:solidFill>
                  <a:prstClr val="black"/>
                </a:solidFill>
                <a:latin typeface="Georgia" pitchFamily="18" charset="0"/>
              </a:rPr>
              <a:t>L</a:t>
            </a:r>
            <a:r>
              <a:rPr lang="en-US" sz="3200" b="1" dirty="0">
                <a:solidFill>
                  <a:prstClr val="black"/>
                </a:solidFill>
                <a:latin typeface="Cambria" pitchFamily="18" charset="0"/>
              </a:rPr>
              <a:t> – </a:t>
            </a:r>
            <a:r>
              <a:rPr lang="en-US" sz="3200" dirty="0">
                <a:solidFill>
                  <a:prstClr val="black"/>
                </a:solidFill>
                <a:latin typeface="Cambria" pitchFamily="18" charset="0"/>
              </a:rPr>
              <a:t>begin </a:t>
            </a:r>
            <a:r>
              <a:rPr lang="en-US" sz="3200" dirty="0">
                <a:solidFill>
                  <a:prstClr val="black"/>
                </a:solidFill>
                <a:latin typeface="Georgia" pitchFamily="18" charset="0"/>
              </a:rPr>
              <a:t>full implementation of content area literacy standards including:  (1) use of informational text, text complexity, quality and range in all grades (K-12), and (2) CCSS Literacy Standards in History/Social Studies, Science, and Technical Subjects (6-12) </a:t>
            </a:r>
          </a:p>
          <a:p>
            <a:pPr marL="342900" indent="-342900">
              <a:spcBef>
                <a:spcPct val="20000"/>
              </a:spcBef>
              <a:buFont typeface="Arial" pitchFamily="34" charset="0"/>
              <a:buNone/>
              <a:defRPr/>
            </a:pPr>
            <a:r>
              <a:rPr lang="en-US" sz="3200" b="1" dirty="0">
                <a:solidFill>
                  <a:prstClr val="black"/>
                </a:solidFill>
                <a:latin typeface="Georgia" pitchFamily="18" charset="0"/>
              </a:rPr>
              <a:t>B</a:t>
            </a:r>
            <a:r>
              <a:rPr lang="en-US" sz="3200" b="1" dirty="0">
                <a:solidFill>
                  <a:prstClr val="black"/>
                </a:solidFill>
                <a:latin typeface="Cambria" pitchFamily="18" charset="0"/>
              </a:rPr>
              <a:t> - </a:t>
            </a:r>
            <a:r>
              <a:rPr lang="en-US" sz="3200" dirty="0">
                <a:solidFill>
                  <a:prstClr val="black"/>
                </a:solidFill>
                <a:latin typeface="Georgia" pitchFamily="18" charset="0"/>
              </a:rPr>
              <a:t>blended instruction of CCSS with Next Generation Sunshine State Standards (NGSSS); last year of NGSSS assessed on FCAT 2.0</a:t>
            </a:r>
            <a:endParaRPr lang="en-US" sz="3200" dirty="0">
              <a:solidFill>
                <a:prstClr val="black"/>
              </a:solidFill>
              <a:latin typeface="Wingdings" pitchFamily="2" charset="2"/>
            </a:endParaRPr>
          </a:p>
          <a:p>
            <a:pPr marL="342900" indent="-342900">
              <a:spcBef>
                <a:spcPct val="20000"/>
              </a:spcBef>
              <a:buFont typeface="Arial" pitchFamily="34" charset="0"/>
              <a:buNone/>
              <a:defRPr/>
            </a:pPr>
            <a:endParaRPr lang="en-US" sz="3200" dirty="0">
              <a:solidFill>
                <a:prstClr val="black"/>
              </a:solidFill>
              <a:latin typeface="Wingdings 3" pitchFamily="18" charset="2"/>
            </a:endParaRPr>
          </a:p>
        </p:txBody>
      </p:sp>
      <p:sp>
        <p:nvSpPr>
          <p:cNvPr id="10" name="Rectangle 9"/>
          <p:cNvSpPr/>
          <p:nvPr/>
        </p:nvSpPr>
        <p:spPr>
          <a:xfrm>
            <a:off x="0" y="6336268"/>
            <a:ext cx="9144000" cy="369332"/>
          </a:xfrm>
          <a:prstGeom prst="rect">
            <a:avLst/>
          </a:prstGeom>
        </p:spPr>
        <p:txBody>
          <a:bodyPr wrap="square">
            <a:spAutoFit/>
          </a:bodyPr>
          <a:lstStyle/>
          <a:p>
            <a:pPr algn="ctr"/>
            <a:r>
              <a:rPr lang="en-US" dirty="0">
                <a:solidFill>
                  <a:prstClr val="black"/>
                </a:solidFill>
                <a:latin typeface="Georgia" pitchFamily="18" charset="0"/>
                <a:hlinkClick r:id="rId3"/>
              </a:rPr>
              <a:t>http://www.fldoe.org/bii/pdf/CCSS-ImplementationTimeline.pdf</a:t>
            </a:r>
            <a:endParaRPr lang="en-US" dirty="0">
              <a:solidFill>
                <a:prstClr val="black"/>
              </a:solidFill>
              <a:latin typeface="Georgia" pitchFamily="18" charset="0"/>
            </a:endParaRPr>
          </a:p>
        </p:txBody>
      </p:sp>
    </p:spTree>
    <p:extLst>
      <p:ext uri="{BB962C8B-B14F-4D97-AF65-F5344CB8AC3E}">
        <p14:creationId xmlns:p14="http://schemas.microsoft.com/office/powerpoint/2010/main" val="10535187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4000" b="1" dirty="0"/>
              <a:t>College and Career Readiness (CCR) for All Students</a:t>
            </a:r>
            <a:r>
              <a:rPr lang="en-US" sz="4000" dirty="0"/>
              <a:t/>
            </a:r>
            <a:br>
              <a:rPr lang="en-US" sz="4000" dirty="0"/>
            </a:br>
            <a:endParaRPr lang="en-US" sz="4000" dirty="0"/>
          </a:p>
        </p:txBody>
      </p:sp>
      <p:sp>
        <p:nvSpPr>
          <p:cNvPr id="3" name="Content Placeholder 2"/>
          <p:cNvSpPr>
            <a:spLocks noGrp="1"/>
          </p:cNvSpPr>
          <p:nvPr>
            <p:ph idx="1"/>
          </p:nvPr>
        </p:nvSpPr>
        <p:spPr>
          <a:xfrm>
            <a:off x="152400" y="1524000"/>
            <a:ext cx="8915400" cy="5334000"/>
          </a:xfrm>
        </p:spPr>
        <p:txBody>
          <a:bodyPr>
            <a:normAutofit fontScale="85000" lnSpcReduction="20000"/>
          </a:bodyPr>
          <a:lstStyle/>
          <a:p>
            <a:pPr marL="0" indent="0">
              <a:lnSpc>
                <a:spcPct val="120000"/>
              </a:lnSpc>
              <a:buNone/>
            </a:pPr>
            <a:r>
              <a:rPr lang="en-US" dirty="0" smtClean="0"/>
              <a:t>To </a:t>
            </a:r>
            <a:r>
              <a:rPr lang="en-US" dirty="0"/>
              <a:t>help achieve President Obama’s stated goal for the country of </a:t>
            </a:r>
            <a:r>
              <a:rPr lang="en-US" b="1" dirty="0"/>
              <a:t>ensuring that all students are ready for college and careers when they graduate from high school</a:t>
            </a:r>
            <a:r>
              <a:rPr lang="en-US" dirty="0"/>
              <a:t>, the administration has designed a blueprint for a re-envisioned federal role in education through the reauthorization of the Elementary and Secondary Education Act (ESEA). The new ESEA will call for:</a:t>
            </a:r>
          </a:p>
          <a:p>
            <a:pPr>
              <a:lnSpc>
                <a:spcPct val="110000"/>
              </a:lnSpc>
            </a:pPr>
            <a:r>
              <a:rPr lang="en-US" dirty="0" smtClean="0"/>
              <a:t>Raising </a:t>
            </a:r>
            <a:r>
              <a:rPr lang="en-US" dirty="0"/>
              <a:t>standards for all students in </a:t>
            </a:r>
            <a:r>
              <a:rPr lang="en-US" dirty="0" smtClean="0"/>
              <a:t>English/language </a:t>
            </a:r>
            <a:r>
              <a:rPr lang="en-US" dirty="0"/>
              <a:t>a</a:t>
            </a:r>
            <a:r>
              <a:rPr lang="en-US" dirty="0" smtClean="0"/>
              <a:t>rts </a:t>
            </a:r>
            <a:r>
              <a:rPr lang="en-US" dirty="0"/>
              <a:t>and m</a:t>
            </a:r>
            <a:r>
              <a:rPr lang="en-US" dirty="0" smtClean="0"/>
              <a:t>athematics</a:t>
            </a:r>
            <a:r>
              <a:rPr lang="en-US" dirty="0"/>
              <a:t>;</a:t>
            </a:r>
          </a:p>
          <a:p>
            <a:pPr>
              <a:lnSpc>
                <a:spcPct val="110000"/>
              </a:lnSpc>
            </a:pPr>
            <a:r>
              <a:rPr lang="en-US" dirty="0" smtClean="0"/>
              <a:t>Developing </a:t>
            </a:r>
            <a:r>
              <a:rPr lang="en-US" dirty="0"/>
              <a:t>better assessments aligned with college</a:t>
            </a:r>
            <a:r>
              <a:rPr lang="en-US" dirty="0" smtClean="0"/>
              <a:t>- and </a:t>
            </a:r>
            <a:r>
              <a:rPr lang="en-US" dirty="0"/>
              <a:t>career-ready standards; and</a:t>
            </a:r>
          </a:p>
          <a:p>
            <a:pPr>
              <a:lnSpc>
                <a:spcPct val="110000"/>
              </a:lnSpc>
            </a:pPr>
            <a:r>
              <a:rPr lang="en-US" dirty="0" smtClean="0"/>
              <a:t>Implementing </a:t>
            </a:r>
            <a:r>
              <a:rPr lang="en-US" dirty="0"/>
              <a:t>a complete education through improved professional development and evidence-based instructional models and supports</a:t>
            </a:r>
          </a:p>
        </p:txBody>
      </p:sp>
    </p:spTree>
    <p:extLst>
      <p:ext uri="{BB962C8B-B14F-4D97-AF65-F5344CB8AC3E}">
        <p14:creationId xmlns:p14="http://schemas.microsoft.com/office/powerpoint/2010/main" val="14617371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b="1" dirty="0"/>
              <a:t>Expectations for ALL Students</a:t>
            </a:r>
            <a:endParaRPr lang="en-US" sz="4000" dirty="0"/>
          </a:p>
        </p:txBody>
      </p:sp>
      <p:sp>
        <p:nvSpPr>
          <p:cNvPr id="3" name="Content Placeholder 2"/>
          <p:cNvSpPr>
            <a:spLocks noGrp="1"/>
          </p:cNvSpPr>
          <p:nvPr>
            <p:ph idx="1"/>
          </p:nvPr>
        </p:nvSpPr>
        <p:spPr>
          <a:xfrm>
            <a:off x="228600" y="1600200"/>
            <a:ext cx="6477000" cy="4525963"/>
          </a:xfrm>
        </p:spPr>
        <p:txBody>
          <a:bodyPr>
            <a:normAutofit/>
          </a:bodyPr>
          <a:lstStyle/>
          <a:p>
            <a:pPr marL="0" indent="0">
              <a:buNone/>
            </a:pPr>
            <a:r>
              <a:rPr lang="en-US" b="1" dirty="0" smtClean="0"/>
              <a:t>Students with disabilities </a:t>
            </a:r>
            <a:r>
              <a:rPr lang="en-US" dirty="0" smtClean="0"/>
              <a:t>―</a:t>
            </a:r>
            <a:r>
              <a:rPr lang="en-US" dirty="0"/>
              <a:t>students eligible under the Individuals with Disabilities Education </a:t>
            </a:r>
            <a:r>
              <a:rPr lang="en-US" dirty="0" smtClean="0"/>
              <a:t>Act (</a:t>
            </a:r>
            <a:r>
              <a:rPr lang="en-US" dirty="0"/>
              <a:t>IDEA)―must be challenged to excel within the general curriculum and be prepared for success in </a:t>
            </a:r>
            <a:r>
              <a:rPr lang="en-US" dirty="0" smtClean="0"/>
              <a:t>their post</a:t>
            </a:r>
            <a:r>
              <a:rPr lang="en-US" dirty="0"/>
              <a:t>-school lives, including college and/or careers. </a:t>
            </a:r>
          </a:p>
        </p:txBody>
      </p:sp>
      <p:sp>
        <p:nvSpPr>
          <p:cNvPr id="4" name="TextBox 3"/>
          <p:cNvSpPr txBox="1"/>
          <p:nvPr/>
        </p:nvSpPr>
        <p:spPr>
          <a:xfrm>
            <a:off x="337936" y="5562600"/>
            <a:ext cx="8539517" cy="830997"/>
          </a:xfrm>
          <a:prstGeom prst="rect">
            <a:avLst/>
          </a:prstGeom>
          <a:noFill/>
        </p:spPr>
        <p:txBody>
          <a:bodyPr wrap="none" rtlCol="0">
            <a:spAutoFit/>
          </a:bodyPr>
          <a:lstStyle/>
          <a:p>
            <a:pPr algn="ctr"/>
            <a:r>
              <a:rPr lang="en-US" sz="2400" i="1" dirty="0">
                <a:latin typeface="Georgia" pitchFamily="18" charset="0"/>
              </a:rPr>
              <a:t>Promoting a culture of high expectations for all students </a:t>
            </a:r>
            <a:endParaRPr lang="en-US" sz="2400" i="1" dirty="0" smtClean="0">
              <a:latin typeface="Georgia" pitchFamily="18" charset="0"/>
            </a:endParaRPr>
          </a:p>
          <a:p>
            <a:pPr algn="ctr"/>
            <a:r>
              <a:rPr lang="en-US" sz="2400" i="1" dirty="0" smtClean="0">
                <a:latin typeface="Georgia" pitchFamily="18" charset="0"/>
              </a:rPr>
              <a:t>is </a:t>
            </a:r>
            <a:r>
              <a:rPr lang="en-US" sz="2400" i="1" dirty="0">
                <a:latin typeface="Georgia" pitchFamily="18" charset="0"/>
              </a:rPr>
              <a:t>a fundamental </a:t>
            </a:r>
            <a:r>
              <a:rPr lang="en-US" sz="2400" i="1" dirty="0" smtClean="0">
                <a:latin typeface="Georgia" pitchFamily="18" charset="0"/>
              </a:rPr>
              <a:t>goal </a:t>
            </a:r>
            <a:r>
              <a:rPr lang="en-US" sz="2400" i="1" dirty="0">
                <a:latin typeface="Georgia" pitchFamily="18" charset="0"/>
              </a:rPr>
              <a:t>of the Common Core State Standards. </a:t>
            </a:r>
          </a:p>
        </p:txBody>
      </p:sp>
      <p:pic>
        <p:nvPicPr>
          <p:cNvPr id="3074" name="Picture 2" descr="http://media.tumblr.com/tumblr_ly0p4nDYjI1qz9k9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845" y="2209800"/>
            <a:ext cx="2763530" cy="256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8625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84437"/>
            <a:ext cx="8229600" cy="4525963"/>
          </a:xfrm>
        </p:spPr>
        <p:txBody>
          <a:bodyPr>
            <a:noAutofit/>
          </a:bodyPr>
          <a:lstStyle/>
          <a:p>
            <a:pPr marL="0" indent="0">
              <a:buNone/>
            </a:pPr>
            <a:r>
              <a:rPr lang="en-US" sz="2800" dirty="0" smtClean="0"/>
              <a:t>Standards and curriculum: Standards are not curriculum. </a:t>
            </a:r>
            <a:r>
              <a:rPr lang="en-US" sz="2800" dirty="0" smtClean="0">
                <a:solidFill>
                  <a:schemeClr val="tx2">
                    <a:lumMod val="60000"/>
                    <a:lumOff val="40000"/>
                  </a:schemeClr>
                </a:solidFill>
              </a:rPr>
              <a:t>This initiative is about developing a set of standards that are common across states. </a:t>
            </a:r>
            <a:r>
              <a:rPr lang="en-US" sz="2800" dirty="0" smtClean="0"/>
              <a:t>The curriculum that follows will continue to be a local responsibility (or state-led, where appropriate). There are multiple ways to teach these standards, and therefore, there will be multiple approaches that could help students accomplish the goals set out in the standards.</a:t>
            </a:r>
            <a:endParaRPr lang="en-US" sz="2800" dirty="0"/>
          </a:p>
        </p:txBody>
      </p:sp>
      <p:sp>
        <p:nvSpPr>
          <p:cNvPr id="4" name="Title 1"/>
          <p:cNvSpPr>
            <a:spLocks noGrp="1"/>
          </p:cNvSpPr>
          <p:nvPr>
            <p:ph type="title"/>
          </p:nvPr>
        </p:nvSpPr>
        <p:spPr>
          <a:xfrm>
            <a:off x="152400" y="609600"/>
            <a:ext cx="8763000" cy="1143000"/>
          </a:xfrm>
        </p:spPr>
        <p:txBody>
          <a:bodyPr>
            <a:noAutofit/>
          </a:bodyPr>
          <a:lstStyle/>
          <a:p>
            <a:r>
              <a:rPr lang="en-US" dirty="0" smtClean="0"/>
              <a:t>Common Core State Standards Initiative</a:t>
            </a:r>
            <a:br>
              <a:rPr lang="en-US" dirty="0" smtClean="0"/>
            </a:br>
            <a:r>
              <a:rPr lang="en-US" dirty="0" smtClean="0"/>
              <a:t>Standards-Setting Considerations</a:t>
            </a:r>
            <a:endParaRPr lang="en-US" dirty="0"/>
          </a:p>
        </p:txBody>
      </p:sp>
    </p:spTree>
    <p:extLst>
      <p:ext uri="{BB962C8B-B14F-4D97-AF65-F5344CB8AC3E}">
        <p14:creationId xmlns:p14="http://schemas.microsoft.com/office/powerpoint/2010/main" val="944136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03437"/>
            <a:ext cx="8382000" cy="4525963"/>
          </a:xfrm>
        </p:spPr>
        <p:txBody>
          <a:bodyPr>
            <a:normAutofit/>
          </a:bodyPr>
          <a:lstStyle/>
          <a:p>
            <a:pPr marL="0" indent="0">
              <a:buNone/>
            </a:pPr>
            <a:r>
              <a:rPr lang="en-US" sz="2400" dirty="0" smtClean="0"/>
              <a:t>21st century skills: These documents are not an attempt to demonstrate everything that a student should learn; rather, we have focused on two areas – English-language Arts and Mathematics. </a:t>
            </a:r>
            <a:r>
              <a:rPr lang="en-US" sz="2400" dirty="0" smtClean="0">
                <a:solidFill>
                  <a:schemeClr val="tx2">
                    <a:lumMod val="60000"/>
                    <a:lumOff val="40000"/>
                  </a:schemeClr>
                </a:solidFill>
              </a:rPr>
              <a:t>The standards have incorporated 21st century skills where possible. </a:t>
            </a:r>
            <a:r>
              <a:rPr lang="en-US" sz="2400" dirty="0" smtClean="0"/>
              <a:t>They are not inclusive of all the skills students need for success in the 21st Century, but many of these skills will be required across disciplines.</a:t>
            </a:r>
            <a:endParaRPr lang="en-US" sz="2400" dirty="0"/>
          </a:p>
        </p:txBody>
      </p:sp>
      <p:sp>
        <p:nvSpPr>
          <p:cNvPr id="4" name="Title 1"/>
          <p:cNvSpPr>
            <a:spLocks noGrp="1"/>
          </p:cNvSpPr>
          <p:nvPr>
            <p:ph type="title"/>
          </p:nvPr>
        </p:nvSpPr>
        <p:spPr>
          <a:xfrm>
            <a:off x="304800" y="457200"/>
            <a:ext cx="8534400" cy="1143000"/>
          </a:xfrm>
        </p:spPr>
        <p:txBody>
          <a:bodyPr>
            <a:noAutofit/>
          </a:bodyPr>
          <a:lstStyle/>
          <a:p>
            <a:r>
              <a:rPr lang="en-US" dirty="0" smtClean="0"/>
              <a:t>Common Core State Standards Initiative</a:t>
            </a:r>
            <a:br>
              <a:rPr lang="en-US" dirty="0" smtClean="0"/>
            </a:br>
            <a:r>
              <a:rPr lang="en-US" dirty="0" smtClean="0"/>
              <a:t>Standards-Setting Considerations</a:t>
            </a:r>
            <a:endParaRPr lang="en-US" dirty="0"/>
          </a:p>
        </p:txBody>
      </p:sp>
      <p:pic>
        <p:nvPicPr>
          <p:cNvPr id="14338" name="Picture 2" descr="http://thedogatemyhomework.pbworks.com/f/21st+Century+Word+Clo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0402" y="4676774"/>
            <a:ext cx="2828925" cy="21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263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 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88" y="1295400"/>
            <a:ext cx="7121292" cy="4617759"/>
          </a:xfrm>
          <a:prstGeom prst="rect">
            <a:avLst/>
          </a:prstGeom>
        </p:spPr>
      </p:pic>
      <p:sp>
        <p:nvSpPr>
          <p:cNvPr id="10" name="Title 2"/>
          <p:cNvSpPr>
            <a:spLocks noGrp="1"/>
          </p:cNvSpPr>
          <p:nvPr>
            <p:ph type="title"/>
          </p:nvPr>
        </p:nvSpPr>
        <p:spPr>
          <a:xfrm>
            <a:off x="608012" y="238125"/>
            <a:ext cx="7567867" cy="1219200"/>
          </a:xfrm>
        </p:spPr>
        <p:txBody>
          <a:bodyPr>
            <a:normAutofit fontScale="90000"/>
          </a:bodyPr>
          <a:lstStyle/>
          <a:p>
            <a:pPr marL="168275" algn="ctr" eaLnBrk="1" hangingPunct="1"/>
            <a:r>
              <a:rPr lang="en-US" sz="4000" dirty="0" smtClean="0">
                <a:solidFill>
                  <a:srgbClr val="800000"/>
                </a:solidFill>
                <a:latin typeface="Gill Sans" charset="0"/>
                <a:cs typeface="Gill Sans" charset="0"/>
              </a:rPr>
              <a:t>The </a:t>
            </a:r>
            <a:r>
              <a:rPr lang="en-US" sz="4000" b="1" dirty="0" smtClean="0">
                <a:solidFill>
                  <a:srgbClr val="800000"/>
                </a:solidFill>
                <a:latin typeface="Gill Sans" charset="0"/>
                <a:cs typeface="Gill Sans" charset="0"/>
              </a:rPr>
              <a:t>FRAMEWORK</a:t>
            </a:r>
            <a:r>
              <a:rPr lang="en-US" sz="4000" dirty="0" smtClean="0">
                <a:solidFill>
                  <a:srgbClr val="800000"/>
                </a:solidFill>
                <a:latin typeface="Gill Sans" charset="0"/>
                <a:cs typeface="Gill Sans" charset="0"/>
              </a:rPr>
              <a:t> for 21</a:t>
            </a:r>
            <a:r>
              <a:rPr lang="en-US" sz="4000" baseline="30000" dirty="0" smtClean="0">
                <a:solidFill>
                  <a:srgbClr val="800000"/>
                </a:solidFill>
                <a:latin typeface="Gill Sans" charset="0"/>
                <a:cs typeface="Gill Sans" charset="0"/>
              </a:rPr>
              <a:t>st</a:t>
            </a:r>
            <a:r>
              <a:rPr lang="en-US" sz="4000" dirty="0" smtClean="0">
                <a:solidFill>
                  <a:srgbClr val="800000"/>
                </a:solidFill>
                <a:latin typeface="Gill Sans" charset="0"/>
                <a:cs typeface="Gill Sans" charset="0"/>
              </a:rPr>
              <a:t> Century Learning</a:t>
            </a:r>
            <a:endParaRPr lang="en-US" sz="4000" dirty="0">
              <a:solidFill>
                <a:srgbClr val="800000"/>
              </a:solidFill>
              <a:latin typeface="Gill Sans" charset="0"/>
              <a:cs typeface="Gill Sans" charset="0"/>
            </a:endParaRPr>
          </a:p>
        </p:txBody>
      </p:sp>
      <p:pic>
        <p:nvPicPr>
          <p:cNvPr id="2050" name="Picture 2" descr="http://t2.gstatic.com/images?q=tbn:ANd9GcS0IA38JV9Z9LJTmZIex8pb-W9QThAzxRDmpyWakIXCw_lARMrmguIOHGF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486400"/>
            <a:ext cx="2206625" cy="126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47436"/>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rincipalsedge.com/wp-content/uploads/2012/04/Common-Core-State-Standards.png"/>
          <p:cNvPicPr>
            <a:picLocks noChangeAspect="1" noChangeArrowheads="1"/>
          </p:cNvPicPr>
          <p:nvPr/>
        </p:nvPicPr>
        <p:blipFill>
          <a:blip r:embed="rId3" cstate="print"/>
          <a:srcRect/>
          <a:stretch>
            <a:fillRect/>
          </a:stretch>
        </p:blipFill>
        <p:spPr bwMode="auto">
          <a:xfrm>
            <a:off x="2409825" y="5181599"/>
            <a:ext cx="4067175" cy="1447801"/>
          </a:xfrm>
          <a:prstGeom prst="rect">
            <a:avLst/>
          </a:prstGeom>
          <a:noFill/>
          <a:ln w="38100" cmpd="thickThin">
            <a:solidFill>
              <a:schemeClr val="tx1"/>
            </a:solidFill>
          </a:ln>
        </p:spPr>
      </p:pic>
      <p:sp>
        <p:nvSpPr>
          <p:cNvPr id="3" name="Rectangle 2"/>
          <p:cNvSpPr/>
          <p:nvPr/>
        </p:nvSpPr>
        <p:spPr>
          <a:xfrm>
            <a:off x="914400" y="381000"/>
            <a:ext cx="7239000" cy="4499693"/>
          </a:xfrm>
          <a:prstGeom prst="rect">
            <a:avLst/>
          </a:prstGeom>
          <a:solidFill>
            <a:schemeClr val="bg1"/>
          </a:solidFill>
          <a:ln w="76200" cap="rnd" cmpd="thickThin">
            <a:solidFill>
              <a:schemeClr val="tx1"/>
            </a:solidFill>
            <a:bevel/>
          </a:ln>
        </p:spPr>
        <p:txBody>
          <a:bodyPr wrap="square">
            <a:spAutoFit/>
          </a:bodyPr>
          <a:lstStyle/>
          <a:p>
            <a:pPr>
              <a:lnSpc>
                <a:spcPct val="80000"/>
              </a:lnSpc>
            </a:pPr>
            <a:endParaRPr lang="en-US" sz="2000" b="1" i="1" dirty="0">
              <a:solidFill>
                <a:srgbClr val="0000FF"/>
              </a:solidFill>
              <a:latin typeface="Cambria" pitchFamily="18" charset="0"/>
            </a:endParaRPr>
          </a:p>
          <a:p>
            <a:pPr algn="just">
              <a:lnSpc>
                <a:spcPct val="80000"/>
              </a:lnSpc>
            </a:pPr>
            <a:r>
              <a:rPr lang="en-US" sz="3200" b="1" i="1" dirty="0">
                <a:solidFill>
                  <a:srgbClr val="0000FF"/>
                </a:solidFill>
                <a:latin typeface="Cambria" pitchFamily="18" charset="0"/>
              </a:rPr>
              <a:t>“We live in a time of vast changes that include accelerating globalization, mounting quantities of information, the dominating influence of science and technology, and the clash of civilizations.  Those changes call for new ways of learning and thinking in school, business, and the professions.”</a:t>
            </a:r>
          </a:p>
          <a:p>
            <a:pPr>
              <a:lnSpc>
                <a:spcPct val="80000"/>
              </a:lnSpc>
            </a:pPr>
            <a:r>
              <a:rPr lang="en-US" sz="3200" b="1" i="1" dirty="0">
                <a:solidFill>
                  <a:srgbClr val="0000FF"/>
                </a:solidFill>
                <a:latin typeface="Cambria" pitchFamily="18" charset="0"/>
              </a:rPr>
              <a:t>                                     </a:t>
            </a:r>
            <a:r>
              <a:rPr lang="en-US" sz="3200" b="1" i="1" dirty="0">
                <a:solidFill>
                  <a:prstClr val="black"/>
                </a:solidFill>
                <a:latin typeface="Cambria" pitchFamily="18" charset="0"/>
              </a:rPr>
              <a:t>-Howard Gardner</a:t>
            </a:r>
          </a:p>
          <a:p>
            <a:pPr algn="ctr">
              <a:lnSpc>
                <a:spcPct val="80000"/>
              </a:lnSpc>
            </a:pPr>
            <a:r>
              <a:rPr lang="en-US" sz="3200" b="1" i="1" dirty="0">
                <a:solidFill>
                  <a:prstClr val="black"/>
                </a:solidFill>
                <a:latin typeface="Cambria" pitchFamily="18" charset="0"/>
              </a:rPr>
              <a:t>Five Minds for the Future (2007)</a:t>
            </a:r>
          </a:p>
          <a:p>
            <a:pPr>
              <a:lnSpc>
                <a:spcPct val="80000"/>
              </a:lnSpc>
            </a:pPr>
            <a:r>
              <a:rPr lang="en-US" i="1" dirty="0">
                <a:solidFill>
                  <a:prstClr val="black"/>
                </a:solidFill>
                <a:latin typeface="Georgia" pitchFamily="18" charset="0"/>
              </a:rPr>
              <a:t>   </a:t>
            </a:r>
            <a:endParaRPr lang="en-US" dirty="0">
              <a:solidFill>
                <a:prstClr val="black"/>
              </a:solidFill>
              <a:latin typeface="Georgia" pitchFamily="18" charset="0"/>
            </a:endParaRPr>
          </a:p>
        </p:txBody>
      </p:sp>
    </p:spTree>
    <p:extLst>
      <p:ext uri="{BB962C8B-B14F-4D97-AF65-F5344CB8AC3E}">
        <p14:creationId xmlns:p14="http://schemas.microsoft.com/office/powerpoint/2010/main" val="259287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wd">
                                    <p:tmPct val="50000"/>
                                  </p:iterate>
                                  <p:childTnLst>
                                    <p:set>
                                      <p:cBhvr>
                                        <p:cTn id="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7" dur="500"/>
                                        <p:tgtEl>
                                          <p:spTgt spid="3">
                                            <p:txEl>
                                              <p:pRg st="1" end="1"/>
                                            </p:txEl>
                                          </p:spTgt>
                                        </p:tgtEl>
                                        <p:attrNameLst>
                                          <p:attrName>style.color</p:attrName>
                                        </p:attrNameLst>
                                      </p:cBhvr>
                                      <p:tavLst>
                                        <p:tav tm="0">
                                          <p:val>
                                            <p:clrVal>
                                              <a:schemeClr val="hlink"/>
                                            </p:clrVal>
                                          </p:val>
                                        </p:tav>
                                        <p:tav tm="50000">
                                          <p:val>
                                            <p:clrVal>
                                              <a:schemeClr val="hlink"/>
                                            </p:clrVal>
                                          </p:val>
                                        </p:tav>
                                      </p:tavLst>
                                    </p:anim>
                                    <p:anim calcmode="discrete" valueType="clr">
                                      <p:cBhvr>
                                        <p:cTn id="8" dur="50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9" dur="500"/>
                                        <p:tgtEl>
                                          <p:spTgt spid="3">
                                            <p:txEl>
                                              <p:pRg st="1" end="1"/>
                                            </p:txEl>
                                          </p:spTgt>
                                        </p:tgtEl>
                                        <p:attrNameLst>
                                          <p:attrName>fill.type</p:attrName>
                                        </p:attrNameLst>
                                      </p:cBhvr>
                                      <p:to>
                                        <p:strVal val="solid"/>
                                      </p:to>
                                    </p:set>
                                  </p:childTnLst>
                                </p:cTn>
                              </p:par>
                            </p:childTnLst>
                          </p:cTn>
                        </p:par>
                        <p:par>
                          <p:cTn id="10" fill="hold">
                            <p:stCondLst>
                              <p:cond delay="13250"/>
                            </p:stCondLst>
                            <p:childTnLst>
                              <p:par>
                                <p:cTn id="11" presetID="27" presetClass="entr" presetSubtype="0" fill="hold" nodeType="afterEffect">
                                  <p:stCondLst>
                                    <p:cond delay="0"/>
                                  </p:stCondLst>
                                  <p:iterate type="wd">
                                    <p:tmPct val="50000"/>
                                  </p:iterate>
                                  <p:childTnLst>
                                    <p:set>
                                      <p:cBhvr>
                                        <p:cTn id="12"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3" dur="500"/>
                                        <p:tgtEl>
                                          <p:spTgt spid="3">
                                            <p:txEl>
                                              <p:pRg st="2" end="2"/>
                                            </p:txEl>
                                          </p:spTgt>
                                        </p:tgtEl>
                                        <p:attrNameLst>
                                          <p:attrName>style.color</p:attrName>
                                        </p:attrNameLst>
                                      </p:cBhvr>
                                      <p:tavLst>
                                        <p:tav tm="0">
                                          <p:val>
                                            <p:clrVal>
                                              <a:schemeClr val="hlink"/>
                                            </p:clrVal>
                                          </p:val>
                                        </p:tav>
                                        <p:tav tm="50000">
                                          <p:val>
                                            <p:clrVal>
                                              <a:schemeClr val="hlink"/>
                                            </p:clrVal>
                                          </p:val>
                                        </p:tav>
                                      </p:tavLst>
                                    </p:anim>
                                    <p:anim calcmode="discrete" valueType="clr">
                                      <p:cBhvr>
                                        <p:cTn id="14" dur="50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5" dur="500"/>
                                        <p:tgtEl>
                                          <p:spTgt spid="3">
                                            <p:txEl>
                                              <p:pRg st="2" end="2"/>
                                            </p:txEl>
                                          </p:spTgt>
                                        </p:tgtEl>
                                        <p:attrNameLst>
                                          <p:attrName>fill.type</p:attrName>
                                        </p:attrNameLst>
                                      </p:cBhvr>
                                      <p:to>
                                        <p:strVal val="solid"/>
                                      </p:to>
                                    </p:set>
                                  </p:childTnLst>
                                </p:cTn>
                              </p:par>
                            </p:childTnLst>
                          </p:cTn>
                        </p:par>
                        <p:par>
                          <p:cTn id="16" fill="hold">
                            <p:stCondLst>
                              <p:cond delay="14500"/>
                            </p:stCondLst>
                            <p:childTnLst>
                              <p:par>
                                <p:cTn id="17" presetID="27" presetClass="entr" presetSubtype="0" fill="hold" nodeType="afterEffect">
                                  <p:stCondLst>
                                    <p:cond delay="0"/>
                                  </p:stCondLst>
                                  <p:iterate type="wd">
                                    <p:tmPct val="50000"/>
                                  </p:iterate>
                                  <p:childTnLst>
                                    <p:set>
                                      <p:cBhvr>
                                        <p:cTn id="18"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19" dur="500"/>
                                        <p:tgtEl>
                                          <p:spTgt spid="3">
                                            <p:txEl>
                                              <p:pRg st="3" end="3"/>
                                            </p:txEl>
                                          </p:spTgt>
                                        </p:tgtEl>
                                        <p:attrNameLst>
                                          <p:attrName>style.color</p:attrName>
                                        </p:attrNameLst>
                                      </p:cBhvr>
                                      <p:tavLst>
                                        <p:tav tm="0">
                                          <p:val>
                                            <p:clrVal>
                                              <a:schemeClr val="hlink"/>
                                            </p:clrVal>
                                          </p:val>
                                        </p:tav>
                                        <p:tav tm="50000">
                                          <p:val>
                                            <p:clrVal>
                                              <a:schemeClr val="hlink"/>
                                            </p:clrVal>
                                          </p:val>
                                        </p:tav>
                                      </p:tavLst>
                                    </p:anim>
                                    <p:anim calcmode="discrete" valueType="clr">
                                      <p:cBhvr>
                                        <p:cTn id="20" dur="50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1" dur="500"/>
                                        <p:tgtEl>
                                          <p:spTgt spid="3">
                                            <p:txEl>
                                              <p:pRg st="3" end="3"/>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193716" y="723525"/>
            <a:ext cx="4740484" cy="5777869"/>
            <a:chOff x="4081542" y="723525"/>
            <a:chExt cx="4849942" cy="5777869"/>
          </a:xfrm>
        </p:grpSpPr>
        <p:pic>
          <p:nvPicPr>
            <p:cNvPr id="9" name="Picture 2" descr="http://cssquirrel.com/presentations/refresh-2009-12/post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1599">
              <a:off x="4081542" y="723525"/>
              <a:ext cx="4849942" cy="57778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87911">
              <a:off x="4662869" y="1820217"/>
              <a:ext cx="3833642" cy="3785652"/>
            </a:xfrm>
            <a:prstGeom prst="rect">
              <a:avLst/>
            </a:prstGeom>
            <a:noFill/>
          </p:spPr>
          <p:txBody>
            <a:bodyPr wrap="square" rtlCol="0">
              <a:spAutoFit/>
            </a:bodyPr>
            <a:lstStyle/>
            <a:p>
              <a:r>
                <a:rPr lang="en-US" sz="2000" b="1" i="1" dirty="0">
                  <a:solidFill>
                    <a:prstClr val="black"/>
                  </a:solidFill>
                  <a:latin typeface="Georgia" pitchFamily="18" charset="0"/>
                  <a:cs typeface="Arial" pitchFamily="34" charset="0"/>
                </a:rPr>
                <a:t>“Unwrapped standards provide clarity as to what students must know and be able to do.  When teachers take the time to analyze each standard and identify its essential concepts and skills, the result is more effective instructional planning, assessment and student learning.”</a:t>
              </a:r>
              <a:endParaRPr lang="en-US" sz="2000" dirty="0">
                <a:solidFill>
                  <a:prstClr val="black"/>
                </a:solidFill>
                <a:latin typeface="Georgia" pitchFamily="18" charset="0"/>
                <a:cs typeface="Arial" pitchFamily="34" charset="0"/>
              </a:endParaRPr>
            </a:p>
          </p:txBody>
        </p:sp>
      </p:grpSp>
      <p:sp>
        <p:nvSpPr>
          <p:cNvPr id="2" name="Title 1"/>
          <p:cNvSpPr>
            <a:spLocks noGrp="1"/>
          </p:cNvSpPr>
          <p:nvPr>
            <p:ph type="title"/>
          </p:nvPr>
        </p:nvSpPr>
        <p:spPr>
          <a:xfrm>
            <a:off x="457200" y="76200"/>
            <a:ext cx="8229600" cy="1143000"/>
          </a:xfrm>
        </p:spPr>
        <p:txBody>
          <a:bodyPr>
            <a:normAutofit/>
          </a:bodyPr>
          <a:lstStyle/>
          <a:p>
            <a:r>
              <a:rPr lang="en-US" sz="4000" dirty="0" smtClean="0"/>
              <a:t>Unpacking Standards</a:t>
            </a:r>
            <a:endParaRPr lang="en-US" sz="4000" dirty="0"/>
          </a:p>
        </p:txBody>
      </p:sp>
      <p:sp>
        <p:nvSpPr>
          <p:cNvPr id="6" name="Rectangle 5"/>
          <p:cNvSpPr/>
          <p:nvPr/>
        </p:nvSpPr>
        <p:spPr>
          <a:xfrm>
            <a:off x="762000" y="5997714"/>
            <a:ext cx="8077200" cy="707886"/>
          </a:xfrm>
          <a:prstGeom prst="rect">
            <a:avLst/>
          </a:prstGeom>
        </p:spPr>
        <p:txBody>
          <a:bodyPr wrap="square">
            <a:spAutoFit/>
          </a:bodyPr>
          <a:lstStyle/>
          <a:p>
            <a:r>
              <a:rPr lang="en-US" sz="2000" dirty="0">
                <a:solidFill>
                  <a:prstClr val="black"/>
                </a:solidFill>
                <a:latin typeface="Georgia" pitchFamily="18" charset="0"/>
                <a:cs typeface="Arial" pitchFamily="34" charset="0"/>
              </a:rPr>
              <a:t>Ainsworth, L. (2003). </a:t>
            </a:r>
            <a:r>
              <a:rPr lang="en-US" sz="2000" i="1" dirty="0">
                <a:solidFill>
                  <a:prstClr val="black"/>
                </a:solidFill>
                <a:latin typeface="Georgia" pitchFamily="18" charset="0"/>
                <a:cs typeface="Arial" pitchFamily="34" charset="0"/>
              </a:rPr>
              <a:t>Unwrapping the standards: A simple process to make standards manageable.</a:t>
            </a:r>
            <a:r>
              <a:rPr lang="en-US" sz="2000" dirty="0">
                <a:solidFill>
                  <a:prstClr val="black"/>
                </a:solidFill>
                <a:latin typeface="Georgia" pitchFamily="18" charset="0"/>
                <a:cs typeface="Arial" pitchFamily="34" charset="0"/>
              </a:rPr>
              <a:t> Englewood, CO: Lead + Learn Press.</a:t>
            </a:r>
          </a:p>
        </p:txBody>
      </p:sp>
    </p:spTree>
    <p:extLst>
      <p:ext uri="{BB962C8B-B14F-4D97-AF65-F5344CB8AC3E}">
        <p14:creationId xmlns:p14="http://schemas.microsoft.com/office/powerpoint/2010/main" val="19637943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Unpacking Standards</a:t>
            </a:r>
            <a:endParaRPr lang="en-US" sz="4000" dirty="0"/>
          </a:p>
        </p:txBody>
      </p:sp>
      <p:sp>
        <p:nvSpPr>
          <p:cNvPr id="3" name="Content Placeholder 2"/>
          <p:cNvSpPr>
            <a:spLocks noGrp="1"/>
          </p:cNvSpPr>
          <p:nvPr>
            <p:ph sz="half" idx="1"/>
          </p:nvPr>
        </p:nvSpPr>
        <p:spPr>
          <a:xfrm>
            <a:off x="304800" y="1600200"/>
            <a:ext cx="4114800" cy="4953000"/>
          </a:xfrm>
        </p:spPr>
        <p:txBody>
          <a:bodyPr>
            <a:normAutofit/>
          </a:bodyPr>
          <a:lstStyle/>
          <a:p>
            <a:endParaRPr lang="en-US" dirty="0" smtClean="0"/>
          </a:p>
          <a:p>
            <a:endParaRPr lang="en-US" dirty="0" smtClean="0"/>
          </a:p>
          <a:p>
            <a:endParaRPr lang="en-US" dirty="0"/>
          </a:p>
        </p:txBody>
      </p:sp>
      <p:pic>
        <p:nvPicPr>
          <p:cNvPr id="8" name="Picture 4">
            <a:hlinkClick r:id="rId3"/>
          </p:cNvPr>
          <p:cNvPicPr>
            <a:picLocks noChangeAspect="1" noChangeArrowheads="1"/>
          </p:cNvPicPr>
          <p:nvPr/>
        </p:nvPicPr>
        <p:blipFill>
          <a:blip r:embed="rId4" cstate="print"/>
          <a:srcRect/>
          <a:stretch>
            <a:fillRect/>
          </a:stretch>
        </p:blipFill>
        <p:spPr bwMode="auto">
          <a:xfrm>
            <a:off x="4343400" y="2819400"/>
            <a:ext cx="4719927" cy="3300724"/>
          </a:xfrm>
          <a:prstGeom prst="rect">
            <a:avLst/>
          </a:prstGeom>
          <a:noFill/>
          <a:ln w="19050">
            <a:solidFill>
              <a:schemeClr val="tx2"/>
            </a:solidFill>
            <a:miter lim="800000"/>
            <a:headEnd/>
            <a:tailEnd/>
          </a:ln>
        </p:spPr>
      </p:pic>
      <p:grpSp>
        <p:nvGrpSpPr>
          <p:cNvPr id="30" name="Group 29"/>
          <p:cNvGrpSpPr/>
          <p:nvPr/>
        </p:nvGrpSpPr>
        <p:grpSpPr>
          <a:xfrm>
            <a:off x="609600" y="2819400"/>
            <a:ext cx="3200400" cy="866151"/>
            <a:chOff x="609600" y="2819400"/>
            <a:chExt cx="3200400" cy="866151"/>
          </a:xfrm>
        </p:grpSpPr>
        <p:sp>
          <p:nvSpPr>
            <p:cNvPr id="14" name="Freeform 13"/>
            <p:cNvSpPr/>
            <p:nvPr/>
          </p:nvSpPr>
          <p:spPr>
            <a:xfrm>
              <a:off x="609600" y="2819400"/>
              <a:ext cx="653707" cy="866151"/>
            </a:xfrm>
            <a:custGeom>
              <a:avLst/>
              <a:gdLst>
                <a:gd name="connsiteX0" fmla="*/ 0 w 755987"/>
                <a:gd name="connsiteY0" fmla="*/ 0 h 529191"/>
                <a:gd name="connsiteX1" fmla="*/ 491392 w 755987"/>
                <a:gd name="connsiteY1" fmla="*/ 0 h 529191"/>
                <a:gd name="connsiteX2" fmla="*/ 755987 w 755987"/>
                <a:gd name="connsiteY2" fmla="*/ 264596 h 529191"/>
                <a:gd name="connsiteX3" fmla="*/ 491392 w 755987"/>
                <a:gd name="connsiteY3" fmla="*/ 529191 h 529191"/>
                <a:gd name="connsiteX4" fmla="*/ 0 w 755987"/>
                <a:gd name="connsiteY4" fmla="*/ 529191 h 529191"/>
                <a:gd name="connsiteX5" fmla="*/ 264596 w 755987"/>
                <a:gd name="connsiteY5" fmla="*/ 264596 h 529191"/>
                <a:gd name="connsiteX6" fmla="*/ 0 w 755987"/>
                <a:gd name="connsiteY6" fmla="*/ 0 h 52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987" h="529191">
                  <a:moveTo>
                    <a:pt x="755987" y="0"/>
                  </a:moveTo>
                  <a:lnTo>
                    <a:pt x="755987" y="343974"/>
                  </a:lnTo>
                  <a:lnTo>
                    <a:pt x="377993" y="529191"/>
                  </a:lnTo>
                  <a:lnTo>
                    <a:pt x="0" y="343974"/>
                  </a:lnTo>
                  <a:lnTo>
                    <a:pt x="0" y="0"/>
                  </a:lnTo>
                  <a:lnTo>
                    <a:pt x="377993" y="185217"/>
                  </a:lnTo>
                  <a:lnTo>
                    <a:pt x="755987"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273486" rIns="8889" bIns="273485" numCol="1" spcCol="1270" anchor="ctr" anchorCtr="0">
              <a:noAutofit/>
            </a:bodyPr>
            <a:lstStyle/>
            <a:p>
              <a:pPr algn="ctr" defTabSz="622300">
                <a:lnSpc>
                  <a:spcPct val="90000"/>
                </a:lnSpc>
                <a:spcBef>
                  <a:spcPct val="0"/>
                </a:spcBef>
                <a:spcAft>
                  <a:spcPct val="35000"/>
                </a:spcAft>
              </a:pPr>
              <a:endParaRPr lang="en-US" sz="1400" dirty="0">
                <a:solidFill>
                  <a:prstClr val="white"/>
                </a:solidFill>
                <a:latin typeface="Georgia" pitchFamily="18" charset="0"/>
              </a:endParaRPr>
            </a:p>
          </p:txBody>
        </p:sp>
        <p:sp>
          <p:nvSpPr>
            <p:cNvPr id="15" name="Freeform 14"/>
            <p:cNvSpPr/>
            <p:nvPr/>
          </p:nvSpPr>
          <p:spPr>
            <a:xfrm>
              <a:off x="1263306" y="2819400"/>
              <a:ext cx="2546694" cy="562999"/>
            </a:xfrm>
            <a:custGeom>
              <a:avLst/>
              <a:gdLst>
                <a:gd name="connsiteX0" fmla="*/ 81900 w 491391"/>
                <a:gd name="connsiteY0" fmla="*/ 0 h 2061608"/>
                <a:gd name="connsiteX1" fmla="*/ 409491 w 491391"/>
                <a:gd name="connsiteY1" fmla="*/ 0 h 2061608"/>
                <a:gd name="connsiteX2" fmla="*/ 467403 w 491391"/>
                <a:gd name="connsiteY2" fmla="*/ 23988 h 2061608"/>
                <a:gd name="connsiteX3" fmla="*/ 491391 w 491391"/>
                <a:gd name="connsiteY3" fmla="*/ 81900 h 2061608"/>
                <a:gd name="connsiteX4" fmla="*/ 491391 w 491391"/>
                <a:gd name="connsiteY4" fmla="*/ 2061608 h 2061608"/>
                <a:gd name="connsiteX5" fmla="*/ 491391 w 491391"/>
                <a:gd name="connsiteY5" fmla="*/ 2061608 h 2061608"/>
                <a:gd name="connsiteX6" fmla="*/ 491391 w 491391"/>
                <a:gd name="connsiteY6" fmla="*/ 2061608 h 2061608"/>
                <a:gd name="connsiteX7" fmla="*/ 0 w 491391"/>
                <a:gd name="connsiteY7" fmla="*/ 2061608 h 2061608"/>
                <a:gd name="connsiteX8" fmla="*/ 0 w 491391"/>
                <a:gd name="connsiteY8" fmla="*/ 2061608 h 2061608"/>
                <a:gd name="connsiteX9" fmla="*/ 0 w 491391"/>
                <a:gd name="connsiteY9" fmla="*/ 2061608 h 2061608"/>
                <a:gd name="connsiteX10" fmla="*/ 0 w 491391"/>
                <a:gd name="connsiteY10" fmla="*/ 81900 h 2061608"/>
                <a:gd name="connsiteX11" fmla="*/ 23988 w 491391"/>
                <a:gd name="connsiteY11" fmla="*/ 23988 h 2061608"/>
                <a:gd name="connsiteX12" fmla="*/ 81900 w 491391"/>
                <a:gd name="connsiteY12" fmla="*/ 0 h 206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391" h="2061608">
                  <a:moveTo>
                    <a:pt x="491391" y="343609"/>
                  </a:moveTo>
                  <a:lnTo>
                    <a:pt x="491391" y="1717999"/>
                  </a:lnTo>
                  <a:cubicBezTo>
                    <a:pt x="491391" y="1809128"/>
                    <a:pt x="489334" y="1896528"/>
                    <a:pt x="485673" y="1960966"/>
                  </a:cubicBezTo>
                  <a:cubicBezTo>
                    <a:pt x="482012" y="2025403"/>
                    <a:pt x="477047" y="2061606"/>
                    <a:pt x="471870" y="2061606"/>
                  </a:cubicBezTo>
                  <a:lnTo>
                    <a:pt x="0" y="2061606"/>
                  </a:lnTo>
                  <a:lnTo>
                    <a:pt x="0" y="2061606"/>
                  </a:lnTo>
                  <a:lnTo>
                    <a:pt x="0" y="2061606"/>
                  </a:lnTo>
                  <a:lnTo>
                    <a:pt x="0" y="2"/>
                  </a:lnTo>
                  <a:lnTo>
                    <a:pt x="0" y="2"/>
                  </a:lnTo>
                  <a:lnTo>
                    <a:pt x="0" y="2"/>
                  </a:lnTo>
                  <a:lnTo>
                    <a:pt x="471870" y="2"/>
                  </a:lnTo>
                  <a:cubicBezTo>
                    <a:pt x="477047" y="2"/>
                    <a:pt x="482012" y="36205"/>
                    <a:pt x="485673" y="100642"/>
                  </a:cubicBezTo>
                  <a:cubicBezTo>
                    <a:pt x="489334" y="165080"/>
                    <a:pt x="491391" y="252480"/>
                    <a:pt x="491391" y="343609"/>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274320" rIns="32878" bIns="32879" numCol="1" spcCol="1270" anchor="ctr" anchorCtr="0">
              <a:noAutofit/>
            </a:bodyPr>
            <a:lstStyle/>
            <a:p>
              <a:pPr marL="0" lvl="1">
                <a:spcBef>
                  <a:spcPct val="0"/>
                </a:spcBef>
                <a:buFontTx/>
                <a:buChar char="••"/>
                <a:defRPr/>
              </a:pPr>
              <a:r>
                <a:rPr lang="en-US" sz="2400" b="1" i="1" dirty="0">
                  <a:solidFill>
                    <a:prstClr val="black">
                      <a:hueOff val="0"/>
                      <a:satOff val="0"/>
                      <a:lumOff val="0"/>
                      <a:alphaOff val="0"/>
                    </a:prstClr>
                  </a:solidFill>
                  <a:latin typeface="Georgia" pitchFamily="18" charset="0"/>
                  <a:cs typeface="Arial" pitchFamily="34" charset="0"/>
                </a:rPr>
                <a:t>Clarity</a:t>
              </a:r>
              <a:endParaRPr lang="en-US" sz="2400" dirty="0">
                <a:solidFill>
                  <a:prstClr val="black">
                    <a:hueOff val="0"/>
                    <a:satOff val="0"/>
                    <a:lumOff val="0"/>
                    <a:alphaOff val="0"/>
                  </a:prstClr>
                </a:solidFill>
                <a:latin typeface="Georgia" pitchFamily="18" charset="0"/>
                <a:cs typeface="Arial" pitchFamily="34" charset="0"/>
              </a:endParaRPr>
            </a:p>
            <a:p>
              <a:pPr marL="285750" lvl="1" defTabSz="2889250">
                <a:lnSpc>
                  <a:spcPct val="90000"/>
                </a:lnSpc>
                <a:spcBef>
                  <a:spcPct val="0"/>
                </a:spcBef>
                <a:spcAft>
                  <a:spcPct val="15000"/>
                </a:spcAft>
                <a:buFontTx/>
                <a:buChar char="••"/>
              </a:pPr>
              <a:endParaRPr lang="en-US" sz="2400" dirty="0">
                <a:solidFill>
                  <a:prstClr val="black">
                    <a:hueOff val="0"/>
                    <a:satOff val="0"/>
                    <a:lumOff val="0"/>
                    <a:alphaOff val="0"/>
                  </a:prstClr>
                </a:solidFill>
                <a:latin typeface="Georgia" pitchFamily="18" charset="0"/>
                <a:cs typeface="Arial" pitchFamily="34" charset="0"/>
              </a:endParaRPr>
            </a:p>
          </p:txBody>
        </p:sp>
      </p:grpSp>
      <p:grpSp>
        <p:nvGrpSpPr>
          <p:cNvPr id="31" name="Group 30"/>
          <p:cNvGrpSpPr/>
          <p:nvPr/>
        </p:nvGrpSpPr>
        <p:grpSpPr>
          <a:xfrm>
            <a:off x="609600" y="3536312"/>
            <a:ext cx="3200400" cy="866151"/>
            <a:chOff x="609600" y="3536312"/>
            <a:chExt cx="3200400" cy="866151"/>
          </a:xfrm>
        </p:grpSpPr>
        <p:sp>
          <p:nvSpPr>
            <p:cNvPr id="16" name="Freeform 15"/>
            <p:cNvSpPr/>
            <p:nvPr/>
          </p:nvSpPr>
          <p:spPr>
            <a:xfrm>
              <a:off x="609600" y="3536312"/>
              <a:ext cx="653707" cy="866151"/>
            </a:xfrm>
            <a:custGeom>
              <a:avLst/>
              <a:gdLst>
                <a:gd name="connsiteX0" fmla="*/ 0 w 755987"/>
                <a:gd name="connsiteY0" fmla="*/ 0 h 529191"/>
                <a:gd name="connsiteX1" fmla="*/ 491392 w 755987"/>
                <a:gd name="connsiteY1" fmla="*/ 0 h 529191"/>
                <a:gd name="connsiteX2" fmla="*/ 755987 w 755987"/>
                <a:gd name="connsiteY2" fmla="*/ 264596 h 529191"/>
                <a:gd name="connsiteX3" fmla="*/ 491392 w 755987"/>
                <a:gd name="connsiteY3" fmla="*/ 529191 h 529191"/>
                <a:gd name="connsiteX4" fmla="*/ 0 w 755987"/>
                <a:gd name="connsiteY4" fmla="*/ 529191 h 529191"/>
                <a:gd name="connsiteX5" fmla="*/ 264596 w 755987"/>
                <a:gd name="connsiteY5" fmla="*/ 264596 h 529191"/>
                <a:gd name="connsiteX6" fmla="*/ 0 w 755987"/>
                <a:gd name="connsiteY6" fmla="*/ 0 h 52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987" h="529191">
                  <a:moveTo>
                    <a:pt x="755987" y="0"/>
                  </a:moveTo>
                  <a:lnTo>
                    <a:pt x="755987" y="343974"/>
                  </a:lnTo>
                  <a:lnTo>
                    <a:pt x="377993" y="529191"/>
                  </a:lnTo>
                  <a:lnTo>
                    <a:pt x="0" y="343974"/>
                  </a:lnTo>
                  <a:lnTo>
                    <a:pt x="0" y="0"/>
                  </a:lnTo>
                  <a:lnTo>
                    <a:pt x="377993" y="185217"/>
                  </a:lnTo>
                  <a:lnTo>
                    <a:pt x="755987"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273486" rIns="8889" bIns="273485" numCol="1" spcCol="1270" anchor="ctr" anchorCtr="0">
              <a:noAutofit/>
            </a:bodyPr>
            <a:lstStyle/>
            <a:p>
              <a:pPr algn="ctr" defTabSz="622300">
                <a:lnSpc>
                  <a:spcPct val="90000"/>
                </a:lnSpc>
                <a:spcBef>
                  <a:spcPct val="0"/>
                </a:spcBef>
                <a:spcAft>
                  <a:spcPct val="35000"/>
                </a:spcAft>
              </a:pPr>
              <a:endParaRPr lang="en-US" sz="1400" dirty="0">
                <a:solidFill>
                  <a:prstClr val="white"/>
                </a:solidFill>
                <a:latin typeface="Georgia" pitchFamily="18" charset="0"/>
              </a:endParaRPr>
            </a:p>
          </p:txBody>
        </p:sp>
        <p:sp>
          <p:nvSpPr>
            <p:cNvPr id="17" name="Freeform 16"/>
            <p:cNvSpPr/>
            <p:nvPr/>
          </p:nvSpPr>
          <p:spPr>
            <a:xfrm>
              <a:off x="1263306" y="3536312"/>
              <a:ext cx="2546694" cy="562999"/>
            </a:xfrm>
            <a:custGeom>
              <a:avLst/>
              <a:gdLst>
                <a:gd name="connsiteX0" fmla="*/ 81900 w 491391"/>
                <a:gd name="connsiteY0" fmla="*/ 0 h 2061608"/>
                <a:gd name="connsiteX1" fmla="*/ 409491 w 491391"/>
                <a:gd name="connsiteY1" fmla="*/ 0 h 2061608"/>
                <a:gd name="connsiteX2" fmla="*/ 467403 w 491391"/>
                <a:gd name="connsiteY2" fmla="*/ 23988 h 2061608"/>
                <a:gd name="connsiteX3" fmla="*/ 491391 w 491391"/>
                <a:gd name="connsiteY3" fmla="*/ 81900 h 2061608"/>
                <a:gd name="connsiteX4" fmla="*/ 491391 w 491391"/>
                <a:gd name="connsiteY4" fmla="*/ 2061608 h 2061608"/>
                <a:gd name="connsiteX5" fmla="*/ 491391 w 491391"/>
                <a:gd name="connsiteY5" fmla="*/ 2061608 h 2061608"/>
                <a:gd name="connsiteX6" fmla="*/ 491391 w 491391"/>
                <a:gd name="connsiteY6" fmla="*/ 2061608 h 2061608"/>
                <a:gd name="connsiteX7" fmla="*/ 0 w 491391"/>
                <a:gd name="connsiteY7" fmla="*/ 2061608 h 2061608"/>
                <a:gd name="connsiteX8" fmla="*/ 0 w 491391"/>
                <a:gd name="connsiteY8" fmla="*/ 2061608 h 2061608"/>
                <a:gd name="connsiteX9" fmla="*/ 0 w 491391"/>
                <a:gd name="connsiteY9" fmla="*/ 2061608 h 2061608"/>
                <a:gd name="connsiteX10" fmla="*/ 0 w 491391"/>
                <a:gd name="connsiteY10" fmla="*/ 81900 h 2061608"/>
                <a:gd name="connsiteX11" fmla="*/ 23988 w 491391"/>
                <a:gd name="connsiteY11" fmla="*/ 23988 h 2061608"/>
                <a:gd name="connsiteX12" fmla="*/ 81900 w 491391"/>
                <a:gd name="connsiteY12" fmla="*/ 0 h 206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391" h="2061608">
                  <a:moveTo>
                    <a:pt x="491391" y="343609"/>
                  </a:moveTo>
                  <a:lnTo>
                    <a:pt x="491391" y="1717999"/>
                  </a:lnTo>
                  <a:cubicBezTo>
                    <a:pt x="491391" y="1809128"/>
                    <a:pt x="489334" y="1896528"/>
                    <a:pt x="485673" y="1960966"/>
                  </a:cubicBezTo>
                  <a:cubicBezTo>
                    <a:pt x="482012" y="2025403"/>
                    <a:pt x="477047" y="2061606"/>
                    <a:pt x="471870" y="2061606"/>
                  </a:cubicBezTo>
                  <a:lnTo>
                    <a:pt x="0" y="2061606"/>
                  </a:lnTo>
                  <a:lnTo>
                    <a:pt x="0" y="2061606"/>
                  </a:lnTo>
                  <a:lnTo>
                    <a:pt x="0" y="2061606"/>
                  </a:lnTo>
                  <a:lnTo>
                    <a:pt x="0" y="2"/>
                  </a:lnTo>
                  <a:lnTo>
                    <a:pt x="0" y="2"/>
                  </a:lnTo>
                  <a:lnTo>
                    <a:pt x="0" y="2"/>
                  </a:lnTo>
                  <a:lnTo>
                    <a:pt x="471870" y="2"/>
                  </a:lnTo>
                  <a:cubicBezTo>
                    <a:pt x="477047" y="2"/>
                    <a:pt x="482012" y="36205"/>
                    <a:pt x="485673" y="100642"/>
                  </a:cubicBezTo>
                  <a:cubicBezTo>
                    <a:pt x="489334" y="165080"/>
                    <a:pt x="491391" y="252480"/>
                    <a:pt x="491391" y="343609"/>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274320" rIns="32878" bIns="32879" numCol="1" spcCol="1270" anchor="ctr" anchorCtr="0">
              <a:noAutofit/>
            </a:bodyPr>
            <a:lstStyle/>
            <a:p>
              <a:pPr marL="0" lvl="1">
                <a:spcBef>
                  <a:spcPct val="0"/>
                </a:spcBef>
                <a:buFontTx/>
                <a:buChar char="••"/>
                <a:defRPr/>
              </a:pPr>
              <a:r>
                <a:rPr lang="en-US" sz="2400" b="1" i="1" dirty="0">
                  <a:solidFill>
                    <a:prstClr val="black">
                      <a:hueOff val="0"/>
                      <a:satOff val="0"/>
                      <a:lumOff val="0"/>
                      <a:alphaOff val="0"/>
                    </a:prstClr>
                  </a:solidFill>
                  <a:latin typeface="Georgia" pitchFamily="18" charset="0"/>
                  <a:cs typeface="Arial" pitchFamily="34" charset="0"/>
                </a:rPr>
                <a:t>Alignment </a:t>
              </a:r>
              <a:endParaRPr lang="en-US" sz="2400" dirty="0">
                <a:solidFill>
                  <a:prstClr val="black">
                    <a:hueOff val="0"/>
                    <a:satOff val="0"/>
                    <a:lumOff val="0"/>
                    <a:alphaOff val="0"/>
                  </a:prstClr>
                </a:solidFill>
                <a:latin typeface="Georgia" pitchFamily="18" charset="0"/>
                <a:cs typeface="Arial" pitchFamily="34" charset="0"/>
              </a:endParaRPr>
            </a:p>
            <a:p>
              <a:pPr marL="114300" lvl="1" defTabSz="622300">
                <a:lnSpc>
                  <a:spcPct val="90000"/>
                </a:lnSpc>
                <a:spcBef>
                  <a:spcPct val="0"/>
                </a:spcBef>
                <a:spcAft>
                  <a:spcPct val="15000"/>
                </a:spcAft>
                <a:buFontTx/>
                <a:buChar char="••"/>
              </a:pPr>
              <a:endParaRPr lang="en-US" sz="2400" dirty="0">
                <a:solidFill>
                  <a:prstClr val="black">
                    <a:hueOff val="0"/>
                    <a:satOff val="0"/>
                    <a:lumOff val="0"/>
                    <a:alphaOff val="0"/>
                  </a:prstClr>
                </a:solidFill>
                <a:latin typeface="Georgia" pitchFamily="18" charset="0"/>
                <a:cs typeface="Arial" pitchFamily="34" charset="0"/>
              </a:endParaRPr>
            </a:p>
          </p:txBody>
        </p:sp>
      </p:grpSp>
      <p:grpSp>
        <p:nvGrpSpPr>
          <p:cNvPr id="32" name="Group 31"/>
          <p:cNvGrpSpPr/>
          <p:nvPr/>
        </p:nvGrpSpPr>
        <p:grpSpPr>
          <a:xfrm>
            <a:off x="609600" y="4253224"/>
            <a:ext cx="3200400" cy="866151"/>
            <a:chOff x="609600" y="4253224"/>
            <a:chExt cx="3200400" cy="866151"/>
          </a:xfrm>
        </p:grpSpPr>
        <p:sp>
          <p:nvSpPr>
            <p:cNvPr id="18" name="Freeform 17"/>
            <p:cNvSpPr/>
            <p:nvPr/>
          </p:nvSpPr>
          <p:spPr>
            <a:xfrm>
              <a:off x="609600" y="4253224"/>
              <a:ext cx="653707" cy="866151"/>
            </a:xfrm>
            <a:custGeom>
              <a:avLst/>
              <a:gdLst>
                <a:gd name="connsiteX0" fmla="*/ 0 w 755987"/>
                <a:gd name="connsiteY0" fmla="*/ 0 h 529191"/>
                <a:gd name="connsiteX1" fmla="*/ 491392 w 755987"/>
                <a:gd name="connsiteY1" fmla="*/ 0 h 529191"/>
                <a:gd name="connsiteX2" fmla="*/ 755987 w 755987"/>
                <a:gd name="connsiteY2" fmla="*/ 264596 h 529191"/>
                <a:gd name="connsiteX3" fmla="*/ 491392 w 755987"/>
                <a:gd name="connsiteY3" fmla="*/ 529191 h 529191"/>
                <a:gd name="connsiteX4" fmla="*/ 0 w 755987"/>
                <a:gd name="connsiteY4" fmla="*/ 529191 h 529191"/>
                <a:gd name="connsiteX5" fmla="*/ 264596 w 755987"/>
                <a:gd name="connsiteY5" fmla="*/ 264596 h 529191"/>
                <a:gd name="connsiteX6" fmla="*/ 0 w 755987"/>
                <a:gd name="connsiteY6" fmla="*/ 0 h 52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987" h="529191">
                  <a:moveTo>
                    <a:pt x="755987" y="0"/>
                  </a:moveTo>
                  <a:lnTo>
                    <a:pt x="755987" y="343974"/>
                  </a:lnTo>
                  <a:lnTo>
                    <a:pt x="377993" y="529191"/>
                  </a:lnTo>
                  <a:lnTo>
                    <a:pt x="0" y="343974"/>
                  </a:lnTo>
                  <a:lnTo>
                    <a:pt x="0" y="0"/>
                  </a:lnTo>
                  <a:lnTo>
                    <a:pt x="377993" y="185217"/>
                  </a:lnTo>
                  <a:lnTo>
                    <a:pt x="755987"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273486" rIns="8889" bIns="273485" numCol="1" spcCol="1270" anchor="ctr" anchorCtr="0">
              <a:noAutofit/>
            </a:bodyPr>
            <a:lstStyle/>
            <a:p>
              <a:pPr algn="ctr" defTabSz="622300">
                <a:lnSpc>
                  <a:spcPct val="90000"/>
                </a:lnSpc>
                <a:spcBef>
                  <a:spcPct val="0"/>
                </a:spcBef>
                <a:spcAft>
                  <a:spcPct val="35000"/>
                </a:spcAft>
              </a:pPr>
              <a:endParaRPr lang="en-US" sz="1400" dirty="0">
                <a:solidFill>
                  <a:prstClr val="white"/>
                </a:solidFill>
                <a:latin typeface="Georgia" pitchFamily="18" charset="0"/>
              </a:endParaRPr>
            </a:p>
          </p:txBody>
        </p:sp>
        <p:sp>
          <p:nvSpPr>
            <p:cNvPr id="19" name="Freeform 18"/>
            <p:cNvSpPr/>
            <p:nvPr/>
          </p:nvSpPr>
          <p:spPr>
            <a:xfrm>
              <a:off x="1263306" y="4253224"/>
              <a:ext cx="2546694" cy="562999"/>
            </a:xfrm>
            <a:custGeom>
              <a:avLst/>
              <a:gdLst>
                <a:gd name="connsiteX0" fmla="*/ 81900 w 491391"/>
                <a:gd name="connsiteY0" fmla="*/ 0 h 2061608"/>
                <a:gd name="connsiteX1" fmla="*/ 409491 w 491391"/>
                <a:gd name="connsiteY1" fmla="*/ 0 h 2061608"/>
                <a:gd name="connsiteX2" fmla="*/ 467403 w 491391"/>
                <a:gd name="connsiteY2" fmla="*/ 23988 h 2061608"/>
                <a:gd name="connsiteX3" fmla="*/ 491391 w 491391"/>
                <a:gd name="connsiteY3" fmla="*/ 81900 h 2061608"/>
                <a:gd name="connsiteX4" fmla="*/ 491391 w 491391"/>
                <a:gd name="connsiteY4" fmla="*/ 2061608 h 2061608"/>
                <a:gd name="connsiteX5" fmla="*/ 491391 w 491391"/>
                <a:gd name="connsiteY5" fmla="*/ 2061608 h 2061608"/>
                <a:gd name="connsiteX6" fmla="*/ 491391 w 491391"/>
                <a:gd name="connsiteY6" fmla="*/ 2061608 h 2061608"/>
                <a:gd name="connsiteX7" fmla="*/ 0 w 491391"/>
                <a:gd name="connsiteY7" fmla="*/ 2061608 h 2061608"/>
                <a:gd name="connsiteX8" fmla="*/ 0 w 491391"/>
                <a:gd name="connsiteY8" fmla="*/ 2061608 h 2061608"/>
                <a:gd name="connsiteX9" fmla="*/ 0 w 491391"/>
                <a:gd name="connsiteY9" fmla="*/ 2061608 h 2061608"/>
                <a:gd name="connsiteX10" fmla="*/ 0 w 491391"/>
                <a:gd name="connsiteY10" fmla="*/ 81900 h 2061608"/>
                <a:gd name="connsiteX11" fmla="*/ 23988 w 491391"/>
                <a:gd name="connsiteY11" fmla="*/ 23988 h 2061608"/>
                <a:gd name="connsiteX12" fmla="*/ 81900 w 491391"/>
                <a:gd name="connsiteY12" fmla="*/ 0 h 206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391" h="2061608">
                  <a:moveTo>
                    <a:pt x="491391" y="343609"/>
                  </a:moveTo>
                  <a:lnTo>
                    <a:pt x="491391" y="1717999"/>
                  </a:lnTo>
                  <a:cubicBezTo>
                    <a:pt x="491391" y="1809128"/>
                    <a:pt x="489334" y="1896528"/>
                    <a:pt x="485673" y="1960966"/>
                  </a:cubicBezTo>
                  <a:cubicBezTo>
                    <a:pt x="482012" y="2025403"/>
                    <a:pt x="477047" y="2061606"/>
                    <a:pt x="471870" y="2061606"/>
                  </a:cubicBezTo>
                  <a:lnTo>
                    <a:pt x="0" y="2061606"/>
                  </a:lnTo>
                  <a:lnTo>
                    <a:pt x="0" y="2061606"/>
                  </a:lnTo>
                  <a:lnTo>
                    <a:pt x="0" y="2061606"/>
                  </a:lnTo>
                  <a:lnTo>
                    <a:pt x="0" y="2"/>
                  </a:lnTo>
                  <a:lnTo>
                    <a:pt x="0" y="2"/>
                  </a:lnTo>
                  <a:lnTo>
                    <a:pt x="0" y="2"/>
                  </a:lnTo>
                  <a:lnTo>
                    <a:pt x="471870" y="2"/>
                  </a:lnTo>
                  <a:cubicBezTo>
                    <a:pt x="477047" y="2"/>
                    <a:pt x="482012" y="36205"/>
                    <a:pt x="485673" y="100642"/>
                  </a:cubicBezTo>
                  <a:cubicBezTo>
                    <a:pt x="489334" y="165080"/>
                    <a:pt x="491391" y="252480"/>
                    <a:pt x="491391" y="343609"/>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274320" rIns="32878" bIns="32879" numCol="1" spcCol="1270" anchor="ctr" anchorCtr="0">
              <a:noAutofit/>
            </a:bodyPr>
            <a:lstStyle/>
            <a:p>
              <a:pPr marL="0" lvl="1">
                <a:spcBef>
                  <a:spcPct val="0"/>
                </a:spcBef>
                <a:buFontTx/>
                <a:buChar char="••"/>
                <a:defRPr/>
              </a:pPr>
              <a:r>
                <a:rPr lang="en-US" sz="2400" b="1" i="1" dirty="0">
                  <a:solidFill>
                    <a:prstClr val="black">
                      <a:hueOff val="0"/>
                      <a:satOff val="0"/>
                      <a:lumOff val="0"/>
                      <a:alphaOff val="0"/>
                    </a:prstClr>
                  </a:solidFill>
                  <a:latin typeface="Georgia" pitchFamily="18" charset="0"/>
                  <a:cs typeface="Arial" pitchFamily="34" charset="0"/>
                </a:rPr>
                <a:t>Continuity</a:t>
              </a:r>
              <a:endParaRPr lang="en-US" sz="2400" dirty="0">
                <a:solidFill>
                  <a:prstClr val="black">
                    <a:hueOff val="0"/>
                    <a:satOff val="0"/>
                    <a:lumOff val="0"/>
                    <a:alphaOff val="0"/>
                  </a:prstClr>
                </a:solidFill>
                <a:latin typeface="Georgia" pitchFamily="18" charset="0"/>
                <a:cs typeface="Arial" pitchFamily="34" charset="0"/>
              </a:endParaRPr>
            </a:p>
            <a:p>
              <a:pPr marL="114300" lvl="1" defTabSz="622300">
                <a:lnSpc>
                  <a:spcPct val="90000"/>
                </a:lnSpc>
                <a:spcBef>
                  <a:spcPct val="0"/>
                </a:spcBef>
                <a:spcAft>
                  <a:spcPct val="15000"/>
                </a:spcAft>
                <a:buFontTx/>
                <a:buChar char="••"/>
              </a:pPr>
              <a:endParaRPr lang="en-US" sz="2400" dirty="0">
                <a:solidFill>
                  <a:prstClr val="black">
                    <a:hueOff val="0"/>
                    <a:satOff val="0"/>
                    <a:lumOff val="0"/>
                    <a:alphaOff val="0"/>
                  </a:prstClr>
                </a:solidFill>
                <a:latin typeface="Georgia" pitchFamily="18" charset="0"/>
                <a:cs typeface="Arial" pitchFamily="34" charset="0"/>
              </a:endParaRPr>
            </a:p>
          </p:txBody>
        </p:sp>
      </p:grpSp>
      <p:grpSp>
        <p:nvGrpSpPr>
          <p:cNvPr id="33" name="Group 32"/>
          <p:cNvGrpSpPr/>
          <p:nvPr/>
        </p:nvGrpSpPr>
        <p:grpSpPr>
          <a:xfrm>
            <a:off x="609600" y="4970136"/>
            <a:ext cx="3200400" cy="866152"/>
            <a:chOff x="609600" y="4970136"/>
            <a:chExt cx="3200400" cy="866152"/>
          </a:xfrm>
        </p:grpSpPr>
        <p:sp>
          <p:nvSpPr>
            <p:cNvPr id="20" name="Freeform 19"/>
            <p:cNvSpPr/>
            <p:nvPr/>
          </p:nvSpPr>
          <p:spPr>
            <a:xfrm>
              <a:off x="609600" y="4970137"/>
              <a:ext cx="653707" cy="866151"/>
            </a:xfrm>
            <a:custGeom>
              <a:avLst/>
              <a:gdLst>
                <a:gd name="connsiteX0" fmla="*/ 0 w 755987"/>
                <a:gd name="connsiteY0" fmla="*/ 0 h 529191"/>
                <a:gd name="connsiteX1" fmla="*/ 491392 w 755987"/>
                <a:gd name="connsiteY1" fmla="*/ 0 h 529191"/>
                <a:gd name="connsiteX2" fmla="*/ 755987 w 755987"/>
                <a:gd name="connsiteY2" fmla="*/ 264596 h 529191"/>
                <a:gd name="connsiteX3" fmla="*/ 491392 w 755987"/>
                <a:gd name="connsiteY3" fmla="*/ 529191 h 529191"/>
                <a:gd name="connsiteX4" fmla="*/ 0 w 755987"/>
                <a:gd name="connsiteY4" fmla="*/ 529191 h 529191"/>
                <a:gd name="connsiteX5" fmla="*/ 264596 w 755987"/>
                <a:gd name="connsiteY5" fmla="*/ 264596 h 529191"/>
                <a:gd name="connsiteX6" fmla="*/ 0 w 755987"/>
                <a:gd name="connsiteY6" fmla="*/ 0 h 52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987" h="529191">
                  <a:moveTo>
                    <a:pt x="755987" y="0"/>
                  </a:moveTo>
                  <a:lnTo>
                    <a:pt x="755987" y="343974"/>
                  </a:lnTo>
                  <a:lnTo>
                    <a:pt x="377993" y="529191"/>
                  </a:lnTo>
                  <a:lnTo>
                    <a:pt x="0" y="343974"/>
                  </a:lnTo>
                  <a:lnTo>
                    <a:pt x="0" y="0"/>
                  </a:lnTo>
                  <a:lnTo>
                    <a:pt x="377993" y="185217"/>
                  </a:lnTo>
                  <a:lnTo>
                    <a:pt x="755987"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273486" rIns="8889" bIns="273485" numCol="1" spcCol="1270" anchor="ctr" anchorCtr="0">
              <a:noAutofit/>
            </a:bodyPr>
            <a:lstStyle/>
            <a:p>
              <a:pPr algn="ctr" defTabSz="622300">
                <a:lnSpc>
                  <a:spcPct val="90000"/>
                </a:lnSpc>
                <a:spcBef>
                  <a:spcPct val="0"/>
                </a:spcBef>
                <a:spcAft>
                  <a:spcPct val="35000"/>
                </a:spcAft>
              </a:pPr>
              <a:endParaRPr lang="en-US" sz="1400" dirty="0">
                <a:solidFill>
                  <a:prstClr val="white"/>
                </a:solidFill>
                <a:latin typeface="Georgia" pitchFamily="18" charset="0"/>
              </a:endParaRPr>
            </a:p>
          </p:txBody>
        </p:sp>
        <p:sp>
          <p:nvSpPr>
            <p:cNvPr id="21" name="Freeform 20"/>
            <p:cNvSpPr/>
            <p:nvPr/>
          </p:nvSpPr>
          <p:spPr>
            <a:xfrm>
              <a:off x="1263306" y="4970136"/>
              <a:ext cx="2546694" cy="562999"/>
            </a:xfrm>
            <a:custGeom>
              <a:avLst/>
              <a:gdLst>
                <a:gd name="connsiteX0" fmla="*/ 81900 w 491391"/>
                <a:gd name="connsiteY0" fmla="*/ 0 h 2061608"/>
                <a:gd name="connsiteX1" fmla="*/ 409491 w 491391"/>
                <a:gd name="connsiteY1" fmla="*/ 0 h 2061608"/>
                <a:gd name="connsiteX2" fmla="*/ 467403 w 491391"/>
                <a:gd name="connsiteY2" fmla="*/ 23988 h 2061608"/>
                <a:gd name="connsiteX3" fmla="*/ 491391 w 491391"/>
                <a:gd name="connsiteY3" fmla="*/ 81900 h 2061608"/>
                <a:gd name="connsiteX4" fmla="*/ 491391 w 491391"/>
                <a:gd name="connsiteY4" fmla="*/ 2061608 h 2061608"/>
                <a:gd name="connsiteX5" fmla="*/ 491391 w 491391"/>
                <a:gd name="connsiteY5" fmla="*/ 2061608 h 2061608"/>
                <a:gd name="connsiteX6" fmla="*/ 491391 w 491391"/>
                <a:gd name="connsiteY6" fmla="*/ 2061608 h 2061608"/>
                <a:gd name="connsiteX7" fmla="*/ 0 w 491391"/>
                <a:gd name="connsiteY7" fmla="*/ 2061608 h 2061608"/>
                <a:gd name="connsiteX8" fmla="*/ 0 w 491391"/>
                <a:gd name="connsiteY8" fmla="*/ 2061608 h 2061608"/>
                <a:gd name="connsiteX9" fmla="*/ 0 w 491391"/>
                <a:gd name="connsiteY9" fmla="*/ 2061608 h 2061608"/>
                <a:gd name="connsiteX10" fmla="*/ 0 w 491391"/>
                <a:gd name="connsiteY10" fmla="*/ 81900 h 2061608"/>
                <a:gd name="connsiteX11" fmla="*/ 23988 w 491391"/>
                <a:gd name="connsiteY11" fmla="*/ 23988 h 2061608"/>
                <a:gd name="connsiteX12" fmla="*/ 81900 w 491391"/>
                <a:gd name="connsiteY12" fmla="*/ 0 h 206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391" h="2061608">
                  <a:moveTo>
                    <a:pt x="491391" y="343609"/>
                  </a:moveTo>
                  <a:lnTo>
                    <a:pt x="491391" y="1717999"/>
                  </a:lnTo>
                  <a:cubicBezTo>
                    <a:pt x="491391" y="1809128"/>
                    <a:pt x="489334" y="1896528"/>
                    <a:pt x="485673" y="1960966"/>
                  </a:cubicBezTo>
                  <a:cubicBezTo>
                    <a:pt x="482012" y="2025403"/>
                    <a:pt x="477047" y="2061606"/>
                    <a:pt x="471870" y="2061606"/>
                  </a:cubicBezTo>
                  <a:lnTo>
                    <a:pt x="0" y="2061606"/>
                  </a:lnTo>
                  <a:lnTo>
                    <a:pt x="0" y="2061606"/>
                  </a:lnTo>
                  <a:lnTo>
                    <a:pt x="0" y="2061606"/>
                  </a:lnTo>
                  <a:lnTo>
                    <a:pt x="0" y="2"/>
                  </a:lnTo>
                  <a:lnTo>
                    <a:pt x="0" y="2"/>
                  </a:lnTo>
                  <a:lnTo>
                    <a:pt x="0" y="2"/>
                  </a:lnTo>
                  <a:lnTo>
                    <a:pt x="471870" y="2"/>
                  </a:lnTo>
                  <a:cubicBezTo>
                    <a:pt x="477047" y="2"/>
                    <a:pt x="482012" y="36205"/>
                    <a:pt x="485673" y="100642"/>
                  </a:cubicBezTo>
                  <a:cubicBezTo>
                    <a:pt x="489334" y="165080"/>
                    <a:pt x="491391" y="252480"/>
                    <a:pt x="491391" y="343609"/>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274320" rIns="32878" bIns="32879" numCol="1" spcCol="1270" anchor="ctr" anchorCtr="0">
              <a:noAutofit/>
            </a:bodyPr>
            <a:lstStyle/>
            <a:p>
              <a:pPr marL="0" lvl="1">
                <a:spcBef>
                  <a:spcPct val="0"/>
                </a:spcBef>
                <a:buFontTx/>
                <a:buChar char="••"/>
                <a:defRPr/>
              </a:pPr>
              <a:r>
                <a:rPr lang="en-US" sz="2400" b="1" i="1" dirty="0">
                  <a:solidFill>
                    <a:prstClr val="black">
                      <a:hueOff val="0"/>
                      <a:satOff val="0"/>
                      <a:lumOff val="0"/>
                      <a:alphaOff val="0"/>
                    </a:prstClr>
                  </a:solidFill>
                  <a:latin typeface="Georgia" pitchFamily="18" charset="0"/>
                  <a:cs typeface="Arial" pitchFamily="34" charset="0"/>
                </a:rPr>
                <a:t>Integration</a:t>
              </a:r>
              <a:endParaRPr lang="en-US" sz="2400" dirty="0">
                <a:solidFill>
                  <a:prstClr val="black">
                    <a:hueOff val="0"/>
                    <a:satOff val="0"/>
                    <a:lumOff val="0"/>
                    <a:alphaOff val="0"/>
                  </a:prstClr>
                </a:solidFill>
                <a:latin typeface="Georgia" pitchFamily="18" charset="0"/>
                <a:cs typeface="Arial" pitchFamily="34" charset="0"/>
              </a:endParaRPr>
            </a:p>
            <a:p>
              <a:pPr marL="114300" lvl="1" defTabSz="577850">
                <a:lnSpc>
                  <a:spcPct val="90000"/>
                </a:lnSpc>
                <a:spcBef>
                  <a:spcPct val="0"/>
                </a:spcBef>
                <a:spcAft>
                  <a:spcPct val="15000"/>
                </a:spcAft>
                <a:buFontTx/>
                <a:buChar char="••"/>
              </a:pPr>
              <a:endParaRPr lang="en-US" sz="2400" dirty="0">
                <a:solidFill>
                  <a:prstClr val="black">
                    <a:hueOff val="0"/>
                    <a:satOff val="0"/>
                    <a:lumOff val="0"/>
                    <a:alphaOff val="0"/>
                  </a:prstClr>
                </a:solidFill>
                <a:latin typeface="Georgia" pitchFamily="18" charset="0"/>
                <a:cs typeface="Arial" pitchFamily="34" charset="0"/>
              </a:endParaRPr>
            </a:p>
          </p:txBody>
        </p:sp>
      </p:grpSp>
      <p:grpSp>
        <p:nvGrpSpPr>
          <p:cNvPr id="34" name="Group 33"/>
          <p:cNvGrpSpPr/>
          <p:nvPr/>
        </p:nvGrpSpPr>
        <p:grpSpPr>
          <a:xfrm>
            <a:off x="609600" y="5687047"/>
            <a:ext cx="3200400" cy="866153"/>
            <a:chOff x="609600" y="5687047"/>
            <a:chExt cx="3200400" cy="866153"/>
          </a:xfrm>
        </p:grpSpPr>
        <p:sp>
          <p:nvSpPr>
            <p:cNvPr id="22" name="Freeform 21"/>
            <p:cNvSpPr/>
            <p:nvPr/>
          </p:nvSpPr>
          <p:spPr>
            <a:xfrm>
              <a:off x="609600" y="5687049"/>
              <a:ext cx="653707" cy="866151"/>
            </a:xfrm>
            <a:custGeom>
              <a:avLst/>
              <a:gdLst>
                <a:gd name="connsiteX0" fmla="*/ 0 w 755987"/>
                <a:gd name="connsiteY0" fmla="*/ 0 h 529191"/>
                <a:gd name="connsiteX1" fmla="*/ 491392 w 755987"/>
                <a:gd name="connsiteY1" fmla="*/ 0 h 529191"/>
                <a:gd name="connsiteX2" fmla="*/ 755987 w 755987"/>
                <a:gd name="connsiteY2" fmla="*/ 264596 h 529191"/>
                <a:gd name="connsiteX3" fmla="*/ 491392 w 755987"/>
                <a:gd name="connsiteY3" fmla="*/ 529191 h 529191"/>
                <a:gd name="connsiteX4" fmla="*/ 0 w 755987"/>
                <a:gd name="connsiteY4" fmla="*/ 529191 h 529191"/>
                <a:gd name="connsiteX5" fmla="*/ 264596 w 755987"/>
                <a:gd name="connsiteY5" fmla="*/ 264596 h 529191"/>
                <a:gd name="connsiteX6" fmla="*/ 0 w 755987"/>
                <a:gd name="connsiteY6" fmla="*/ 0 h 52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987" h="529191">
                  <a:moveTo>
                    <a:pt x="755987" y="0"/>
                  </a:moveTo>
                  <a:lnTo>
                    <a:pt x="755987" y="343974"/>
                  </a:lnTo>
                  <a:lnTo>
                    <a:pt x="377993" y="529191"/>
                  </a:lnTo>
                  <a:lnTo>
                    <a:pt x="0" y="343974"/>
                  </a:lnTo>
                  <a:lnTo>
                    <a:pt x="0" y="0"/>
                  </a:lnTo>
                  <a:lnTo>
                    <a:pt x="377993" y="185217"/>
                  </a:lnTo>
                  <a:lnTo>
                    <a:pt x="755987"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273486" rIns="8889" bIns="273485" numCol="1" spcCol="1270" anchor="ctr" anchorCtr="0">
              <a:noAutofit/>
            </a:bodyPr>
            <a:lstStyle/>
            <a:p>
              <a:pPr algn="ctr" defTabSz="622300">
                <a:lnSpc>
                  <a:spcPct val="90000"/>
                </a:lnSpc>
                <a:spcBef>
                  <a:spcPct val="0"/>
                </a:spcBef>
                <a:spcAft>
                  <a:spcPct val="35000"/>
                </a:spcAft>
              </a:pPr>
              <a:endParaRPr lang="en-US" sz="1400" dirty="0">
                <a:solidFill>
                  <a:prstClr val="white"/>
                </a:solidFill>
                <a:latin typeface="Georgia" pitchFamily="18" charset="0"/>
              </a:endParaRPr>
            </a:p>
          </p:txBody>
        </p:sp>
        <p:sp>
          <p:nvSpPr>
            <p:cNvPr id="23" name="Freeform 22"/>
            <p:cNvSpPr/>
            <p:nvPr/>
          </p:nvSpPr>
          <p:spPr>
            <a:xfrm>
              <a:off x="1263306" y="5687047"/>
              <a:ext cx="2546694" cy="562999"/>
            </a:xfrm>
            <a:custGeom>
              <a:avLst/>
              <a:gdLst>
                <a:gd name="connsiteX0" fmla="*/ 81900 w 491391"/>
                <a:gd name="connsiteY0" fmla="*/ 0 h 2061608"/>
                <a:gd name="connsiteX1" fmla="*/ 409491 w 491391"/>
                <a:gd name="connsiteY1" fmla="*/ 0 h 2061608"/>
                <a:gd name="connsiteX2" fmla="*/ 467403 w 491391"/>
                <a:gd name="connsiteY2" fmla="*/ 23988 h 2061608"/>
                <a:gd name="connsiteX3" fmla="*/ 491391 w 491391"/>
                <a:gd name="connsiteY3" fmla="*/ 81900 h 2061608"/>
                <a:gd name="connsiteX4" fmla="*/ 491391 w 491391"/>
                <a:gd name="connsiteY4" fmla="*/ 2061608 h 2061608"/>
                <a:gd name="connsiteX5" fmla="*/ 491391 w 491391"/>
                <a:gd name="connsiteY5" fmla="*/ 2061608 h 2061608"/>
                <a:gd name="connsiteX6" fmla="*/ 491391 w 491391"/>
                <a:gd name="connsiteY6" fmla="*/ 2061608 h 2061608"/>
                <a:gd name="connsiteX7" fmla="*/ 0 w 491391"/>
                <a:gd name="connsiteY7" fmla="*/ 2061608 h 2061608"/>
                <a:gd name="connsiteX8" fmla="*/ 0 w 491391"/>
                <a:gd name="connsiteY8" fmla="*/ 2061608 h 2061608"/>
                <a:gd name="connsiteX9" fmla="*/ 0 w 491391"/>
                <a:gd name="connsiteY9" fmla="*/ 2061608 h 2061608"/>
                <a:gd name="connsiteX10" fmla="*/ 0 w 491391"/>
                <a:gd name="connsiteY10" fmla="*/ 81900 h 2061608"/>
                <a:gd name="connsiteX11" fmla="*/ 23988 w 491391"/>
                <a:gd name="connsiteY11" fmla="*/ 23988 h 2061608"/>
                <a:gd name="connsiteX12" fmla="*/ 81900 w 491391"/>
                <a:gd name="connsiteY12" fmla="*/ 0 h 206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391" h="2061608">
                  <a:moveTo>
                    <a:pt x="491391" y="343609"/>
                  </a:moveTo>
                  <a:lnTo>
                    <a:pt x="491391" y="1717999"/>
                  </a:lnTo>
                  <a:cubicBezTo>
                    <a:pt x="491391" y="1809128"/>
                    <a:pt x="489334" y="1896528"/>
                    <a:pt x="485673" y="1960966"/>
                  </a:cubicBezTo>
                  <a:cubicBezTo>
                    <a:pt x="482012" y="2025403"/>
                    <a:pt x="477047" y="2061606"/>
                    <a:pt x="471870" y="2061606"/>
                  </a:cubicBezTo>
                  <a:lnTo>
                    <a:pt x="0" y="2061606"/>
                  </a:lnTo>
                  <a:lnTo>
                    <a:pt x="0" y="2061606"/>
                  </a:lnTo>
                  <a:lnTo>
                    <a:pt x="0" y="2061606"/>
                  </a:lnTo>
                  <a:lnTo>
                    <a:pt x="0" y="2"/>
                  </a:lnTo>
                  <a:lnTo>
                    <a:pt x="0" y="2"/>
                  </a:lnTo>
                  <a:lnTo>
                    <a:pt x="0" y="2"/>
                  </a:lnTo>
                  <a:lnTo>
                    <a:pt x="471870" y="2"/>
                  </a:lnTo>
                  <a:cubicBezTo>
                    <a:pt x="477047" y="2"/>
                    <a:pt x="482012" y="36205"/>
                    <a:pt x="485673" y="100642"/>
                  </a:cubicBezTo>
                  <a:cubicBezTo>
                    <a:pt x="489334" y="165080"/>
                    <a:pt x="491391" y="252480"/>
                    <a:pt x="491391" y="343609"/>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274320" rIns="32878" bIns="32879" numCol="1" spcCol="1270" anchor="ctr" anchorCtr="0">
              <a:noAutofit/>
            </a:bodyPr>
            <a:lstStyle/>
            <a:p>
              <a:pPr marL="0" lvl="1">
                <a:spcBef>
                  <a:spcPct val="0"/>
                </a:spcBef>
                <a:buFontTx/>
                <a:buChar char="••"/>
                <a:defRPr/>
              </a:pPr>
              <a:r>
                <a:rPr lang="en-US" sz="2400" b="1" i="1" dirty="0">
                  <a:solidFill>
                    <a:prstClr val="black">
                      <a:hueOff val="0"/>
                      <a:satOff val="0"/>
                      <a:lumOff val="0"/>
                      <a:alphaOff val="0"/>
                    </a:prstClr>
                  </a:solidFill>
                  <a:latin typeface="Georgia" pitchFamily="18" charset="0"/>
                  <a:cs typeface="Arial" pitchFamily="34" charset="0"/>
                </a:rPr>
                <a:t>Baseline</a:t>
              </a:r>
              <a:endParaRPr lang="en-US" sz="2400" dirty="0">
                <a:solidFill>
                  <a:prstClr val="black">
                    <a:hueOff val="0"/>
                    <a:satOff val="0"/>
                    <a:lumOff val="0"/>
                    <a:alphaOff val="0"/>
                  </a:prstClr>
                </a:solidFill>
                <a:latin typeface="Georgia" pitchFamily="18" charset="0"/>
                <a:cs typeface="Arial" pitchFamily="34" charset="0"/>
              </a:endParaRPr>
            </a:p>
            <a:p>
              <a:pPr marL="114300" lvl="1" defTabSz="577850">
                <a:lnSpc>
                  <a:spcPct val="90000"/>
                </a:lnSpc>
                <a:spcBef>
                  <a:spcPct val="0"/>
                </a:spcBef>
                <a:spcAft>
                  <a:spcPct val="15000"/>
                </a:spcAft>
                <a:buFontTx/>
                <a:buChar char="••"/>
              </a:pPr>
              <a:endParaRPr lang="en-US" sz="2400" dirty="0">
                <a:solidFill>
                  <a:prstClr val="black">
                    <a:hueOff val="0"/>
                    <a:satOff val="0"/>
                    <a:lumOff val="0"/>
                    <a:alphaOff val="0"/>
                  </a:prstClr>
                </a:solidFill>
                <a:latin typeface="Georgia" pitchFamily="18" charset="0"/>
                <a:cs typeface="Arial" pitchFamily="34" charset="0"/>
              </a:endParaRPr>
            </a:p>
          </p:txBody>
        </p:sp>
      </p:grpSp>
      <p:sp>
        <p:nvSpPr>
          <p:cNvPr id="29" name="Freeform 28"/>
          <p:cNvSpPr/>
          <p:nvPr/>
        </p:nvSpPr>
        <p:spPr>
          <a:xfrm>
            <a:off x="1143000" y="1295400"/>
            <a:ext cx="6705600" cy="1254825"/>
          </a:xfrm>
          <a:custGeom>
            <a:avLst/>
            <a:gdLst>
              <a:gd name="connsiteX0" fmla="*/ 0 w 7086600"/>
              <a:gd name="connsiteY0" fmla="*/ 209142 h 1254825"/>
              <a:gd name="connsiteX1" fmla="*/ 61256 w 7086600"/>
              <a:gd name="connsiteY1" fmla="*/ 61256 h 1254825"/>
              <a:gd name="connsiteX2" fmla="*/ 209142 w 7086600"/>
              <a:gd name="connsiteY2" fmla="*/ 0 h 1254825"/>
              <a:gd name="connsiteX3" fmla="*/ 6877458 w 7086600"/>
              <a:gd name="connsiteY3" fmla="*/ 0 h 1254825"/>
              <a:gd name="connsiteX4" fmla="*/ 7025344 w 7086600"/>
              <a:gd name="connsiteY4" fmla="*/ 61256 h 1254825"/>
              <a:gd name="connsiteX5" fmla="*/ 7086600 w 7086600"/>
              <a:gd name="connsiteY5" fmla="*/ 209142 h 1254825"/>
              <a:gd name="connsiteX6" fmla="*/ 7086600 w 7086600"/>
              <a:gd name="connsiteY6" fmla="*/ 1045683 h 1254825"/>
              <a:gd name="connsiteX7" fmla="*/ 7025344 w 7086600"/>
              <a:gd name="connsiteY7" fmla="*/ 1193569 h 1254825"/>
              <a:gd name="connsiteX8" fmla="*/ 6877458 w 7086600"/>
              <a:gd name="connsiteY8" fmla="*/ 1254825 h 1254825"/>
              <a:gd name="connsiteX9" fmla="*/ 209142 w 7086600"/>
              <a:gd name="connsiteY9" fmla="*/ 1254825 h 1254825"/>
              <a:gd name="connsiteX10" fmla="*/ 61256 w 7086600"/>
              <a:gd name="connsiteY10" fmla="*/ 1193569 h 1254825"/>
              <a:gd name="connsiteX11" fmla="*/ 0 w 7086600"/>
              <a:gd name="connsiteY11" fmla="*/ 1045683 h 1254825"/>
              <a:gd name="connsiteX12" fmla="*/ 0 w 7086600"/>
              <a:gd name="connsiteY12" fmla="*/ 209142 h 12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6600" h="1254825">
                <a:moveTo>
                  <a:pt x="0" y="209142"/>
                </a:moveTo>
                <a:cubicBezTo>
                  <a:pt x="0" y="153674"/>
                  <a:pt x="22035" y="100478"/>
                  <a:pt x="61256" y="61256"/>
                </a:cubicBezTo>
                <a:cubicBezTo>
                  <a:pt x="100478" y="22034"/>
                  <a:pt x="153674" y="0"/>
                  <a:pt x="209142" y="0"/>
                </a:cubicBezTo>
                <a:lnTo>
                  <a:pt x="6877458" y="0"/>
                </a:lnTo>
                <a:cubicBezTo>
                  <a:pt x="6932926" y="0"/>
                  <a:pt x="6986122" y="22035"/>
                  <a:pt x="7025344" y="61256"/>
                </a:cubicBezTo>
                <a:cubicBezTo>
                  <a:pt x="7064566" y="100478"/>
                  <a:pt x="7086600" y="153674"/>
                  <a:pt x="7086600" y="209142"/>
                </a:cubicBezTo>
                <a:lnTo>
                  <a:pt x="7086600" y="1045683"/>
                </a:lnTo>
                <a:cubicBezTo>
                  <a:pt x="7086600" y="1101151"/>
                  <a:pt x="7064565" y="1154347"/>
                  <a:pt x="7025344" y="1193569"/>
                </a:cubicBezTo>
                <a:cubicBezTo>
                  <a:pt x="6986122" y="1232791"/>
                  <a:pt x="6932926" y="1254825"/>
                  <a:pt x="6877458" y="1254825"/>
                </a:cubicBezTo>
                <a:lnTo>
                  <a:pt x="209142" y="1254825"/>
                </a:lnTo>
                <a:cubicBezTo>
                  <a:pt x="153674" y="1254825"/>
                  <a:pt x="100478" y="1232790"/>
                  <a:pt x="61256" y="1193569"/>
                </a:cubicBezTo>
                <a:cubicBezTo>
                  <a:pt x="22034" y="1154347"/>
                  <a:pt x="0" y="1101151"/>
                  <a:pt x="0" y="1045683"/>
                </a:cubicBezTo>
                <a:lnTo>
                  <a:pt x="0" y="2091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696" tIns="152696" rIns="152696" bIns="152696" numCol="1" spcCol="1270" anchor="ctr" anchorCtr="0">
            <a:noAutofit/>
          </a:bodyPr>
          <a:lstStyle/>
          <a:p>
            <a:pPr defTabSz="1066800">
              <a:lnSpc>
                <a:spcPct val="90000"/>
              </a:lnSpc>
              <a:spcBef>
                <a:spcPct val="0"/>
              </a:spcBef>
              <a:spcAft>
                <a:spcPct val="35000"/>
              </a:spcAft>
            </a:pPr>
            <a:r>
              <a:rPr lang="en-US" sz="2400" dirty="0">
                <a:solidFill>
                  <a:prstClr val="white"/>
                </a:solidFill>
                <a:latin typeface="Georgia" pitchFamily="18" charset="0"/>
                <a:cs typeface="Arial" pitchFamily="34" charset="0"/>
              </a:rPr>
              <a:t>The unpacking process allows teachers and administrators to determine what matters most (i.e. pacing, assessment, critical focus areas)</a:t>
            </a:r>
          </a:p>
        </p:txBody>
      </p:sp>
    </p:spTree>
    <p:extLst>
      <p:ext uri="{BB962C8B-B14F-4D97-AF65-F5344CB8AC3E}">
        <p14:creationId xmlns:p14="http://schemas.microsoft.com/office/powerpoint/2010/main" val="245293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1+#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1+#ppt_w/2"/>
                                          </p:val>
                                        </p:tav>
                                        <p:tav tm="100000">
                                          <p:val>
                                            <p:strVal val="#ppt_x"/>
                                          </p:val>
                                        </p:tav>
                                      </p:tavLst>
                                    </p:anim>
                                    <p:anim calcmode="lin" valueType="num">
                                      <p:cBhvr additive="base">
                                        <p:cTn id="26"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1+#ppt_w/2"/>
                                          </p:val>
                                        </p:tav>
                                        <p:tav tm="100000">
                                          <p:val>
                                            <p:strVal val="#ppt_x"/>
                                          </p:val>
                                        </p:tav>
                                      </p:tavLst>
                                    </p:anim>
                                    <p:anim calcmode="lin" valueType="num">
                                      <p:cBhvr additive="base">
                                        <p:cTn id="32"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Unpacking Common Core Standards</a:t>
            </a:r>
            <a:endParaRPr lang="en-US" sz="4000" dirty="0"/>
          </a:p>
        </p:txBody>
      </p:sp>
      <p:sp>
        <p:nvSpPr>
          <p:cNvPr id="3" name="Content Placeholder 2"/>
          <p:cNvSpPr>
            <a:spLocks noGrp="1"/>
          </p:cNvSpPr>
          <p:nvPr>
            <p:ph idx="1"/>
          </p:nvPr>
        </p:nvSpPr>
        <p:spPr/>
        <p:txBody>
          <a:bodyPr>
            <a:normAutofit/>
          </a:bodyPr>
          <a:lstStyle/>
          <a:p>
            <a:pPr marL="0" indent="0">
              <a:buNone/>
            </a:pPr>
            <a:r>
              <a:rPr lang="en-US" dirty="0" smtClean="0">
                <a:latin typeface="+mn-lt"/>
              </a:rPr>
              <a:t>Step 1: Select standard to be unpacked</a:t>
            </a:r>
          </a:p>
          <a:p>
            <a:pPr marL="0" indent="0">
              <a:buNone/>
            </a:pPr>
            <a:r>
              <a:rPr lang="en-US" dirty="0"/>
              <a:t>College and Career Readiness Anchor Standards for Speaking and Listening </a:t>
            </a:r>
          </a:p>
          <a:p>
            <a:r>
              <a:rPr lang="en-US" dirty="0" smtClean="0"/>
              <a:t>Presentation </a:t>
            </a:r>
            <a:r>
              <a:rPr lang="en-US" dirty="0"/>
              <a:t>of Knowledge and </a:t>
            </a:r>
            <a:r>
              <a:rPr lang="en-US" dirty="0" smtClean="0"/>
              <a:t>Skills</a:t>
            </a:r>
            <a:r>
              <a:rPr lang="en-US" dirty="0" smtClean="0">
                <a:latin typeface="+mn-lt"/>
              </a:rPr>
              <a:t>(Grade </a:t>
            </a:r>
            <a:r>
              <a:rPr lang="en-US" dirty="0" smtClean="0"/>
              <a:t>8</a:t>
            </a:r>
            <a:r>
              <a:rPr lang="en-US" dirty="0" smtClean="0">
                <a:latin typeface="+mn-lt"/>
              </a:rPr>
              <a:t>) #5 (LACC.8.SL.</a:t>
            </a:r>
            <a:r>
              <a:rPr lang="en-US" dirty="0" smtClean="0"/>
              <a:t>5</a:t>
            </a:r>
            <a:r>
              <a:rPr lang="en-US" dirty="0" smtClean="0">
                <a:latin typeface="+mn-lt"/>
              </a:rPr>
              <a:t>.5)</a:t>
            </a:r>
          </a:p>
          <a:p>
            <a:pPr lvl="1"/>
            <a:r>
              <a:rPr lang="en-US" dirty="0"/>
              <a:t>Integrate multimedia and visual displays </a:t>
            </a:r>
            <a:r>
              <a:rPr lang="en-US" dirty="0" smtClean="0"/>
              <a:t>into presentations </a:t>
            </a:r>
            <a:r>
              <a:rPr lang="en-US" dirty="0"/>
              <a:t>to clarify information, </a:t>
            </a:r>
            <a:r>
              <a:rPr lang="en-US" dirty="0" smtClean="0"/>
              <a:t>strengthen claims </a:t>
            </a:r>
            <a:r>
              <a:rPr lang="en-US" dirty="0"/>
              <a:t>and evidence, and add interest. </a:t>
            </a:r>
          </a:p>
        </p:txBody>
      </p:sp>
    </p:spTree>
    <p:extLst>
      <p:ext uri="{BB962C8B-B14F-4D97-AF65-F5344CB8AC3E}">
        <p14:creationId xmlns:p14="http://schemas.microsoft.com/office/powerpoint/2010/main" val="1796148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Unpacking Common Core Standards</a:t>
            </a:r>
            <a:endParaRPr lang="en-US" sz="4000" dirty="0"/>
          </a:p>
        </p:txBody>
      </p:sp>
      <p:sp>
        <p:nvSpPr>
          <p:cNvPr id="3" name="Content Placeholder 2"/>
          <p:cNvSpPr>
            <a:spLocks noGrp="1"/>
          </p:cNvSpPr>
          <p:nvPr>
            <p:ph idx="1"/>
          </p:nvPr>
        </p:nvSpPr>
        <p:spPr/>
        <p:txBody>
          <a:bodyPr>
            <a:normAutofit/>
          </a:bodyPr>
          <a:lstStyle/>
          <a:p>
            <a:pPr marL="0" indent="0">
              <a:buNone/>
            </a:pPr>
            <a:r>
              <a:rPr lang="en-US" dirty="0" smtClean="0"/>
              <a:t>Step 2:  Circle the verbs and verb phrases (skills)</a:t>
            </a:r>
            <a:endParaRPr lang="en-US" dirty="0"/>
          </a:p>
          <a:p>
            <a:pPr marL="0" indent="0">
              <a:buNone/>
            </a:pPr>
            <a:endParaRPr lang="en-US" dirty="0" smtClean="0"/>
          </a:p>
          <a:p>
            <a:pPr marL="0" indent="0">
              <a:buNone/>
            </a:pPr>
            <a:r>
              <a:rPr lang="en-US" dirty="0" smtClean="0"/>
              <a:t>Integrate </a:t>
            </a:r>
            <a:r>
              <a:rPr lang="en-US" dirty="0"/>
              <a:t>multimedia and visual displays into presentations to clarify information, strengthen claims and evidence, and add interest. </a:t>
            </a:r>
          </a:p>
          <a:p>
            <a:pPr marL="0" indent="0">
              <a:buNone/>
            </a:pPr>
            <a:endParaRPr lang="en-US" dirty="0"/>
          </a:p>
        </p:txBody>
      </p:sp>
      <p:sp>
        <p:nvSpPr>
          <p:cNvPr id="4" name="Oval 3"/>
          <p:cNvSpPr/>
          <p:nvPr/>
        </p:nvSpPr>
        <p:spPr>
          <a:xfrm>
            <a:off x="381000" y="3048000"/>
            <a:ext cx="1981200" cy="533400"/>
          </a:xfrm>
          <a:prstGeom prst="ellipse">
            <a:avLst/>
          </a:prstGeom>
          <a:gradFill>
            <a:gsLst>
              <a:gs pos="100000">
                <a:schemeClr val="accent1">
                  <a:tint val="100000"/>
                  <a:shade val="100000"/>
                  <a:satMod val="130000"/>
                  <a:alpha val="0"/>
                </a:schemeClr>
              </a:gs>
              <a:gs pos="0">
                <a:schemeClr val="accent1">
                  <a:tint val="50000"/>
                  <a:shade val="100000"/>
                  <a:satMod val="350000"/>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Oval 4"/>
          <p:cNvSpPr/>
          <p:nvPr/>
        </p:nvSpPr>
        <p:spPr>
          <a:xfrm>
            <a:off x="7010400" y="4114800"/>
            <a:ext cx="1066800" cy="395446"/>
          </a:xfrm>
          <a:prstGeom prst="ellipse">
            <a:avLst/>
          </a:prstGeom>
          <a:gradFill>
            <a:gsLst>
              <a:gs pos="100000">
                <a:schemeClr val="accent1">
                  <a:tint val="100000"/>
                  <a:shade val="100000"/>
                  <a:satMod val="130000"/>
                  <a:alpha val="0"/>
                </a:schemeClr>
              </a:gs>
              <a:gs pos="0">
                <a:schemeClr val="accent1">
                  <a:tint val="50000"/>
                  <a:shade val="100000"/>
                  <a:satMod val="350000"/>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Oval 7"/>
          <p:cNvSpPr/>
          <p:nvPr/>
        </p:nvSpPr>
        <p:spPr>
          <a:xfrm>
            <a:off x="4267200" y="3581400"/>
            <a:ext cx="1371600" cy="533400"/>
          </a:xfrm>
          <a:prstGeom prst="ellipse">
            <a:avLst/>
          </a:prstGeom>
          <a:gradFill>
            <a:gsLst>
              <a:gs pos="100000">
                <a:schemeClr val="accent1">
                  <a:tint val="100000"/>
                  <a:shade val="100000"/>
                  <a:satMod val="130000"/>
                  <a:alpha val="0"/>
                </a:schemeClr>
              </a:gs>
              <a:gs pos="0">
                <a:schemeClr val="accent1">
                  <a:tint val="50000"/>
                  <a:shade val="100000"/>
                  <a:satMod val="350000"/>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6" name="Oval 15"/>
          <p:cNvSpPr/>
          <p:nvPr/>
        </p:nvSpPr>
        <p:spPr>
          <a:xfrm>
            <a:off x="441960" y="4114800"/>
            <a:ext cx="2072640" cy="455613"/>
          </a:xfrm>
          <a:prstGeom prst="ellipse">
            <a:avLst/>
          </a:prstGeom>
          <a:gradFill>
            <a:gsLst>
              <a:gs pos="100000">
                <a:schemeClr val="accent1">
                  <a:tint val="100000"/>
                  <a:shade val="100000"/>
                  <a:satMod val="130000"/>
                  <a:alpha val="0"/>
                </a:schemeClr>
              </a:gs>
              <a:gs pos="0">
                <a:schemeClr val="accent1">
                  <a:tint val="50000"/>
                  <a:shade val="100000"/>
                  <a:satMod val="350000"/>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555896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1876425"/>
            <a:ext cx="506730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984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Unpacking Common Core Standards</a:t>
            </a:r>
            <a:endParaRPr lang="en-US" sz="4000" dirty="0"/>
          </a:p>
        </p:txBody>
      </p:sp>
      <p:sp>
        <p:nvSpPr>
          <p:cNvPr id="3" name="Content Placeholder 2"/>
          <p:cNvSpPr>
            <a:spLocks noGrp="1"/>
          </p:cNvSpPr>
          <p:nvPr>
            <p:ph idx="1"/>
          </p:nvPr>
        </p:nvSpPr>
        <p:spPr/>
        <p:txBody>
          <a:bodyPr>
            <a:normAutofit/>
          </a:bodyPr>
          <a:lstStyle/>
          <a:p>
            <a:pPr marL="0" indent="0">
              <a:buNone/>
            </a:pPr>
            <a:r>
              <a:rPr lang="en-US" dirty="0" smtClean="0"/>
              <a:t>Step 3:  Underline the nouns and noun phrases (knowledge)</a:t>
            </a:r>
          </a:p>
          <a:p>
            <a:pPr marL="0" indent="0">
              <a:buNone/>
            </a:pPr>
            <a:endParaRPr lang="en-US" dirty="0"/>
          </a:p>
          <a:p>
            <a:pPr marL="0" indent="0">
              <a:buNone/>
            </a:pPr>
            <a:r>
              <a:rPr lang="en-US" dirty="0"/>
              <a:t>Integrate multimedia and visual displays into presentations to clarify information, strengthen claims and evidence, and add interest. </a:t>
            </a:r>
          </a:p>
        </p:txBody>
      </p:sp>
      <p:cxnSp>
        <p:nvCxnSpPr>
          <p:cNvPr id="13" name="Straight Connector 12"/>
          <p:cNvCxnSpPr/>
          <p:nvPr/>
        </p:nvCxnSpPr>
        <p:spPr>
          <a:xfrm flipV="1">
            <a:off x="2176469" y="3581400"/>
            <a:ext cx="5867400" cy="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562600" y="4038600"/>
            <a:ext cx="223860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1325678" y="4038600"/>
            <a:ext cx="261467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2565070" y="4511480"/>
            <a:ext cx="357414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546655" y="5029202"/>
            <a:ext cx="150346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71046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953000" y="1295400"/>
            <a:ext cx="4038600" cy="5334000"/>
          </a:xfrm>
          <a:solidFill>
            <a:schemeClr val="bg1"/>
          </a:solidFill>
          <a:ln w="19050">
            <a:solidFill>
              <a:schemeClr val="accent1">
                <a:shade val="95000"/>
                <a:satMod val="105000"/>
              </a:schemeClr>
            </a:solidFill>
          </a:ln>
        </p:spPr>
        <p:txBody>
          <a:bodyPr>
            <a:noAutofit/>
          </a:bodyPr>
          <a:lstStyle/>
          <a:p>
            <a:r>
              <a:rPr lang="en-US" sz="1400" dirty="0" smtClean="0"/>
              <a:t>Create </a:t>
            </a:r>
            <a:r>
              <a:rPr lang="en-US" sz="1400" dirty="0"/>
              <a:t>Media Products</a:t>
            </a:r>
          </a:p>
          <a:p>
            <a:pPr lvl="0"/>
            <a:r>
              <a:rPr lang="en-US" sz="1400" dirty="0"/>
              <a:t>Understand and utilize the most appropriate media creation tools</a:t>
            </a:r>
          </a:p>
          <a:p>
            <a:pPr lvl="0"/>
            <a:r>
              <a:rPr lang="en-US" sz="1400" dirty="0"/>
              <a:t>Apply Technology Effectively</a:t>
            </a:r>
          </a:p>
          <a:p>
            <a:pPr lvl="0"/>
            <a:r>
              <a:rPr lang="en-US" sz="1400" dirty="0"/>
              <a:t>Use technology as a tool to research, organize, evaluate and communicate information</a:t>
            </a:r>
          </a:p>
          <a:p>
            <a:pPr lvl="0"/>
            <a:r>
              <a:rPr lang="en-US" sz="1400" dirty="0"/>
              <a:t>Manage, integrate, evaluate information </a:t>
            </a:r>
          </a:p>
          <a:p>
            <a:pPr lvl="0"/>
            <a:r>
              <a:rPr lang="en-US" sz="1400" dirty="0"/>
              <a:t>Think Creatively</a:t>
            </a:r>
          </a:p>
          <a:p>
            <a:pPr lvl="0"/>
            <a:r>
              <a:rPr lang="en-US" sz="1400" dirty="0"/>
              <a:t>Use a wide range of idea creation techniques</a:t>
            </a:r>
          </a:p>
          <a:p>
            <a:pPr lvl="0"/>
            <a:r>
              <a:rPr lang="en-US" sz="1400" dirty="0"/>
              <a:t>Elaborate, refine and analyze own ideas to improve creative efforts</a:t>
            </a:r>
          </a:p>
          <a:p>
            <a:pPr lvl="0"/>
            <a:r>
              <a:rPr lang="en-US" sz="1400" dirty="0"/>
              <a:t>Communicate ideas to others effectively</a:t>
            </a:r>
          </a:p>
          <a:p>
            <a:pPr lvl="0"/>
            <a:r>
              <a:rPr lang="en-US" sz="1400" dirty="0"/>
              <a:t>Demonstrate originality in work</a:t>
            </a:r>
          </a:p>
          <a:p>
            <a:pPr lvl="0"/>
            <a:r>
              <a:rPr lang="en-US" sz="1400" dirty="0"/>
              <a:t>Articulate thoughts and ideas effectively </a:t>
            </a:r>
          </a:p>
          <a:p>
            <a:pPr lvl="0"/>
            <a:r>
              <a:rPr lang="en-US" sz="1400" dirty="0"/>
              <a:t>Set goals with success criteria</a:t>
            </a:r>
          </a:p>
          <a:p>
            <a:pPr lvl="0"/>
            <a:r>
              <a:rPr lang="en-US" sz="1400" dirty="0"/>
              <a:t>Utilize time and manage workload efficiently</a:t>
            </a:r>
          </a:p>
          <a:p>
            <a:pPr lvl="0"/>
            <a:r>
              <a:rPr lang="en-US" sz="1400" dirty="0"/>
              <a:t>Monitor, define, prioritize and complete tasks</a:t>
            </a:r>
          </a:p>
          <a:p>
            <a:pPr lvl="0"/>
            <a:r>
              <a:rPr lang="en-US" sz="1400" dirty="0"/>
              <a:t>Go beyond basic mastery of skills</a:t>
            </a:r>
          </a:p>
          <a:p>
            <a:pPr lvl="0"/>
            <a:r>
              <a:rPr lang="en-US" sz="1400" dirty="0"/>
              <a:t>Demonstrate initiative to advance skill levels</a:t>
            </a:r>
          </a:p>
          <a:p>
            <a:pPr marL="0" indent="0">
              <a:buNone/>
            </a:pPr>
            <a:endParaRPr lang="en-US" sz="1400" dirty="0"/>
          </a:p>
        </p:txBody>
      </p:sp>
      <p:sp>
        <p:nvSpPr>
          <p:cNvPr id="5" name="Content Placeholder 2"/>
          <p:cNvSpPr>
            <a:spLocks noGrp="1"/>
          </p:cNvSpPr>
          <p:nvPr>
            <p:ph idx="1"/>
          </p:nvPr>
        </p:nvSpPr>
        <p:spPr>
          <a:xfrm>
            <a:off x="152400" y="1600200"/>
            <a:ext cx="4648200" cy="4525963"/>
          </a:xfrm>
        </p:spPr>
        <p:txBody>
          <a:bodyPr>
            <a:normAutofit/>
          </a:bodyPr>
          <a:lstStyle/>
          <a:p>
            <a:pPr marL="0" indent="0">
              <a:buNone/>
            </a:pPr>
            <a:r>
              <a:rPr lang="en-US" sz="2500" dirty="0" smtClean="0"/>
              <a:t>Step 4:  Identify implied engagement skills/21</a:t>
            </a:r>
            <a:r>
              <a:rPr lang="en-US" sz="2500" baseline="30000" dirty="0" smtClean="0"/>
              <a:t>st</a:t>
            </a:r>
            <a:r>
              <a:rPr lang="en-US" sz="2500" dirty="0" smtClean="0"/>
              <a:t> Century Skills</a:t>
            </a:r>
          </a:p>
          <a:p>
            <a:pPr marL="0" indent="0">
              <a:buNone/>
            </a:pPr>
            <a:endParaRPr lang="en-US" sz="2500" dirty="0"/>
          </a:p>
          <a:p>
            <a:pPr marL="0" indent="0">
              <a:buNone/>
            </a:pPr>
            <a:r>
              <a:rPr lang="en-US" sz="2400" dirty="0"/>
              <a:t>Integrate multimedia and visual displays into presentations to clarify information, strengthen claims and evidence, and add interest. </a:t>
            </a:r>
            <a:r>
              <a:rPr lang="en-US" sz="2400" dirty="0" smtClean="0"/>
              <a:t> </a:t>
            </a:r>
            <a:endParaRPr lang="en-US" sz="2400" dirty="0"/>
          </a:p>
          <a:p>
            <a:pPr marL="0" indent="0">
              <a:buNone/>
            </a:pPr>
            <a:endParaRPr lang="en-US" sz="2500" dirty="0"/>
          </a:p>
          <a:p>
            <a:pPr marL="0" indent="0">
              <a:buNone/>
            </a:pPr>
            <a:endParaRPr lang="en-US" dirty="0"/>
          </a:p>
        </p:txBody>
      </p:sp>
      <p:sp>
        <p:nvSpPr>
          <p:cNvPr id="6" name="Title 1"/>
          <p:cNvSpPr>
            <a:spLocks noGrp="1"/>
          </p:cNvSpPr>
          <p:nvPr>
            <p:ph type="title"/>
          </p:nvPr>
        </p:nvSpPr>
        <p:spPr/>
        <p:txBody>
          <a:bodyPr>
            <a:noAutofit/>
          </a:bodyPr>
          <a:lstStyle/>
          <a:p>
            <a:r>
              <a:rPr lang="en-US" sz="4000" dirty="0" smtClean="0"/>
              <a:t>Unpacking Common Core Standards</a:t>
            </a:r>
            <a:endParaRPr lang="en-US" sz="4000" dirty="0"/>
          </a:p>
        </p:txBody>
      </p:sp>
    </p:spTree>
    <p:extLst>
      <p:ext uri="{BB962C8B-B14F-4D97-AF65-F5344CB8AC3E}">
        <p14:creationId xmlns:p14="http://schemas.microsoft.com/office/powerpoint/2010/main" val="2524578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Autofit/>
          </a:bodyPr>
          <a:lstStyle/>
          <a:p>
            <a:r>
              <a:rPr lang="en-US" sz="4000" dirty="0" smtClean="0"/>
              <a:t>Unpacking Common Core Standards</a:t>
            </a:r>
            <a:endParaRPr lang="en-US" sz="4000" dirty="0"/>
          </a:p>
        </p:txBody>
      </p:sp>
      <p:sp>
        <p:nvSpPr>
          <p:cNvPr id="3" name="Content Placeholder 2"/>
          <p:cNvSpPr>
            <a:spLocks noGrp="1"/>
          </p:cNvSpPr>
          <p:nvPr>
            <p:ph idx="1"/>
          </p:nvPr>
        </p:nvSpPr>
        <p:spPr>
          <a:xfrm>
            <a:off x="152400" y="1219200"/>
            <a:ext cx="8686800" cy="5334000"/>
          </a:xfrm>
        </p:spPr>
        <p:txBody>
          <a:bodyPr>
            <a:noAutofit/>
          </a:bodyPr>
          <a:lstStyle/>
          <a:p>
            <a:pPr marL="0" indent="0">
              <a:buNone/>
            </a:pPr>
            <a:r>
              <a:rPr lang="en-US" sz="1600" dirty="0" smtClean="0"/>
              <a:t>Step 5: </a:t>
            </a:r>
            <a:r>
              <a:rPr lang="en-US" sz="1600" dirty="0">
                <a:ea typeface="Calibri"/>
                <a:cs typeface="Times New Roman"/>
              </a:rPr>
              <a:t>Summarize the </a:t>
            </a:r>
            <a:r>
              <a:rPr lang="en-US" sz="1600" dirty="0" smtClean="0">
                <a:ea typeface="Calibri"/>
                <a:cs typeface="Times New Roman"/>
              </a:rPr>
              <a:t>instructional implications (knowledge </a:t>
            </a:r>
            <a:r>
              <a:rPr lang="en-US" sz="1600" dirty="0">
                <a:ea typeface="Calibri"/>
                <a:cs typeface="Times New Roman"/>
              </a:rPr>
              <a:t>and </a:t>
            </a:r>
            <a:r>
              <a:rPr lang="en-US" sz="1600" dirty="0" smtClean="0">
                <a:ea typeface="Calibri"/>
                <a:cs typeface="Times New Roman"/>
              </a:rPr>
              <a:t>skills) </a:t>
            </a:r>
            <a:r>
              <a:rPr lang="en-US" sz="1600" dirty="0">
                <a:ea typeface="Calibri"/>
                <a:cs typeface="Times New Roman"/>
              </a:rPr>
              <a:t>necessary for mastery of the standards on the activity </a:t>
            </a:r>
            <a:r>
              <a:rPr lang="en-US" sz="1600" dirty="0" smtClean="0">
                <a:ea typeface="Calibri"/>
                <a:cs typeface="Times New Roman"/>
              </a:rPr>
              <a:t>worksheet</a:t>
            </a:r>
          </a:p>
          <a:p>
            <a:pPr marL="0" indent="0">
              <a:buNone/>
            </a:pPr>
            <a:endParaRPr lang="en-US" sz="1600" dirty="0" smtClean="0">
              <a:ea typeface="Calibri"/>
              <a:cs typeface="Times New Roman"/>
            </a:endParaRPr>
          </a:p>
          <a:p>
            <a:pPr marL="0" lvl="1" indent="0">
              <a:buNone/>
            </a:pPr>
            <a:r>
              <a:rPr lang="en-US" sz="1400" dirty="0"/>
              <a:t>Integrate multimedia and visual displays into presentations to clarify information, strengthen claims and evidence, and add interest. </a:t>
            </a:r>
            <a:endParaRPr lang="en-US" sz="1400" dirty="0" smtClean="0"/>
          </a:p>
          <a:p>
            <a:pPr marL="0" lvl="1" indent="0">
              <a:buNone/>
            </a:pPr>
            <a:endParaRPr lang="en-US" sz="1600" dirty="0">
              <a:ea typeface="Calibri"/>
              <a:cs typeface="Times New Roman"/>
            </a:endParaRPr>
          </a:p>
          <a:p>
            <a:pPr>
              <a:buFont typeface="Wingdings" pitchFamily="2" charset="2"/>
              <a:buChar char="Ø"/>
            </a:pPr>
            <a:r>
              <a:rPr lang="en-US" sz="1600" dirty="0" smtClean="0">
                <a:ea typeface="Calibri"/>
                <a:cs typeface="Times New Roman"/>
              </a:rPr>
              <a:t>Learning Goal(s) and Essential Question Examples (Written in Student Friendly Language)</a:t>
            </a:r>
            <a:endParaRPr lang="en-US" sz="1600" dirty="0" smtClean="0"/>
          </a:p>
          <a:p>
            <a:r>
              <a:rPr lang="en-US" sz="1600" dirty="0" smtClean="0"/>
              <a:t>Students understand and utilize appropriate media creation tools</a:t>
            </a:r>
            <a:endParaRPr lang="en-US" sz="1600" dirty="0"/>
          </a:p>
          <a:p>
            <a:pPr lvl="0"/>
            <a:r>
              <a:rPr lang="en-US" sz="1600" dirty="0" smtClean="0"/>
              <a:t>Students apply technology effectively to integrate multimedia and visual displays into presentations to clarify information. </a:t>
            </a:r>
            <a:endParaRPr lang="en-US" sz="1600" dirty="0"/>
          </a:p>
          <a:p>
            <a:pPr lvl="0"/>
            <a:r>
              <a:rPr lang="en-US" sz="1600" dirty="0" smtClean="0"/>
              <a:t>Students strengthen claims and evidence to multimedia and visual displays.</a:t>
            </a:r>
            <a:endParaRPr lang="en-US" sz="1600" dirty="0"/>
          </a:p>
          <a:p>
            <a:pPr lvl="0"/>
            <a:r>
              <a:rPr lang="en-US" sz="1600" dirty="0" smtClean="0"/>
              <a:t>Student add interest to presentations through multimedia and visual displays.</a:t>
            </a:r>
            <a:endParaRPr lang="en-US" sz="1600" dirty="0"/>
          </a:p>
          <a:p>
            <a:pPr lvl="0"/>
            <a:r>
              <a:rPr lang="en-US" sz="1600" dirty="0"/>
              <a:t>Students </a:t>
            </a:r>
            <a:r>
              <a:rPr lang="en-US" sz="1600" dirty="0" smtClean="0"/>
              <a:t>utilize goal setting to monitor progress.</a:t>
            </a:r>
            <a:endParaRPr lang="en-US" sz="1600" dirty="0"/>
          </a:p>
          <a:p>
            <a:pPr lvl="0"/>
            <a:r>
              <a:rPr lang="en-US" sz="1600" dirty="0" smtClean="0"/>
              <a:t>Students elaborate, refine and analyze their own ideas to improve creative efforts throughout presentation utilizing multimedia and visual displays.  </a:t>
            </a:r>
            <a:endParaRPr lang="en-US" sz="1600" dirty="0"/>
          </a:p>
          <a:p>
            <a:pPr lvl="0"/>
            <a:r>
              <a:rPr lang="en-US" sz="1600" dirty="0"/>
              <a:t>Students </a:t>
            </a:r>
            <a:r>
              <a:rPr lang="en-US" sz="1600" dirty="0" smtClean="0"/>
              <a:t>define, prioritize and monitor their own progress in order to complete tasks to integrate multimedia and visual displays into presentation. </a:t>
            </a:r>
            <a:endParaRPr lang="en-US" sz="1600" dirty="0"/>
          </a:p>
          <a:p>
            <a:pPr lvl="0"/>
            <a:r>
              <a:rPr lang="en-US" sz="1600" dirty="0"/>
              <a:t>Students </a:t>
            </a:r>
            <a:r>
              <a:rPr lang="en-US" sz="1600" dirty="0" smtClean="0"/>
              <a:t>effectively articulate thoughts and ideas effectively to strengthen claims and evidence and to add interest throughout presentation.  </a:t>
            </a:r>
            <a:endParaRPr lang="en-US" sz="1600" dirty="0"/>
          </a:p>
          <a:p>
            <a:pPr marL="0" indent="0">
              <a:buNone/>
            </a:pPr>
            <a:endParaRPr lang="en-US" sz="1600" dirty="0" smtClean="0"/>
          </a:p>
        </p:txBody>
      </p:sp>
    </p:spTree>
    <p:extLst>
      <p:ext uri="{BB962C8B-B14F-4D97-AF65-F5344CB8AC3E}">
        <p14:creationId xmlns:p14="http://schemas.microsoft.com/office/powerpoint/2010/main" val="42491442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939" y="0"/>
            <a:ext cx="5418861" cy="682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95800" y="1905000"/>
            <a:ext cx="198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2662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8915400" cy="687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727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Resources</a:t>
            </a:r>
            <a:endParaRPr lang="en-US" sz="4000" dirty="0"/>
          </a:p>
        </p:txBody>
      </p:sp>
      <p:pic>
        <p:nvPicPr>
          <p:cNvPr id="7" name="Picture 6" descr="http://fsu.edu/news/2011/11/22/learning.registry/CPALMS%20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389" y="1981200"/>
            <a:ext cx="3810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principalsedge.com/wp-content/uploads/2012/04/Common-Core-State-Standards.png"/>
          <p:cNvPicPr>
            <a:picLocks noChangeAspect="1" noChangeArrowheads="1"/>
          </p:cNvPicPr>
          <p:nvPr/>
        </p:nvPicPr>
        <p:blipFill>
          <a:blip r:embed="rId4" cstate="print"/>
          <a:srcRect/>
          <a:stretch>
            <a:fillRect/>
          </a:stretch>
        </p:blipFill>
        <p:spPr bwMode="auto">
          <a:xfrm>
            <a:off x="76200" y="1447800"/>
            <a:ext cx="4836189" cy="1721549"/>
          </a:xfrm>
          <a:prstGeom prst="rect">
            <a:avLst/>
          </a:prstGeom>
          <a:noFill/>
          <a:ln w="38100" cmpd="thickThin">
            <a:solidFill>
              <a:schemeClr val="tx1"/>
            </a:solidFill>
          </a:ln>
        </p:spPr>
      </p:pic>
      <p:pic>
        <p:nvPicPr>
          <p:cNvPr id="11" name="Picture 2" descr="http://www.mass.edu/currentinit/images/PARCC_Purple_ta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31" y="3886200"/>
            <a:ext cx="3819525" cy="20955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6172200"/>
            <a:ext cx="32670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39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229600" cy="4800600"/>
          </a:xfrm>
        </p:spPr>
        <p:txBody>
          <a:bodyPr>
            <a:normAutofit fontScale="85000" lnSpcReduction="10000"/>
          </a:bodyPr>
          <a:lstStyle/>
          <a:p>
            <a:pPr>
              <a:lnSpc>
                <a:spcPct val="120000"/>
              </a:lnSpc>
            </a:pPr>
            <a:r>
              <a:rPr lang="en-US" dirty="0" smtClean="0"/>
              <a:t>Lesson Plan Development </a:t>
            </a:r>
          </a:p>
          <a:p>
            <a:pPr>
              <a:lnSpc>
                <a:spcPct val="120000"/>
              </a:lnSpc>
            </a:pPr>
            <a:r>
              <a:rPr lang="en-US" dirty="0" smtClean="0"/>
              <a:t>Model Eliciting Activities Development</a:t>
            </a:r>
          </a:p>
          <a:p>
            <a:pPr>
              <a:lnSpc>
                <a:spcPct val="120000"/>
              </a:lnSpc>
            </a:pPr>
            <a:r>
              <a:rPr lang="en-US" dirty="0" smtClean="0"/>
              <a:t>Variety of Vetted Instructional &amp; Educational Resources</a:t>
            </a:r>
          </a:p>
          <a:p>
            <a:pPr>
              <a:lnSpc>
                <a:spcPct val="120000"/>
              </a:lnSpc>
            </a:pPr>
            <a:r>
              <a:rPr lang="en-US" dirty="0" smtClean="0"/>
              <a:t>Lesson Study Toolkits &amp; Support System</a:t>
            </a:r>
          </a:p>
          <a:p>
            <a:pPr>
              <a:lnSpc>
                <a:spcPct val="120000"/>
              </a:lnSpc>
            </a:pPr>
            <a:r>
              <a:rPr lang="en-US" dirty="0" smtClean="0"/>
              <a:t>Peer &amp; Subject Area Expert Reviews and Feedback</a:t>
            </a:r>
          </a:p>
          <a:p>
            <a:pPr>
              <a:lnSpc>
                <a:spcPct val="120000"/>
              </a:lnSpc>
            </a:pPr>
            <a:r>
              <a:rPr lang="en-US" dirty="0" smtClean="0"/>
              <a:t>Unpacking &amp; Mapping of Standards</a:t>
            </a:r>
          </a:p>
          <a:p>
            <a:pPr>
              <a:lnSpc>
                <a:spcPct val="120000"/>
              </a:lnSpc>
            </a:pPr>
            <a:r>
              <a:rPr lang="en-US" dirty="0" smtClean="0"/>
              <a:t>Perspectives</a:t>
            </a:r>
          </a:p>
          <a:p>
            <a:pPr>
              <a:lnSpc>
                <a:spcPct val="120000"/>
              </a:lnSpc>
            </a:pPr>
            <a:r>
              <a:rPr lang="en-US" dirty="0" smtClean="0"/>
              <a:t>CCSS-Cognitive Complexity Ratings</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105400"/>
            <a:ext cx="1852612"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fsu.edu/news/2011/11/22/learning.registry/CPALMS%20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76199"/>
            <a:ext cx="2921002"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2495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Updates in Literacy</a:t>
            </a:r>
            <a:endParaRPr lang="en-US" sz="4000" dirty="0"/>
          </a:p>
        </p:txBody>
      </p:sp>
      <p:sp>
        <p:nvSpPr>
          <p:cNvPr id="3" name="Content Placeholder 2"/>
          <p:cNvSpPr>
            <a:spLocks noGrp="1"/>
          </p:cNvSpPr>
          <p:nvPr>
            <p:ph idx="1"/>
          </p:nvPr>
        </p:nvSpPr>
        <p:spPr>
          <a:xfrm>
            <a:off x="457200" y="2179637"/>
            <a:ext cx="8229600" cy="4754563"/>
          </a:xfrm>
        </p:spPr>
        <p:txBody>
          <a:bodyPr/>
          <a:lstStyle/>
          <a:p>
            <a:r>
              <a:rPr lang="en-US" dirty="0" smtClean="0"/>
              <a:t>TAP for 2012-2013 Reading Data Report</a:t>
            </a:r>
          </a:p>
          <a:p>
            <a:r>
              <a:rPr lang="en-US" dirty="0" smtClean="0"/>
              <a:t>Updated FCAT 2.0 Reading Test Item Specifications for grades 3-5, 6-8 and 9-10</a:t>
            </a:r>
          </a:p>
          <a:p>
            <a:r>
              <a:rPr lang="en-US" dirty="0" smtClean="0"/>
              <a:t>State Board of Education Update (11/6) on Transition to CCSS and Assessments</a:t>
            </a:r>
            <a:endParaRPr lang="en-US" dirty="0"/>
          </a:p>
        </p:txBody>
      </p:sp>
      <p:pic>
        <p:nvPicPr>
          <p:cNvPr id="4" name="Picture 3" descr="Picture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412" y="533400"/>
            <a:ext cx="1692388" cy="1713866"/>
          </a:xfrm>
          <a:prstGeom prst="rect">
            <a:avLst/>
          </a:prstGeom>
        </p:spPr>
      </p:pic>
    </p:spTree>
    <p:extLst>
      <p:ext uri="{BB962C8B-B14F-4D97-AF65-F5344CB8AC3E}">
        <p14:creationId xmlns:p14="http://schemas.microsoft.com/office/powerpoint/2010/main" val="41207873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Updates in Math</a:t>
            </a:r>
            <a:endParaRPr lang="en-US" sz="4000" dirty="0"/>
          </a:p>
        </p:txBody>
      </p:sp>
      <p:sp>
        <p:nvSpPr>
          <p:cNvPr id="3" name="Content Placeholder 2"/>
          <p:cNvSpPr>
            <a:spLocks noGrp="1"/>
          </p:cNvSpPr>
          <p:nvPr>
            <p:ph idx="1"/>
          </p:nvPr>
        </p:nvSpPr>
        <p:spPr/>
        <p:txBody>
          <a:bodyPr>
            <a:normAutofit fontScale="92500"/>
          </a:bodyPr>
          <a:lstStyle/>
          <a:p>
            <a:r>
              <a:rPr lang="en-US" b="1" dirty="0" smtClean="0"/>
              <a:t>FCR-STEM </a:t>
            </a:r>
            <a:r>
              <a:rPr lang="en-US" dirty="0" smtClean="0"/>
              <a:t>Conference in December</a:t>
            </a:r>
          </a:p>
          <a:p>
            <a:pPr lvl="1"/>
            <a:r>
              <a:rPr lang="en-US" dirty="0" smtClean="0"/>
              <a:t>St. Petersburg, Hilton (downtown)</a:t>
            </a:r>
          </a:p>
          <a:p>
            <a:r>
              <a:rPr lang="en-US" dirty="0" smtClean="0"/>
              <a:t>Feb, 2012 ($10.5 million) to develop CPALMS</a:t>
            </a:r>
          </a:p>
          <a:p>
            <a:r>
              <a:rPr lang="en-US" dirty="0" smtClean="0"/>
              <a:t>October, 2011 </a:t>
            </a:r>
            <a:r>
              <a:rPr lang="en-US" dirty="0"/>
              <a:t>($495,000 </a:t>
            </a:r>
            <a:r>
              <a:rPr lang="en-US" dirty="0" smtClean="0"/>
              <a:t>to train </a:t>
            </a:r>
            <a:r>
              <a:rPr lang="en-US" dirty="0"/>
              <a:t>middle-school teachers and students in computer-based </a:t>
            </a:r>
            <a:r>
              <a:rPr lang="en-US" dirty="0" smtClean="0"/>
              <a:t>modeling) </a:t>
            </a:r>
          </a:p>
          <a:p>
            <a:r>
              <a:rPr lang="en-US" dirty="0" smtClean="0"/>
              <a:t>September, 2011 (LSI awarded $2.8 million to improve math in early grades…next slide)</a:t>
            </a:r>
          </a:p>
        </p:txBody>
      </p:sp>
      <p:pic>
        <p:nvPicPr>
          <p:cNvPr id="4" name="Picture 3" descr="Picture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412" y="533400"/>
            <a:ext cx="1692388" cy="1713866"/>
          </a:xfrm>
          <a:prstGeom prst="rect">
            <a:avLst/>
          </a:prstGeom>
        </p:spPr>
      </p:pic>
    </p:spTree>
    <p:extLst>
      <p:ext uri="{BB962C8B-B14F-4D97-AF65-F5344CB8AC3E}">
        <p14:creationId xmlns:p14="http://schemas.microsoft.com/office/powerpoint/2010/main" val="2029379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Mathematics Formative Assessment System (MFAS)</a:t>
            </a:r>
          </a:p>
        </p:txBody>
      </p:sp>
      <p:sp>
        <p:nvSpPr>
          <p:cNvPr id="3" name="Content Placeholder 2"/>
          <p:cNvSpPr>
            <a:spLocks noGrp="1"/>
          </p:cNvSpPr>
          <p:nvPr>
            <p:ph idx="1"/>
          </p:nvPr>
        </p:nvSpPr>
        <p:spPr/>
        <p:txBody>
          <a:bodyPr/>
          <a:lstStyle/>
          <a:p>
            <a:r>
              <a:rPr lang="en-US" dirty="0"/>
              <a:t>I</a:t>
            </a:r>
            <a:r>
              <a:rPr lang="en-US" dirty="0" smtClean="0"/>
              <a:t>ncludes </a:t>
            </a:r>
            <a:r>
              <a:rPr lang="en-US" dirty="0"/>
              <a:t>229 math </a:t>
            </a:r>
            <a:r>
              <a:rPr lang="en-US" dirty="0" smtClean="0"/>
              <a:t>activities, each aligned with current state standards </a:t>
            </a:r>
          </a:p>
          <a:p>
            <a:r>
              <a:rPr lang="en-US" dirty="0" smtClean="0"/>
              <a:t>FCR-STEM </a:t>
            </a:r>
            <a:r>
              <a:rPr lang="en-US" dirty="0"/>
              <a:t>will add about 375 activities to the system and align them with the new Common Core State </a:t>
            </a:r>
            <a:r>
              <a:rPr lang="en-US" dirty="0" smtClean="0"/>
              <a:t>Standards.</a:t>
            </a:r>
            <a:endParaRPr lang="en-US" dirty="0"/>
          </a:p>
        </p:txBody>
      </p:sp>
      <p:pic>
        <p:nvPicPr>
          <p:cNvPr id="3074" name="Picture 2" descr="http://news.fsu.edu/var/ezwebin_site/storage/images/media/images/fsu.com-images/fcr-stem-logo/194476-1-eng-US/FCR-STEM-logo_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67" y="4800600"/>
            <a:ext cx="2328333" cy="16764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icture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495800"/>
            <a:ext cx="2143859" cy="2171066"/>
          </a:xfrm>
          <a:prstGeom prst="rect">
            <a:avLst/>
          </a:prstGeom>
        </p:spPr>
      </p:pic>
    </p:spTree>
    <p:extLst>
      <p:ext uri="{BB962C8B-B14F-4D97-AF65-F5344CB8AC3E}">
        <p14:creationId xmlns:p14="http://schemas.microsoft.com/office/powerpoint/2010/main" val="128732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3276600"/>
          </a:xfrm>
        </p:spPr>
        <p:txBody>
          <a:bodyPr>
            <a:normAutofit/>
          </a:bodyPr>
          <a:lstStyle/>
          <a:p>
            <a:pPr marL="0" indent="0">
              <a:buNone/>
            </a:pPr>
            <a:r>
              <a:rPr lang="en-US" sz="2800" dirty="0" smtClean="0"/>
              <a:t>The standards are informed by the highest, most effective models from states across the country and countries around the world, and provide teachers and parents with a </a:t>
            </a:r>
            <a:r>
              <a:rPr lang="en-US" sz="2800" dirty="0" smtClean="0">
                <a:solidFill>
                  <a:schemeClr val="tx2">
                    <a:lumMod val="60000"/>
                    <a:lumOff val="40000"/>
                  </a:schemeClr>
                </a:solidFill>
              </a:rPr>
              <a:t>common understanding of what students are expected to learn</a:t>
            </a:r>
            <a:r>
              <a:rPr lang="en-US" sz="2800" dirty="0" smtClean="0"/>
              <a:t>. Consistent standards will provide appropriate benchmarks for all students, regardless of where they live.</a:t>
            </a:r>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766457"/>
            <a:ext cx="2139063" cy="2916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797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838200"/>
            <a:ext cx="8763000" cy="1143000"/>
          </a:xfrm>
        </p:spPr>
        <p:txBody>
          <a:bodyPr>
            <a:noAutofit/>
          </a:bodyPr>
          <a:lstStyle/>
          <a:p>
            <a:r>
              <a:rPr lang="en-US" dirty="0" smtClean="0"/>
              <a:t>Common Core State Standards Initiative</a:t>
            </a:r>
            <a:br>
              <a:rPr lang="en-US" dirty="0" smtClean="0"/>
            </a:br>
            <a:r>
              <a:rPr lang="en-US" dirty="0" smtClean="0"/>
              <a:t>Standards-Setting Considerations</a:t>
            </a:r>
            <a:endParaRPr lang="en-US" dirty="0"/>
          </a:p>
        </p:txBody>
      </p:sp>
      <p:pic>
        <p:nvPicPr>
          <p:cNvPr id="13314" name="Picture 2" descr="http://www.mass.edu/currentinit/images/PARCC_Purple_t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162299"/>
            <a:ext cx="3819525"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770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457200"/>
            <a:ext cx="6629400" cy="707886"/>
          </a:xfrm>
          <a:prstGeom prst="rect">
            <a:avLst/>
          </a:prstGeom>
          <a:noFill/>
        </p:spPr>
        <p:txBody>
          <a:bodyPr wrap="square" rtlCol="0">
            <a:spAutoFit/>
          </a:bodyPr>
          <a:lstStyle/>
          <a:p>
            <a:pPr algn="ctr"/>
            <a:r>
              <a:rPr lang="en-US" sz="4000" b="1" dirty="0" smtClean="0">
                <a:latin typeface="Georgia" pitchFamily="18" charset="0"/>
              </a:rPr>
              <a:t>The PARCC Goals</a:t>
            </a:r>
            <a:endParaRPr lang="en-US" sz="4000" b="1" dirty="0">
              <a:latin typeface="Georgia" pitchFamily="18" charset="0"/>
            </a:endParaRPr>
          </a:p>
        </p:txBody>
      </p:sp>
      <p:sp>
        <p:nvSpPr>
          <p:cNvPr id="4" name="Content Placeholder 1"/>
          <p:cNvSpPr txBox="1">
            <a:spLocks/>
          </p:cNvSpPr>
          <p:nvPr/>
        </p:nvSpPr>
        <p:spPr>
          <a:xfrm>
            <a:off x="533400" y="1600200"/>
            <a:ext cx="8229600" cy="4525963"/>
          </a:xfrm>
          <a:prstGeom prst="rect">
            <a:avLst/>
          </a:prstGeom>
        </p:spPr>
        <p:txBody>
          <a:bodyPr/>
          <a:lstStyle/>
          <a:p>
            <a:pPr marL="449398" marR="0" lvl="0" indent="-449398" algn="l" defTabSz="914400" rtl="0" eaLnBrk="1" fontAlgn="auto" latinLnBrk="0" hangingPunct="1">
              <a:lnSpc>
                <a:spcPct val="100000"/>
              </a:lnSpc>
              <a:spcBef>
                <a:spcPct val="20000"/>
              </a:spcBef>
              <a:spcAft>
                <a:spcPts val="60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Georgia" pitchFamily="18" charset="0"/>
                <a:cs typeface="Arial" pitchFamily="34" charset="0"/>
              </a:rPr>
              <a:t>Create high-quality assessments </a:t>
            </a:r>
          </a:p>
          <a:p>
            <a:pPr marL="449398" marR="0" lvl="0" indent="-449398" algn="l" defTabSz="914400" rtl="0" eaLnBrk="1" fontAlgn="auto" latinLnBrk="0" hangingPunct="1">
              <a:lnSpc>
                <a:spcPct val="100000"/>
              </a:lnSpc>
              <a:spcBef>
                <a:spcPct val="20000"/>
              </a:spcBef>
              <a:spcAft>
                <a:spcPts val="60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Georgia" pitchFamily="18" charset="0"/>
                <a:cs typeface="Arial" pitchFamily="34" charset="0"/>
              </a:rPr>
              <a:t>Build a pathway to college and career readiness for </a:t>
            </a:r>
            <a:r>
              <a:rPr kumimoji="0" lang="en-US" sz="2800" b="1" i="1" u="none" strike="noStrike" kern="1200" cap="none" spc="0" normalizeH="0" baseline="0" noProof="0" dirty="0" smtClean="0">
                <a:ln>
                  <a:noFill/>
                </a:ln>
                <a:solidFill>
                  <a:schemeClr val="tx1"/>
                </a:solidFill>
                <a:effectLst/>
                <a:uLnTx/>
                <a:uFillTx/>
                <a:latin typeface="Georgia" pitchFamily="18" charset="0"/>
                <a:cs typeface="Arial" pitchFamily="34" charset="0"/>
              </a:rPr>
              <a:t>all</a:t>
            </a:r>
            <a:r>
              <a:rPr kumimoji="0" lang="en-US" sz="2800" b="0" i="0" u="none" strike="noStrike" kern="1200" cap="none" spc="0" normalizeH="0" baseline="0" noProof="0" dirty="0" smtClean="0">
                <a:ln>
                  <a:noFill/>
                </a:ln>
                <a:solidFill>
                  <a:schemeClr val="tx1"/>
                </a:solidFill>
                <a:effectLst/>
                <a:uLnTx/>
                <a:uFillTx/>
                <a:latin typeface="Georgia" pitchFamily="18" charset="0"/>
                <a:cs typeface="Arial" pitchFamily="34" charset="0"/>
              </a:rPr>
              <a:t> students</a:t>
            </a:r>
          </a:p>
          <a:p>
            <a:pPr marL="449398" marR="0" lvl="0" indent="-449398" algn="l" defTabSz="914400" rtl="0" eaLnBrk="1" fontAlgn="auto" latinLnBrk="0" hangingPunct="1">
              <a:lnSpc>
                <a:spcPct val="100000"/>
              </a:lnSpc>
              <a:spcBef>
                <a:spcPct val="20000"/>
              </a:spcBef>
              <a:spcAft>
                <a:spcPts val="60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Georgia" pitchFamily="18" charset="0"/>
                <a:cs typeface="Arial" pitchFamily="34" charset="0"/>
              </a:rPr>
              <a:t>Support educators in the classroom</a:t>
            </a:r>
          </a:p>
          <a:p>
            <a:pPr marL="449398" marR="0" lvl="0" indent="-449398" algn="l" defTabSz="914400" rtl="0" eaLnBrk="1" fontAlgn="auto" latinLnBrk="0" hangingPunct="1">
              <a:lnSpc>
                <a:spcPct val="100000"/>
              </a:lnSpc>
              <a:spcBef>
                <a:spcPct val="20000"/>
              </a:spcBef>
              <a:spcAft>
                <a:spcPts val="60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Georgia" pitchFamily="18" charset="0"/>
                <a:cs typeface="Arial" pitchFamily="34" charset="0"/>
              </a:rPr>
              <a:t>Develop 21</a:t>
            </a:r>
            <a:r>
              <a:rPr kumimoji="0" lang="en-US" sz="2800" b="0" i="0" u="none" strike="noStrike" kern="1200" cap="none" spc="0" normalizeH="0" baseline="30000" noProof="0" dirty="0" smtClean="0">
                <a:ln>
                  <a:noFill/>
                </a:ln>
                <a:solidFill>
                  <a:schemeClr val="tx1"/>
                </a:solidFill>
                <a:effectLst/>
                <a:uLnTx/>
                <a:uFillTx/>
                <a:latin typeface="Georgia" pitchFamily="18" charset="0"/>
                <a:cs typeface="Arial" pitchFamily="34" charset="0"/>
              </a:rPr>
              <a:t>st</a:t>
            </a:r>
            <a:r>
              <a:rPr kumimoji="0" lang="en-US" sz="2800" b="0" i="0" u="none" strike="noStrike" kern="1200" cap="none" spc="0" normalizeH="0" baseline="0" noProof="0" dirty="0" smtClean="0">
                <a:ln>
                  <a:noFill/>
                </a:ln>
                <a:solidFill>
                  <a:schemeClr val="tx1"/>
                </a:solidFill>
                <a:effectLst/>
                <a:uLnTx/>
                <a:uFillTx/>
                <a:latin typeface="Georgia" pitchFamily="18" charset="0"/>
                <a:cs typeface="Arial" pitchFamily="34" charset="0"/>
              </a:rPr>
              <a:t> century, technology-based assessments</a:t>
            </a:r>
          </a:p>
          <a:p>
            <a:pPr marL="449398" marR="0" lvl="0" indent="-449398" algn="l" defTabSz="914400" rtl="0" eaLnBrk="1" fontAlgn="auto" latinLnBrk="0" hangingPunct="1">
              <a:lnSpc>
                <a:spcPct val="100000"/>
              </a:lnSpc>
              <a:spcBef>
                <a:spcPct val="20000"/>
              </a:spcBef>
              <a:spcAft>
                <a:spcPts val="60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Georgia" pitchFamily="18" charset="0"/>
                <a:cs typeface="Arial" pitchFamily="34" charset="0"/>
              </a:rPr>
              <a:t>Advance accountability at all levels</a:t>
            </a:r>
          </a:p>
        </p:txBody>
      </p:sp>
    </p:spTree>
    <p:extLst>
      <p:ext uri="{BB962C8B-B14F-4D97-AF65-F5344CB8AC3E}">
        <p14:creationId xmlns:p14="http://schemas.microsoft.com/office/powerpoint/2010/main" val="317723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28600"/>
            <a:ext cx="8991600" cy="1323439"/>
          </a:xfrm>
          <a:prstGeom prst="rect">
            <a:avLst/>
          </a:prstGeom>
        </p:spPr>
        <p:txBody>
          <a:bodyPr wrap="square">
            <a:spAutoFit/>
          </a:bodyPr>
          <a:lstStyle/>
          <a:p>
            <a:pPr algn="ctr"/>
            <a:r>
              <a:rPr lang="en-US" sz="4000" b="1" dirty="0" smtClean="0">
                <a:latin typeface="Georgia" pitchFamily="18" charset="0"/>
                <a:cs typeface="Arial" pitchFamily="34" charset="0"/>
              </a:rPr>
              <a:t>Goal #1: Create High Quality Assessments</a:t>
            </a:r>
            <a:endParaRPr lang="en-US" sz="4000" b="1" dirty="0">
              <a:latin typeface="Georgia" pitchFamily="18" charset="0"/>
              <a:cs typeface="Arial" pitchFamily="34" charset="0"/>
            </a:endParaRPr>
          </a:p>
        </p:txBody>
      </p:sp>
      <p:sp>
        <p:nvSpPr>
          <p:cNvPr id="10" name="Content Placeholder 1"/>
          <p:cNvSpPr txBox="1">
            <a:spLocks/>
          </p:cNvSpPr>
          <p:nvPr/>
        </p:nvSpPr>
        <p:spPr>
          <a:xfrm>
            <a:off x="152400" y="1371600"/>
            <a:ext cx="8686800" cy="5257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Georgia" pitchFamily="18" charset="0"/>
                <a:cs typeface="Arial" pitchFamily="34" charset="0"/>
              </a:rPr>
              <a:t>PARCC is developing an assessment system comprised of </a:t>
            </a:r>
            <a:r>
              <a:rPr kumimoji="0" lang="en-US" sz="2000" b="1" i="0" u="none" strike="noStrike" kern="1200" cap="none" spc="0" normalizeH="0" baseline="0" noProof="0" dirty="0" smtClean="0">
                <a:ln>
                  <a:noFill/>
                </a:ln>
                <a:solidFill>
                  <a:srgbClr val="0091B2"/>
                </a:solidFill>
                <a:effectLst/>
                <a:uLnTx/>
                <a:uFillTx/>
                <a:latin typeface="Georgia" pitchFamily="18" charset="0"/>
                <a:cs typeface="Arial" pitchFamily="34" charset="0"/>
              </a:rPr>
              <a:t>four components</a:t>
            </a:r>
            <a:r>
              <a:rPr kumimoji="0" lang="en-US" sz="2000" b="0" i="0" u="none" strike="noStrike" kern="1200" cap="none" spc="0" normalizeH="0" baseline="0" noProof="0" dirty="0" smtClean="0">
                <a:ln>
                  <a:noFill/>
                </a:ln>
                <a:solidFill>
                  <a:schemeClr val="tx1"/>
                </a:solidFill>
                <a:effectLst/>
                <a:uLnTx/>
                <a:uFillTx/>
                <a:latin typeface="Georgia" pitchFamily="18" charset="0"/>
                <a:cs typeface="Arial" pitchFamily="34" charset="0"/>
              </a:rPr>
              <a:t>. Each component will be computer-delivered and will leverage technology to incorporate innovations.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Georgia" pitchFamily="18" charset="0"/>
                <a:cs typeface="Arial" pitchFamily="34" charset="0"/>
              </a:rPr>
              <a:t>Two </a:t>
            </a:r>
            <a:r>
              <a:rPr kumimoji="0" lang="en-US" sz="2000" b="1" i="1" u="none" strike="noStrike" kern="1200" cap="none" spc="0" normalizeH="0" baseline="0" noProof="0" dirty="0" smtClean="0">
                <a:ln>
                  <a:noFill/>
                </a:ln>
                <a:solidFill>
                  <a:srgbClr val="0091B2"/>
                </a:solidFill>
                <a:effectLst/>
                <a:uLnTx/>
                <a:uFillTx/>
                <a:latin typeface="Georgia" pitchFamily="18" charset="0"/>
                <a:cs typeface="Arial" pitchFamily="34" charset="0"/>
              </a:rPr>
              <a:t>summative assessment components </a:t>
            </a:r>
            <a:r>
              <a:rPr kumimoji="0" lang="en-US" sz="2000" b="0" i="0" u="none" strike="noStrike" kern="1200" cap="none" spc="0" normalizeH="0" baseline="0" noProof="0" dirty="0" smtClean="0">
                <a:ln>
                  <a:noFill/>
                </a:ln>
                <a:solidFill>
                  <a:schemeClr val="tx1"/>
                </a:solidFill>
                <a:effectLst/>
                <a:uLnTx/>
                <a:uFillTx/>
                <a:latin typeface="Georgia" pitchFamily="18" charset="0"/>
                <a:cs typeface="Arial" pitchFamily="34" charset="0"/>
              </a:rPr>
              <a:t>designed to</a:t>
            </a:r>
          </a:p>
          <a:p>
            <a:pPr marL="1188720" marR="0" lvl="2" indent="-36576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Georgia" pitchFamily="18" charset="0"/>
                <a:cs typeface="Arial" pitchFamily="34" charset="0"/>
              </a:rPr>
              <a:t>Make “college- and career-readiness” and “on-track” determinations</a:t>
            </a:r>
          </a:p>
          <a:p>
            <a:pPr marL="1188720" marR="0" lvl="2" indent="-36576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Georgia" pitchFamily="18" charset="0"/>
                <a:cs typeface="Arial" pitchFamily="34" charset="0"/>
              </a:rPr>
              <a:t>Measure the full range of standards and full performance continuum</a:t>
            </a:r>
          </a:p>
          <a:p>
            <a:pPr marL="1188720" marR="0" lvl="2" indent="-36576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Georgia" pitchFamily="18" charset="0"/>
                <a:cs typeface="Arial" pitchFamily="34" charset="0"/>
              </a:rPr>
              <a:t>Provide data for accountability uses, including measures of growth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Georgia" pitchFamily="18" charset="0"/>
                <a:cs typeface="Arial" pitchFamily="34" charset="0"/>
              </a:rPr>
              <a:t>Two </a:t>
            </a:r>
            <a:r>
              <a:rPr kumimoji="0" lang="en-US" sz="2000" b="1" i="1" u="none" strike="noStrike" kern="1200" cap="none" spc="0" normalizeH="0" baseline="0" noProof="0" dirty="0" smtClean="0">
                <a:ln>
                  <a:noFill/>
                </a:ln>
                <a:solidFill>
                  <a:srgbClr val="0091B2"/>
                </a:solidFill>
                <a:effectLst/>
                <a:uLnTx/>
                <a:uFillTx/>
                <a:latin typeface="Georgia" pitchFamily="18" charset="0"/>
                <a:cs typeface="Arial" pitchFamily="34" charset="0"/>
              </a:rPr>
              <a:t>formative assessment components </a:t>
            </a:r>
            <a:r>
              <a:rPr kumimoji="0" lang="en-US" sz="2000" b="0" i="0" u="none" strike="noStrike" kern="1200" cap="none" spc="0" normalizeH="0" baseline="0" noProof="0" dirty="0" smtClean="0">
                <a:ln>
                  <a:noFill/>
                </a:ln>
                <a:solidFill>
                  <a:schemeClr val="tx1"/>
                </a:solidFill>
                <a:effectLst/>
                <a:uLnTx/>
                <a:uFillTx/>
                <a:latin typeface="Georgia" pitchFamily="18" charset="0"/>
                <a:cs typeface="Arial" pitchFamily="34" charset="0"/>
              </a:rPr>
              <a:t>designed to </a:t>
            </a:r>
          </a:p>
          <a:p>
            <a:pPr marL="1188720" marR="0" lvl="2" indent="-36576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Georgia" pitchFamily="18" charset="0"/>
                <a:cs typeface="Arial" pitchFamily="34" charset="0"/>
              </a:rPr>
              <a:t>Generate </a:t>
            </a:r>
            <a:r>
              <a:rPr kumimoji="0" lang="en-US" sz="2000" b="0" i="1" u="none" strike="noStrike" kern="1200" cap="none" spc="0" normalizeH="0" baseline="0" noProof="0" dirty="0" smtClean="0">
                <a:ln>
                  <a:noFill/>
                </a:ln>
                <a:solidFill>
                  <a:srgbClr val="000000"/>
                </a:solidFill>
                <a:effectLst/>
                <a:uLnTx/>
                <a:uFillTx/>
                <a:latin typeface="Georgia" pitchFamily="18" charset="0"/>
                <a:cs typeface="Arial" pitchFamily="34" charset="0"/>
              </a:rPr>
              <a:t>timely</a:t>
            </a:r>
            <a:r>
              <a:rPr kumimoji="0" lang="en-US" sz="2000" b="0" i="0" u="none" strike="noStrike" kern="1200" cap="none" spc="0" normalizeH="0" baseline="0" noProof="0" dirty="0" smtClean="0">
                <a:ln>
                  <a:noFill/>
                </a:ln>
                <a:solidFill>
                  <a:srgbClr val="000000"/>
                </a:solidFill>
                <a:effectLst/>
                <a:uLnTx/>
                <a:uFillTx/>
                <a:latin typeface="Georgia" pitchFamily="18" charset="0"/>
                <a:cs typeface="Arial" pitchFamily="34" charset="0"/>
              </a:rPr>
              <a:t> information for informing instruction, interventions, and professional development during the school </a:t>
            </a:r>
            <a:r>
              <a:rPr kumimoji="0" lang="en-US" sz="2000" b="0" i="0" u="none" strike="noStrike" kern="1200" cap="none" spc="0" normalizeH="0" baseline="0" noProof="0" dirty="0" smtClean="0">
                <a:ln>
                  <a:noFill/>
                </a:ln>
                <a:solidFill>
                  <a:srgbClr val="000000"/>
                </a:solidFill>
                <a:effectLst/>
                <a:uLnTx/>
                <a:uFillTx/>
                <a:latin typeface="Georgia" pitchFamily="18" charset="0"/>
                <a:cs typeface="Arial" pitchFamily="34" charset="0"/>
              </a:rPr>
              <a:t>year</a:t>
            </a:r>
          </a:p>
          <a:p>
            <a:pPr marL="365760" lvl="1">
              <a:spcBef>
                <a:spcPct val="20000"/>
              </a:spcBef>
              <a:defRPr/>
            </a:pPr>
            <a:r>
              <a:rPr kumimoji="0" lang="en-US" sz="2000" b="1" i="0" u="none" strike="noStrike" kern="1200" cap="none" spc="0" normalizeH="0" baseline="0" noProof="0" dirty="0" smtClean="0">
                <a:ln>
                  <a:noFill/>
                </a:ln>
                <a:solidFill>
                  <a:schemeClr val="accent5">
                    <a:lumMod val="75000"/>
                  </a:schemeClr>
                </a:solidFill>
                <a:effectLst/>
                <a:uLnTx/>
                <a:uFillTx/>
                <a:latin typeface="Georgia" pitchFamily="18" charset="0"/>
                <a:cs typeface="Arial" pitchFamily="34" charset="0"/>
              </a:rPr>
              <a:t>In </a:t>
            </a:r>
            <a:r>
              <a:rPr kumimoji="0" lang="en-US" sz="2000" b="1" i="0" u="none" strike="noStrike" kern="1200" cap="none" spc="0" normalizeH="0" baseline="0" noProof="0" dirty="0" smtClean="0">
                <a:ln>
                  <a:noFill/>
                </a:ln>
                <a:solidFill>
                  <a:schemeClr val="accent5">
                    <a:lumMod val="75000"/>
                  </a:schemeClr>
                </a:solidFill>
                <a:effectLst/>
                <a:uLnTx/>
                <a:uFillTx/>
                <a:latin typeface="Georgia" pitchFamily="18" charset="0"/>
                <a:cs typeface="Arial" pitchFamily="34" charset="0"/>
              </a:rPr>
              <a:t>ELA/literacy, a </a:t>
            </a:r>
            <a:r>
              <a:rPr kumimoji="0" lang="en-US" sz="2000" b="1" i="1" u="none" strike="noStrike" kern="1200" cap="none" spc="0" normalizeH="0" baseline="0" noProof="0" dirty="0" smtClean="0">
                <a:ln>
                  <a:noFill/>
                </a:ln>
                <a:solidFill>
                  <a:schemeClr val="accent5">
                    <a:lumMod val="75000"/>
                  </a:schemeClr>
                </a:solidFill>
                <a:effectLst/>
                <a:uLnTx/>
                <a:uFillTx/>
                <a:latin typeface="Georgia" pitchFamily="18" charset="0"/>
                <a:cs typeface="Arial" pitchFamily="34" charset="0"/>
              </a:rPr>
              <a:t>third </a:t>
            </a:r>
            <a:r>
              <a:rPr kumimoji="0" lang="en-US" sz="2000" b="1" i="0" u="none" strike="noStrike" kern="1200" cap="none" spc="0" normalizeH="0" baseline="0" noProof="0" dirty="0" smtClean="0">
                <a:ln>
                  <a:noFill/>
                </a:ln>
                <a:solidFill>
                  <a:schemeClr val="accent5">
                    <a:lumMod val="75000"/>
                  </a:schemeClr>
                </a:solidFill>
                <a:effectLst/>
                <a:uLnTx/>
                <a:uFillTx/>
                <a:latin typeface="Georgia" pitchFamily="18" charset="0"/>
                <a:cs typeface="Arial" pitchFamily="34" charset="0"/>
              </a:rPr>
              <a:t>formative component will assess students’ speaking and listening skills</a:t>
            </a:r>
          </a:p>
        </p:txBody>
      </p:sp>
    </p:spTree>
    <p:extLst>
      <p:ext uri="{BB962C8B-B14F-4D97-AF65-F5344CB8AC3E}">
        <p14:creationId xmlns:p14="http://schemas.microsoft.com/office/powerpoint/2010/main" val="35295726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smtClean="0"/>
              <a:t/>
            </a:r>
            <a:br>
              <a:rPr lang="en-US" b="1" dirty="0" smtClean="0"/>
            </a:br>
            <a:r>
              <a:rPr lang="en-US" b="1" dirty="0" smtClean="0"/>
              <a:t>Timeline</a:t>
            </a:r>
            <a:endParaRPr lang="en-US" b="1" dirty="0"/>
          </a:p>
        </p:txBody>
      </p:sp>
      <p:sp>
        <p:nvSpPr>
          <p:cNvPr id="4" name="AutoShape 11"/>
          <p:cNvSpPr>
            <a:spLocks noChangeArrowheads="1"/>
          </p:cNvSpPr>
          <p:nvPr/>
        </p:nvSpPr>
        <p:spPr bwMode="auto">
          <a:xfrm>
            <a:off x="381000" y="1219201"/>
            <a:ext cx="8534366" cy="5486399"/>
          </a:xfrm>
          <a:prstGeom prst="rightArrow">
            <a:avLst>
              <a:gd name="adj1" fmla="val 35981"/>
              <a:gd name="adj2" fmla="val 42810"/>
            </a:avLst>
          </a:prstGeom>
          <a:solidFill>
            <a:srgbClr val="DBE5F1"/>
          </a:solidFill>
          <a:ln w="2857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Georgia" pitchFamily="18" charset="0"/>
            </a:endParaRPr>
          </a:p>
        </p:txBody>
      </p:sp>
      <p:sp>
        <p:nvSpPr>
          <p:cNvPr id="5" name="AutoShape 13"/>
          <p:cNvSpPr>
            <a:spLocks noChangeArrowheads="1"/>
          </p:cNvSpPr>
          <p:nvPr/>
        </p:nvSpPr>
        <p:spPr bwMode="auto">
          <a:xfrm>
            <a:off x="533400" y="2997208"/>
            <a:ext cx="1325973" cy="1950294"/>
          </a:xfrm>
          <a:prstGeom prst="roundRect">
            <a:avLst>
              <a:gd name="adj" fmla="val 16667"/>
            </a:avLst>
          </a:prstGeom>
          <a:solidFill>
            <a:srgbClr val="1F497D"/>
          </a:solidFill>
          <a:ln w="28575">
            <a:solidFill>
              <a:srgbClr val="808080"/>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ts val="787"/>
              </a:spcAft>
            </a:pPr>
            <a:r>
              <a:rPr lang="en-US" sz="1200" b="1" i="1" dirty="0" smtClean="0">
                <a:solidFill>
                  <a:srgbClr val="FFFFFF"/>
                </a:solidFill>
                <a:latin typeface="Georgia" pitchFamily="18" charset="0"/>
                <a:cs typeface="Arial" pitchFamily="34" charset="0"/>
              </a:rPr>
              <a:t>SY 2012-13</a:t>
            </a:r>
            <a:endParaRPr lang="en-US" sz="1200" b="1" i="1" dirty="0" smtClean="0">
              <a:solidFill>
                <a:srgbClr val="FFFFFF"/>
              </a:solidFill>
              <a:latin typeface="Times New Roman" pitchFamily="18" charset="0"/>
              <a:cs typeface="Arial" pitchFamily="34" charset="0"/>
            </a:endParaRPr>
          </a:p>
          <a:p>
            <a:pPr algn="ctr" fontAlgn="base">
              <a:spcBef>
                <a:spcPct val="0"/>
              </a:spcBef>
              <a:spcAft>
                <a:spcPts val="787"/>
              </a:spcAft>
            </a:pPr>
            <a:r>
              <a:rPr lang="en-US" sz="1400" b="1" dirty="0" smtClean="0">
                <a:solidFill>
                  <a:srgbClr val="FFFFFF"/>
                </a:solidFill>
                <a:latin typeface="Georgia" pitchFamily="18" charset="0"/>
                <a:cs typeface="Arial" pitchFamily="34" charset="0"/>
              </a:rPr>
              <a:t>First year pilot/field testing and related research and data collection</a:t>
            </a:r>
            <a:endParaRPr lang="en-US" sz="2000" dirty="0" smtClean="0">
              <a:latin typeface="Georgia" pitchFamily="18" charset="0"/>
              <a:cs typeface="Arial" pitchFamily="34" charset="0"/>
            </a:endParaRPr>
          </a:p>
        </p:txBody>
      </p:sp>
      <p:sp>
        <p:nvSpPr>
          <p:cNvPr id="6" name="AutoShape 14"/>
          <p:cNvSpPr>
            <a:spLocks noChangeArrowheads="1"/>
          </p:cNvSpPr>
          <p:nvPr/>
        </p:nvSpPr>
        <p:spPr bwMode="auto">
          <a:xfrm>
            <a:off x="2057507" y="2997208"/>
            <a:ext cx="1325973" cy="1950294"/>
          </a:xfrm>
          <a:prstGeom prst="roundRect">
            <a:avLst>
              <a:gd name="adj" fmla="val 16667"/>
            </a:avLst>
          </a:prstGeom>
          <a:solidFill>
            <a:srgbClr val="1F497D"/>
          </a:solidFill>
          <a:ln w="28575">
            <a:solidFill>
              <a:srgbClr val="808080"/>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ts val="787"/>
              </a:spcAft>
            </a:pPr>
            <a:r>
              <a:rPr lang="en-US" sz="1200" b="1" i="1" dirty="0" smtClean="0">
                <a:solidFill>
                  <a:srgbClr val="FFFFFF"/>
                </a:solidFill>
                <a:latin typeface="Georgia" pitchFamily="18" charset="0"/>
                <a:cs typeface="Arial" pitchFamily="34" charset="0"/>
              </a:rPr>
              <a:t>SY 2013-14</a:t>
            </a:r>
          </a:p>
          <a:p>
            <a:pPr algn="ctr" fontAlgn="base">
              <a:spcBef>
                <a:spcPct val="0"/>
              </a:spcBef>
              <a:spcAft>
                <a:spcPts val="787"/>
              </a:spcAft>
            </a:pPr>
            <a:r>
              <a:rPr lang="en-US" sz="1400" b="1" dirty="0" smtClean="0">
                <a:solidFill>
                  <a:srgbClr val="FFFFFF"/>
                </a:solidFill>
                <a:latin typeface="Georgia" pitchFamily="18" charset="0"/>
                <a:cs typeface="Arial" pitchFamily="34" charset="0"/>
              </a:rPr>
              <a:t>Second year pilot/field testing and related research and data collection</a:t>
            </a:r>
            <a:endParaRPr lang="en-US" sz="2000" dirty="0" smtClean="0">
              <a:latin typeface="Georgia" pitchFamily="18" charset="0"/>
              <a:cs typeface="Arial" pitchFamily="34" charset="0"/>
            </a:endParaRPr>
          </a:p>
        </p:txBody>
      </p:sp>
      <p:sp>
        <p:nvSpPr>
          <p:cNvPr id="7" name="AutoShape 15"/>
          <p:cNvSpPr>
            <a:spLocks noChangeArrowheads="1"/>
          </p:cNvSpPr>
          <p:nvPr/>
        </p:nvSpPr>
        <p:spPr bwMode="auto">
          <a:xfrm>
            <a:off x="3581614" y="2997208"/>
            <a:ext cx="1325973" cy="1950294"/>
          </a:xfrm>
          <a:prstGeom prst="roundRect">
            <a:avLst>
              <a:gd name="adj" fmla="val 22454"/>
            </a:avLst>
          </a:prstGeom>
          <a:solidFill>
            <a:srgbClr val="1F497D"/>
          </a:solidFill>
          <a:ln w="28575">
            <a:solidFill>
              <a:srgbClr val="808080"/>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ts val="787"/>
              </a:spcAft>
            </a:pPr>
            <a:r>
              <a:rPr lang="en-US" sz="1200" b="1" i="1" dirty="0" smtClean="0">
                <a:solidFill>
                  <a:srgbClr val="FFFFFF"/>
                </a:solidFill>
                <a:latin typeface="Georgia" pitchFamily="18" charset="0"/>
                <a:cs typeface="Arial" pitchFamily="34" charset="0"/>
              </a:rPr>
              <a:t>SY 2014-15</a:t>
            </a:r>
          </a:p>
          <a:p>
            <a:pPr algn="ctr" fontAlgn="base">
              <a:spcBef>
                <a:spcPts val="600"/>
              </a:spcBef>
              <a:spcAft>
                <a:spcPts val="787"/>
              </a:spcAft>
            </a:pPr>
            <a:r>
              <a:rPr lang="en-US" sz="1400" b="1" dirty="0" smtClean="0">
                <a:solidFill>
                  <a:srgbClr val="FFFFFF"/>
                </a:solidFill>
                <a:latin typeface="Georgia" pitchFamily="18" charset="0"/>
                <a:cs typeface="Arial" pitchFamily="34" charset="0"/>
              </a:rPr>
              <a:t>Full administration of PARCC assessments</a:t>
            </a:r>
            <a:endParaRPr lang="en-US" sz="1400" b="1" dirty="0" smtClean="0">
              <a:solidFill>
                <a:srgbClr val="FFFFFF"/>
              </a:solidFill>
              <a:latin typeface="Times New Roman" pitchFamily="18" charset="0"/>
              <a:cs typeface="Arial" pitchFamily="34" charset="0"/>
            </a:endParaRPr>
          </a:p>
          <a:p>
            <a:pPr fontAlgn="base">
              <a:spcBef>
                <a:spcPct val="0"/>
              </a:spcBef>
              <a:spcAft>
                <a:spcPct val="0"/>
              </a:spcAft>
            </a:pPr>
            <a:endParaRPr lang="en-US" dirty="0" smtClean="0">
              <a:latin typeface="Georgia" pitchFamily="18" charset="0"/>
              <a:cs typeface="Arial" pitchFamily="34" charset="0"/>
            </a:endParaRPr>
          </a:p>
        </p:txBody>
      </p:sp>
      <p:sp>
        <p:nvSpPr>
          <p:cNvPr id="8" name="AutoShape 17"/>
          <p:cNvSpPr>
            <a:spLocks noChangeArrowheads="1"/>
          </p:cNvSpPr>
          <p:nvPr/>
        </p:nvSpPr>
        <p:spPr bwMode="auto">
          <a:xfrm>
            <a:off x="5105087" y="2997208"/>
            <a:ext cx="1325973" cy="1950294"/>
          </a:xfrm>
          <a:prstGeom prst="roundRect">
            <a:avLst>
              <a:gd name="adj" fmla="val 22454"/>
            </a:avLst>
          </a:prstGeom>
          <a:solidFill>
            <a:srgbClr val="8F23B3"/>
          </a:solidFill>
          <a:ln w="28575">
            <a:solidFill>
              <a:srgbClr val="808080"/>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ts val="600"/>
              </a:spcAft>
            </a:pPr>
            <a:r>
              <a:rPr lang="en-US" sz="1200" b="1" i="1" dirty="0" smtClean="0">
                <a:solidFill>
                  <a:srgbClr val="FFFFFF"/>
                </a:solidFill>
                <a:latin typeface="Georgia" pitchFamily="18" charset="0"/>
                <a:cs typeface="Arial" pitchFamily="34" charset="0"/>
              </a:rPr>
              <a:t>Summer 2015</a:t>
            </a:r>
            <a:endParaRPr lang="en-US" sz="1200" b="1" i="1" dirty="0" smtClean="0">
              <a:solidFill>
                <a:srgbClr val="FFFFFF"/>
              </a:solidFill>
              <a:latin typeface="Times New Roman" pitchFamily="18" charset="0"/>
              <a:cs typeface="Arial" pitchFamily="34" charset="0"/>
            </a:endParaRPr>
          </a:p>
          <a:p>
            <a:pPr algn="ctr" fontAlgn="base">
              <a:spcBef>
                <a:spcPct val="0"/>
              </a:spcBef>
              <a:spcAft>
                <a:spcPts val="787"/>
              </a:spcAft>
            </a:pPr>
            <a:r>
              <a:rPr lang="en-US" sz="1400" b="1" dirty="0" smtClean="0">
                <a:solidFill>
                  <a:srgbClr val="FFFFFF"/>
                </a:solidFill>
                <a:latin typeface="Georgia" pitchFamily="18" charset="0"/>
                <a:cs typeface="Arial" pitchFamily="34" charset="0"/>
              </a:rPr>
              <a:t>Set achievement levels, including college-ready performance levels</a:t>
            </a:r>
            <a:endParaRPr lang="en-US" sz="2000" dirty="0" smtClean="0">
              <a:latin typeface="Georgia" pitchFamily="18" charset="0"/>
              <a:cs typeface="Arial"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055" y="76200"/>
            <a:ext cx="550025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03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t>Contact Information</a:t>
            </a:r>
            <a:endParaRPr lang="en-US" sz="4000" dirty="0"/>
          </a:p>
        </p:txBody>
      </p:sp>
      <p:sp>
        <p:nvSpPr>
          <p:cNvPr id="4" name="Content Placeholder 3"/>
          <p:cNvSpPr txBox="1">
            <a:spLocks noGrp="1"/>
          </p:cNvSpPr>
          <p:nvPr>
            <p:ph idx="1"/>
          </p:nvPr>
        </p:nvSpPr>
        <p:spPr>
          <a:xfrm>
            <a:off x="457200" y="1447800"/>
            <a:ext cx="8229600" cy="4721292"/>
          </a:xfrm>
          <a:prstGeom prst="rect">
            <a:avLst/>
          </a:prstGeom>
          <a:noFill/>
        </p:spPr>
        <p:txBody>
          <a:bodyPr wrap="square" rtlCol="0">
            <a:spAutoFit/>
          </a:bodyPr>
          <a:lstStyle/>
          <a:p>
            <a:pPr>
              <a:buNone/>
            </a:pPr>
            <a:r>
              <a:rPr lang="en-US" dirty="0" smtClean="0"/>
              <a:t>Rebecca Sarlo, Ph.D.</a:t>
            </a:r>
          </a:p>
          <a:p>
            <a:pPr>
              <a:buNone/>
            </a:pPr>
            <a:r>
              <a:rPr lang="en-US" dirty="0" smtClean="0">
                <a:hlinkClick r:id="rId2"/>
              </a:rPr>
              <a:t>sarlo@usf.edu</a:t>
            </a:r>
            <a:r>
              <a:rPr lang="en-US" dirty="0" smtClean="0"/>
              <a:t> </a:t>
            </a:r>
          </a:p>
          <a:p>
            <a:pPr>
              <a:buNone/>
            </a:pPr>
            <a:endParaRPr lang="en-US" dirty="0" smtClean="0"/>
          </a:p>
          <a:p>
            <a:pPr>
              <a:buNone/>
            </a:pPr>
            <a:r>
              <a:rPr lang="en-US" dirty="0" smtClean="0"/>
              <a:t>Shelby </a:t>
            </a:r>
            <a:r>
              <a:rPr lang="en-US" dirty="0" smtClean="0"/>
              <a:t>Robertson, Ph.D.</a:t>
            </a:r>
          </a:p>
          <a:p>
            <a:pPr>
              <a:buNone/>
            </a:pPr>
            <a:r>
              <a:rPr lang="en-US" dirty="0" smtClean="0">
                <a:hlinkClick r:id="rId3"/>
              </a:rPr>
              <a:t>srobertson@usf.edu</a:t>
            </a:r>
            <a:endParaRPr lang="en-US" dirty="0" smtClean="0"/>
          </a:p>
          <a:p>
            <a:pPr>
              <a:buNone/>
            </a:pPr>
            <a:endParaRPr lang="en-US" dirty="0" smtClean="0"/>
          </a:p>
          <a:p>
            <a:pPr>
              <a:buNone/>
            </a:pPr>
            <a:r>
              <a:rPr lang="en-US" dirty="0" smtClean="0"/>
              <a:t>Pam </a:t>
            </a:r>
            <a:r>
              <a:rPr lang="en-US" dirty="0" err="1" smtClean="0"/>
              <a:t>Sudduth</a:t>
            </a:r>
            <a:r>
              <a:rPr lang="en-US" dirty="0" smtClean="0"/>
              <a:t>, M.A.</a:t>
            </a:r>
          </a:p>
          <a:p>
            <a:pPr>
              <a:buNone/>
            </a:pPr>
            <a:r>
              <a:rPr lang="en-US" dirty="0" smtClean="0">
                <a:hlinkClick r:id="rId4"/>
              </a:rPr>
              <a:t>psudduth@usf.edu</a:t>
            </a:r>
            <a:r>
              <a:rPr lang="en-US" dirty="0" smtClean="0"/>
              <a:t> </a:t>
            </a:r>
            <a:endParaRPr lang="en-US" dirty="0"/>
          </a:p>
        </p:txBody>
      </p:sp>
      <p:pic>
        <p:nvPicPr>
          <p:cNvPr id="643074" name="Picture 2"/>
          <p:cNvPicPr>
            <a:picLocks noChangeAspect="1" noChangeArrowheads="1"/>
          </p:cNvPicPr>
          <p:nvPr/>
        </p:nvPicPr>
        <p:blipFill>
          <a:blip r:embed="rId5" cstate="print"/>
          <a:srcRect/>
          <a:stretch>
            <a:fillRect/>
          </a:stretch>
        </p:blipFill>
        <p:spPr bwMode="auto">
          <a:xfrm>
            <a:off x="5486400" y="2362200"/>
            <a:ext cx="2857500" cy="2857500"/>
          </a:xfrm>
          <a:prstGeom prst="rect">
            <a:avLst/>
          </a:prstGeom>
          <a:noFill/>
          <a:ln w="9525">
            <a:noFill/>
            <a:miter lim="800000"/>
            <a:headEnd/>
            <a:tailEnd/>
          </a:ln>
        </p:spPr>
      </p:pic>
    </p:spTree>
    <p:extLst>
      <p:ext uri="{BB962C8B-B14F-4D97-AF65-F5344CB8AC3E}">
        <p14:creationId xmlns:p14="http://schemas.microsoft.com/office/powerpoint/2010/main" val="281356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 y="762000"/>
            <a:ext cx="8610600" cy="5486401"/>
          </a:xfrm>
          <a:prstGeom prst="rect">
            <a:avLst/>
          </a:prstGeom>
          <a:noFill/>
          <a:ln w="9525">
            <a:noFill/>
            <a:miter lim="800000"/>
            <a:headEnd/>
            <a:tailEnd/>
          </a:ln>
          <a:effectLst/>
        </p:spPr>
      </p:pic>
    </p:spTree>
    <p:extLst>
      <p:ext uri="{BB962C8B-B14F-4D97-AF65-F5344CB8AC3E}">
        <p14:creationId xmlns:p14="http://schemas.microsoft.com/office/powerpoint/2010/main" val="2195849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2743200"/>
          </a:xfrm>
        </p:spPr>
        <p:txBody>
          <a:bodyPr>
            <a:normAutofit/>
          </a:bodyPr>
          <a:lstStyle/>
          <a:p>
            <a:pPr marL="0" indent="0">
              <a:buNone/>
            </a:pPr>
            <a:r>
              <a:rPr lang="en-US" sz="2800" dirty="0" smtClean="0"/>
              <a:t>These standards define the knowledge and skills students should have within their K-12 education careers so that </a:t>
            </a:r>
            <a:r>
              <a:rPr lang="en-US" sz="2800" dirty="0" smtClean="0">
                <a:solidFill>
                  <a:schemeClr val="tx2">
                    <a:lumMod val="60000"/>
                    <a:lumOff val="40000"/>
                  </a:schemeClr>
                </a:solidFill>
              </a:rPr>
              <a:t>they will graduate high school able to succeed in entry-level, credit-bearing academic college courses and in workforce training programs</a:t>
            </a:r>
            <a:r>
              <a:rPr lang="en-US" sz="2800" dirty="0" smtClean="0"/>
              <a:t>. </a:t>
            </a:r>
            <a:endParaRPr lang="en-US" sz="2800" dirty="0"/>
          </a:p>
        </p:txBody>
      </p:sp>
      <p:pic>
        <p:nvPicPr>
          <p:cNvPr id="4098" name="Picture 2" descr="http://store.craftsbyveronica.com/images/graduation%20category%20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95600"/>
            <a:ext cx="4423668" cy="382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96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Common Core Standards</a:t>
            </a:r>
            <a:endParaRPr lang="en-US" sz="4000" b="1" dirty="0"/>
          </a:p>
        </p:txBody>
      </p:sp>
      <p:sp>
        <p:nvSpPr>
          <p:cNvPr id="3" name="Content Placeholder 2"/>
          <p:cNvSpPr>
            <a:spLocks noGrp="1"/>
          </p:cNvSpPr>
          <p:nvPr>
            <p:ph idx="1"/>
          </p:nvPr>
        </p:nvSpPr>
        <p:spPr>
          <a:xfrm>
            <a:off x="533400" y="1600200"/>
            <a:ext cx="8229600" cy="4525963"/>
          </a:xfrm>
        </p:spPr>
        <p:txBody>
          <a:bodyPr>
            <a:noAutofit/>
          </a:bodyPr>
          <a:lstStyle/>
          <a:p>
            <a:r>
              <a:rPr lang="en-US" sz="2800" dirty="0" smtClean="0"/>
              <a:t>Are aligned with college and work expectations;</a:t>
            </a:r>
          </a:p>
          <a:p>
            <a:r>
              <a:rPr lang="en-US" sz="2800" dirty="0" smtClean="0"/>
              <a:t>Are clear, understandable and consistent;</a:t>
            </a:r>
          </a:p>
          <a:p>
            <a:r>
              <a:rPr lang="en-US" sz="2800" dirty="0" smtClean="0"/>
              <a:t>Include rigorous content and application of knowledge through high-order skills;</a:t>
            </a:r>
          </a:p>
          <a:p>
            <a:r>
              <a:rPr lang="en-US" sz="2800" dirty="0" smtClean="0"/>
              <a:t>Build upon strengths and lessons of current state standards;</a:t>
            </a:r>
          </a:p>
          <a:p>
            <a:r>
              <a:rPr lang="en-US" sz="2800" dirty="0" smtClean="0"/>
              <a:t>Are informed by other top performing countries, so that all students are prepared to succeed in our global economy and society; and</a:t>
            </a:r>
          </a:p>
          <a:p>
            <a:r>
              <a:rPr lang="en-US" sz="2800" dirty="0" smtClean="0"/>
              <a:t>Are evidence-based.</a:t>
            </a:r>
          </a:p>
          <a:p>
            <a:pPr marL="0" indent="0">
              <a:buNone/>
            </a:pPr>
            <a:endParaRPr lang="en-US" sz="2000" dirty="0"/>
          </a:p>
        </p:txBody>
      </p:sp>
    </p:spTree>
    <p:extLst>
      <p:ext uri="{BB962C8B-B14F-4D97-AF65-F5344CB8AC3E}">
        <p14:creationId xmlns:p14="http://schemas.microsoft.com/office/powerpoint/2010/main" val="3719632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5593</TotalTime>
  <Words>5010</Words>
  <Application>Microsoft Office PowerPoint</Application>
  <PresentationFormat>On-screen Show (4:3)</PresentationFormat>
  <Paragraphs>480</Paragraphs>
  <Slides>64</Slides>
  <Notes>22</Notes>
  <HiddenSlides>0</HiddenSlides>
  <MMClips>0</MMClips>
  <ScaleCrop>false</ScaleCrop>
  <HeadingPairs>
    <vt:vector size="4" baseType="variant">
      <vt:variant>
        <vt:lpstr>Theme</vt:lpstr>
      </vt:variant>
      <vt:variant>
        <vt:i4>7</vt:i4>
      </vt:variant>
      <vt:variant>
        <vt:lpstr>Slide Titles</vt:lpstr>
      </vt:variant>
      <vt:variant>
        <vt:i4>64</vt:i4>
      </vt:variant>
    </vt:vector>
  </HeadingPairs>
  <TitlesOfParts>
    <vt:vector size="71" baseType="lpstr">
      <vt:lpstr>Office Theme</vt:lpstr>
      <vt:lpstr>1_Office Theme</vt:lpstr>
      <vt:lpstr>4_Office Theme</vt:lpstr>
      <vt:lpstr>8_Office Theme</vt:lpstr>
      <vt:lpstr>9_Office Theme</vt:lpstr>
      <vt:lpstr>13_Office Theme</vt:lpstr>
      <vt:lpstr>14_Office Theme</vt:lpstr>
      <vt:lpstr>PowerPoint Presentation</vt:lpstr>
      <vt:lpstr>Florida Transitions to Common Core State Standards</vt:lpstr>
      <vt:lpstr>PowerPoint Presentation</vt:lpstr>
      <vt:lpstr>Florida’s Common Core State Standards Implementation Timeline</vt:lpstr>
      <vt:lpstr>PowerPoint Presentation</vt:lpstr>
      <vt:lpstr>PowerPoint Presentation</vt:lpstr>
      <vt:lpstr>PowerPoint Presentation</vt:lpstr>
      <vt:lpstr>PowerPoint Presentation</vt:lpstr>
      <vt:lpstr>Common Core Standards</vt:lpstr>
      <vt:lpstr> </vt:lpstr>
      <vt:lpstr>PowerPoint Presentation</vt:lpstr>
      <vt:lpstr>Language Progressive Skills by Grade</vt:lpstr>
      <vt:lpstr>PowerPoint Presentation</vt:lpstr>
      <vt:lpstr>Florida’s Numbering of the Common Core State Standards</vt:lpstr>
      <vt:lpstr>ELA Standards Advances</vt:lpstr>
      <vt:lpstr>PowerPoint Presentation</vt:lpstr>
      <vt:lpstr>Key Points In  English Language Arts</vt:lpstr>
      <vt:lpstr>Key Points In  English Language Arts</vt:lpstr>
      <vt:lpstr>Key Points In  English Language Arts</vt:lpstr>
      <vt:lpstr>Key Points In  English Language Arts</vt:lpstr>
      <vt:lpstr>Key Points In  English Language Arts</vt:lpstr>
      <vt:lpstr>Myths About Content and Quality: English-language arts</vt:lpstr>
      <vt:lpstr>Myths About Content and Quality: English-language arts</vt:lpstr>
      <vt:lpstr>Myths About Content and Quality: English-language arts</vt:lpstr>
      <vt:lpstr>Myths vs. Facts</vt:lpstr>
      <vt:lpstr>PowerPoint Presentation</vt:lpstr>
      <vt:lpstr>Math Standards Advances</vt:lpstr>
      <vt:lpstr>Domains for Math (K-12)</vt:lpstr>
      <vt:lpstr>PowerPoint Presentation</vt:lpstr>
      <vt:lpstr>Myths vs. Facts</vt:lpstr>
      <vt:lpstr>Myths About Content and Quality: Math</vt:lpstr>
      <vt:lpstr>Myths About Content and Quality: Math</vt:lpstr>
      <vt:lpstr>Connecting the Standards for Mathematical Practice to the Standards forMathematical Content</vt:lpstr>
      <vt:lpstr>Standards for Mathematical Practice</vt:lpstr>
      <vt:lpstr>Standards for Mathematical Practice</vt:lpstr>
      <vt:lpstr>Myths About Implementation</vt:lpstr>
      <vt:lpstr>Common Core State Standards Initiative Standards-SettingConsiderations</vt:lpstr>
      <vt:lpstr>CCSS-Meeting the Needs of ALL Students</vt:lpstr>
      <vt:lpstr>PowerPoint Presentation</vt:lpstr>
      <vt:lpstr>College and Career Readiness (CCR) for All Students </vt:lpstr>
      <vt:lpstr>Expectations for ALL Students</vt:lpstr>
      <vt:lpstr>Common Core State Standards Initiative Standards-Setting Considerations</vt:lpstr>
      <vt:lpstr>Common Core State Standards Initiative Standards-Setting Considerations</vt:lpstr>
      <vt:lpstr>The FRAMEWORK for 21st Century Learning</vt:lpstr>
      <vt:lpstr>PowerPoint Presentation</vt:lpstr>
      <vt:lpstr>Unpacking Standards</vt:lpstr>
      <vt:lpstr>Unpacking Standards</vt:lpstr>
      <vt:lpstr>Unpacking Common Core Standards</vt:lpstr>
      <vt:lpstr>Unpacking Common Core Standards</vt:lpstr>
      <vt:lpstr>Unpacking Common Core Standards</vt:lpstr>
      <vt:lpstr>Unpacking Common Core Standards</vt:lpstr>
      <vt:lpstr>Unpacking Common Core Standards</vt:lpstr>
      <vt:lpstr>PowerPoint Presentation</vt:lpstr>
      <vt:lpstr>PowerPoint Presentation</vt:lpstr>
      <vt:lpstr>Resources</vt:lpstr>
      <vt:lpstr>PowerPoint Presentation</vt:lpstr>
      <vt:lpstr>Updates in Literacy</vt:lpstr>
      <vt:lpstr>Updates in Math</vt:lpstr>
      <vt:lpstr>Mathematics Formative Assessment System (MFAS)</vt:lpstr>
      <vt:lpstr>Common Core State Standards Initiative Standards-Setting Considerations</vt:lpstr>
      <vt:lpstr>PowerPoint Presentation</vt:lpstr>
      <vt:lpstr>PowerPoint Presentation</vt:lpstr>
      <vt:lpstr> Timeline</vt:lpstr>
      <vt:lpstr>Contact Information</vt:lpstr>
    </vt:vector>
  </TitlesOfParts>
  <Company>UCF College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Shelby</dc:creator>
  <cp:lastModifiedBy>Shelby</cp:lastModifiedBy>
  <cp:revision>92</cp:revision>
  <dcterms:created xsi:type="dcterms:W3CDTF">2012-06-25T17:45:09Z</dcterms:created>
  <dcterms:modified xsi:type="dcterms:W3CDTF">2012-11-09T20:34:27Z</dcterms:modified>
</cp:coreProperties>
</file>