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34"/>
  </p:notesMasterIdLst>
  <p:handoutMasterIdLst>
    <p:handoutMasterId r:id="rId35"/>
  </p:handoutMasterIdLst>
  <p:sldIdLst>
    <p:sldId id="283" r:id="rId6"/>
    <p:sldId id="279" r:id="rId7"/>
    <p:sldId id="286" r:id="rId8"/>
    <p:sldId id="301" r:id="rId9"/>
    <p:sldId id="292" r:id="rId10"/>
    <p:sldId id="284" r:id="rId11"/>
    <p:sldId id="280" r:id="rId12"/>
    <p:sldId id="278" r:id="rId13"/>
    <p:sldId id="281" r:id="rId14"/>
    <p:sldId id="282" r:id="rId15"/>
    <p:sldId id="293" r:id="rId16"/>
    <p:sldId id="260" r:id="rId17"/>
    <p:sldId id="289" r:id="rId18"/>
    <p:sldId id="261" r:id="rId19"/>
    <p:sldId id="262" r:id="rId20"/>
    <p:sldId id="263" r:id="rId21"/>
    <p:sldId id="264" r:id="rId22"/>
    <p:sldId id="290" r:id="rId23"/>
    <p:sldId id="267" r:id="rId24"/>
    <p:sldId id="285" r:id="rId25"/>
    <p:sldId id="294" r:id="rId26"/>
    <p:sldId id="291" r:id="rId27"/>
    <p:sldId id="295" r:id="rId28"/>
    <p:sldId id="297" r:id="rId29"/>
    <p:sldId id="298" r:id="rId30"/>
    <p:sldId id="299" r:id="rId31"/>
    <p:sldId id="300" r:id="rId32"/>
    <p:sldId id="27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 autoAdjust="0"/>
    <p:restoredTop sz="88346" autoAdjust="0"/>
  </p:normalViewPr>
  <p:slideViewPr>
    <p:cSldViewPr snapToGrid="0" snapToObjects="1">
      <p:cViewPr>
        <p:scale>
          <a:sx n="99" d="100"/>
          <a:sy n="99" d="100"/>
        </p:scale>
        <p:origin x="-16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762A23-48DC-0C43-8474-E8736761EB5E}" type="doc">
      <dgm:prSet loTypeId="urn:microsoft.com/office/officeart/2005/8/layout/pyramid1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23B6754-D0A6-0D49-BC2D-BDD0382E4AC6}">
      <dgm:prSet phldrT="[Text]" custT="1"/>
      <dgm:spPr/>
      <dgm:t>
        <a:bodyPr/>
        <a:lstStyle/>
        <a:p>
          <a:r>
            <a:rPr lang="en-US" sz="2000" dirty="0" smtClean="0"/>
            <a:t>Tier 3</a:t>
          </a:r>
          <a:endParaRPr lang="en-US" sz="2000" dirty="0"/>
        </a:p>
      </dgm:t>
    </dgm:pt>
    <dgm:pt modelId="{76089E8A-8767-3D42-A885-EEADC7AF2FBD}" type="parTrans" cxnId="{FBF65924-413D-4B4E-ACA8-053E3E079D4D}">
      <dgm:prSet/>
      <dgm:spPr/>
      <dgm:t>
        <a:bodyPr/>
        <a:lstStyle/>
        <a:p>
          <a:endParaRPr lang="en-US"/>
        </a:p>
      </dgm:t>
    </dgm:pt>
    <dgm:pt modelId="{12BE458C-A442-9041-AF55-36329EBEFE11}" type="sibTrans" cxnId="{FBF65924-413D-4B4E-ACA8-053E3E079D4D}">
      <dgm:prSet/>
      <dgm:spPr/>
      <dgm:t>
        <a:bodyPr/>
        <a:lstStyle/>
        <a:p>
          <a:endParaRPr lang="en-US"/>
        </a:p>
      </dgm:t>
    </dgm:pt>
    <dgm:pt modelId="{07A320D1-F3BB-3341-BB1A-2B8693040454}">
      <dgm:prSet phldrT="[Text]" custT="1"/>
      <dgm:spPr/>
      <dgm:t>
        <a:bodyPr/>
        <a:lstStyle/>
        <a:p>
          <a:r>
            <a:rPr lang="en-US" sz="3200" dirty="0" smtClean="0"/>
            <a:t>Tier 2</a:t>
          </a:r>
          <a:endParaRPr lang="en-US" sz="3200" dirty="0"/>
        </a:p>
      </dgm:t>
    </dgm:pt>
    <dgm:pt modelId="{7B4768A6-9F97-DF41-8156-6563DC4A1074}" type="parTrans" cxnId="{6468CDD1-A6B5-3D46-94B2-7EABB12ECDBC}">
      <dgm:prSet/>
      <dgm:spPr/>
      <dgm:t>
        <a:bodyPr/>
        <a:lstStyle/>
        <a:p>
          <a:endParaRPr lang="en-US"/>
        </a:p>
      </dgm:t>
    </dgm:pt>
    <dgm:pt modelId="{B41B4EA6-3577-9E42-90AC-AE9DBC7A33B3}" type="sibTrans" cxnId="{6468CDD1-A6B5-3D46-94B2-7EABB12ECDBC}">
      <dgm:prSet/>
      <dgm:spPr/>
      <dgm:t>
        <a:bodyPr/>
        <a:lstStyle/>
        <a:p>
          <a:endParaRPr lang="en-US"/>
        </a:p>
      </dgm:t>
    </dgm:pt>
    <dgm:pt modelId="{87F33B09-18CF-F340-A2BA-C23A50F79A8B}">
      <dgm:prSet phldrT="[Text]" custT="1"/>
      <dgm:spPr/>
      <dgm:t>
        <a:bodyPr/>
        <a:lstStyle/>
        <a:p>
          <a:r>
            <a:rPr lang="en-US" sz="4000" dirty="0" smtClean="0"/>
            <a:t>Tier 1</a:t>
          </a:r>
          <a:endParaRPr lang="en-US" sz="4000" dirty="0"/>
        </a:p>
      </dgm:t>
    </dgm:pt>
    <dgm:pt modelId="{4C1F2589-E331-304F-8106-FBA43DC0F9F9}" type="parTrans" cxnId="{990FBF65-F420-E645-9544-88CF1481C7AB}">
      <dgm:prSet/>
      <dgm:spPr/>
      <dgm:t>
        <a:bodyPr/>
        <a:lstStyle/>
        <a:p>
          <a:endParaRPr lang="en-US"/>
        </a:p>
      </dgm:t>
    </dgm:pt>
    <dgm:pt modelId="{20B96715-FF1F-8846-8C49-76D45D18624C}" type="sibTrans" cxnId="{990FBF65-F420-E645-9544-88CF1481C7AB}">
      <dgm:prSet/>
      <dgm:spPr/>
      <dgm:t>
        <a:bodyPr/>
        <a:lstStyle/>
        <a:p>
          <a:endParaRPr lang="en-US"/>
        </a:p>
      </dgm:t>
    </dgm:pt>
    <dgm:pt modelId="{9776071C-9388-9249-97C9-55CD22897270}" type="pres">
      <dgm:prSet presAssocID="{A8762A23-48DC-0C43-8474-E8736761EB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885AA2-4A80-084B-8FD5-B937F27F3344}" type="pres">
      <dgm:prSet presAssocID="{423B6754-D0A6-0D49-BC2D-BDD0382E4AC6}" presName="Name8" presStyleCnt="0"/>
      <dgm:spPr/>
    </dgm:pt>
    <dgm:pt modelId="{0283D59E-573E-CD44-9F3B-78F59FDCAEF3}" type="pres">
      <dgm:prSet presAssocID="{423B6754-D0A6-0D49-BC2D-BDD0382E4AC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57B26-E4D7-8547-9FE3-93157D102B91}" type="pres">
      <dgm:prSet presAssocID="{423B6754-D0A6-0D49-BC2D-BDD0382E4A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03DD7-A76B-0F4C-ABFC-CB987FAEE9CA}" type="pres">
      <dgm:prSet presAssocID="{07A320D1-F3BB-3341-BB1A-2B8693040454}" presName="Name8" presStyleCnt="0"/>
      <dgm:spPr/>
    </dgm:pt>
    <dgm:pt modelId="{C679C5E1-B67F-F845-965D-EA4E100B9558}" type="pres">
      <dgm:prSet presAssocID="{07A320D1-F3BB-3341-BB1A-2B869304045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511E3-1D05-8B45-A375-CF20579858F3}" type="pres">
      <dgm:prSet presAssocID="{07A320D1-F3BB-3341-BB1A-2B86930404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A1B3-32B4-C54C-AED9-53414C7281F3}" type="pres">
      <dgm:prSet presAssocID="{87F33B09-18CF-F340-A2BA-C23A50F79A8B}" presName="Name8" presStyleCnt="0"/>
      <dgm:spPr/>
    </dgm:pt>
    <dgm:pt modelId="{7ABA3329-8B8D-CA4B-B8C6-E4C43732E74D}" type="pres">
      <dgm:prSet presAssocID="{87F33B09-18CF-F340-A2BA-C23A50F79A8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BC3F2-F0B0-3748-9BC2-B2547D110123}" type="pres">
      <dgm:prSet presAssocID="{87F33B09-18CF-F340-A2BA-C23A50F79A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0FBF65-F420-E645-9544-88CF1481C7AB}" srcId="{A8762A23-48DC-0C43-8474-E8736761EB5E}" destId="{87F33B09-18CF-F340-A2BA-C23A50F79A8B}" srcOrd="2" destOrd="0" parTransId="{4C1F2589-E331-304F-8106-FBA43DC0F9F9}" sibTransId="{20B96715-FF1F-8846-8C49-76D45D18624C}"/>
    <dgm:cxn modelId="{B1C1B413-80BB-1A45-9362-DAD7FE1BD3BB}" type="presOf" srcId="{87F33B09-18CF-F340-A2BA-C23A50F79A8B}" destId="{C43BC3F2-F0B0-3748-9BC2-B2547D110123}" srcOrd="1" destOrd="0" presId="urn:microsoft.com/office/officeart/2005/8/layout/pyramid1"/>
    <dgm:cxn modelId="{FBF65924-413D-4B4E-ACA8-053E3E079D4D}" srcId="{A8762A23-48DC-0C43-8474-E8736761EB5E}" destId="{423B6754-D0A6-0D49-BC2D-BDD0382E4AC6}" srcOrd="0" destOrd="0" parTransId="{76089E8A-8767-3D42-A885-EEADC7AF2FBD}" sibTransId="{12BE458C-A442-9041-AF55-36329EBEFE11}"/>
    <dgm:cxn modelId="{2B0AD0DF-F563-F44D-AA82-88A15274954C}" type="presOf" srcId="{423B6754-D0A6-0D49-BC2D-BDD0382E4AC6}" destId="{0283D59E-573E-CD44-9F3B-78F59FDCAEF3}" srcOrd="0" destOrd="0" presId="urn:microsoft.com/office/officeart/2005/8/layout/pyramid1"/>
    <dgm:cxn modelId="{6468CDD1-A6B5-3D46-94B2-7EABB12ECDBC}" srcId="{A8762A23-48DC-0C43-8474-E8736761EB5E}" destId="{07A320D1-F3BB-3341-BB1A-2B8693040454}" srcOrd="1" destOrd="0" parTransId="{7B4768A6-9F97-DF41-8156-6563DC4A1074}" sibTransId="{B41B4EA6-3577-9E42-90AC-AE9DBC7A33B3}"/>
    <dgm:cxn modelId="{47FC053E-983A-AF4F-9EC4-30C79E261858}" type="presOf" srcId="{07A320D1-F3BB-3341-BB1A-2B8693040454}" destId="{322511E3-1D05-8B45-A375-CF20579858F3}" srcOrd="1" destOrd="0" presId="urn:microsoft.com/office/officeart/2005/8/layout/pyramid1"/>
    <dgm:cxn modelId="{3CC25738-F73E-4447-8D24-AC61E35D6B7C}" type="presOf" srcId="{87F33B09-18CF-F340-A2BA-C23A50F79A8B}" destId="{7ABA3329-8B8D-CA4B-B8C6-E4C43732E74D}" srcOrd="0" destOrd="0" presId="urn:microsoft.com/office/officeart/2005/8/layout/pyramid1"/>
    <dgm:cxn modelId="{1DAE7F66-8039-1346-A4BB-01DF5659BB1A}" type="presOf" srcId="{07A320D1-F3BB-3341-BB1A-2B8693040454}" destId="{C679C5E1-B67F-F845-965D-EA4E100B9558}" srcOrd="0" destOrd="0" presId="urn:microsoft.com/office/officeart/2005/8/layout/pyramid1"/>
    <dgm:cxn modelId="{2A00DC87-7364-D84A-BF46-374A0148C680}" type="presOf" srcId="{423B6754-D0A6-0D49-BC2D-BDD0382E4AC6}" destId="{63D57B26-E4D7-8547-9FE3-93157D102B91}" srcOrd="1" destOrd="0" presId="urn:microsoft.com/office/officeart/2005/8/layout/pyramid1"/>
    <dgm:cxn modelId="{CCD8032A-8AF2-E04C-B6B7-E66A8BC7AC72}" type="presOf" srcId="{A8762A23-48DC-0C43-8474-E8736761EB5E}" destId="{9776071C-9388-9249-97C9-55CD22897270}" srcOrd="0" destOrd="0" presId="urn:microsoft.com/office/officeart/2005/8/layout/pyramid1"/>
    <dgm:cxn modelId="{EB5A867A-F728-AE43-AF67-9B49C54C24AF}" type="presParOf" srcId="{9776071C-9388-9249-97C9-55CD22897270}" destId="{60885AA2-4A80-084B-8FD5-B937F27F3344}" srcOrd="0" destOrd="0" presId="urn:microsoft.com/office/officeart/2005/8/layout/pyramid1"/>
    <dgm:cxn modelId="{6F62F4DA-3E3E-7447-B4DA-6AE7EF3B7087}" type="presParOf" srcId="{60885AA2-4A80-084B-8FD5-B937F27F3344}" destId="{0283D59E-573E-CD44-9F3B-78F59FDCAEF3}" srcOrd="0" destOrd="0" presId="urn:microsoft.com/office/officeart/2005/8/layout/pyramid1"/>
    <dgm:cxn modelId="{7B0D8FFD-542C-FE45-AA35-E0D31373550B}" type="presParOf" srcId="{60885AA2-4A80-084B-8FD5-B937F27F3344}" destId="{63D57B26-E4D7-8547-9FE3-93157D102B91}" srcOrd="1" destOrd="0" presId="urn:microsoft.com/office/officeart/2005/8/layout/pyramid1"/>
    <dgm:cxn modelId="{E6B1B91B-7239-8749-A7C7-D8E61A8BBE5F}" type="presParOf" srcId="{9776071C-9388-9249-97C9-55CD22897270}" destId="{11103DD7-A76B-0F4C-ABFC-CB987FAEE9CA}" srcOrd="1" destOrd="0" presId="urn:microsoft.com/office/officeart/2005/8/layout/pyramid1"/>
    <dgm:cxn modelId="{8A69D0E3-3A6D-1040-81D0-A0AB1048F5DB}" type="presParOf" srcId="{11103DD7-A76B-0F4C-ABFC-CB987FAEE9CA}" destId="{C679C5E1-B67F-F845-965D-EA4E100B9558}" srcOrd="0" destOrd="0" presId="urn:microsoft.com/office/officeart/2005/8/layout/pyramid1"/>
    <dgm:cxn modelId="{AE8FBB3D-97A0-CF42-9369-5AD9FCFDE06A}" type="presParOf" srcId="{11103DD7-A76B-0F4C-ABFC-CB987FAEE9CA}" destId="{322511E3-1D05-8B45-A375-CF20579858F3}" srcOrd="1" destOrd="0" presId="urn:microsoft.com/office/officeart/2005/8/layout/pyramid1"/>
    <dgm:cxn modelId="{A7D0EADB-5EB4-0848-AE0E-E7CCC46DB70E}" type="presParOf" srcId="{9776071C-9388-9249-97C9-55CD22897270}" destId="{5C79A1B3-32B4-C54C-AED9-53414C7281F3}" srcOrd="2" destOrd="0" presId="urn:microsoft.com/office/officeart/2005/8/layout/pyramid1"/>
    <dgm:cxn modelId="{B2D1CC0C-E1A6-074B-B8E1-44BC068C67AF}" type="presParOf" srcId="{5C79A1B3-32B4-C54C-AED9-53414C7281F3}" destId="{7ABA3329-8B8D-CA4B-B8C6-E4C43732E74D}" srcOrd="0" destOrd="0" presId="urn:microsoft.com/office/officeart/2005/8/layout/pyramid1"/>
    <dgm:cxn modelId="{7C9C1698-EE1D-7C4A-84CA-0C0C5CD90143}" type="presParOf" srcId="{5C79A1B3-32B4-C54C-AED9-53414C7281F3}" destId="{C43BC3F2-F0B0-3748-9BC2-B2547D1101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762A23-48DC-0C43-8474-E8736761EB5E}" type="doc">
      <dgm:prSet loTypeId="urn:microsoft.com/office/officeart/2005/8/layout/pyramid1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23B6754-D0A6-0D49-BC2D-BDD0382E4AC6}">
      <dgm:prSet phldrT="[Text]" custT="1"/>
      <dgm:spPr/>
      <dgm:t>
        <a:bodyPr/>
        <a:lstStyle/>
        <a:p>
          <a:endParaRPr lang="en-US" sz="2000" dirty="0"/>
        </a:p>
      </dgm:t>
    </dgm:pt>
    <dgm:pt modelId="{76089E8A-8767-3D42-A885-EEADC7AF2FBD}" type="parTrans" cxnId="{FBF65924-413D-4B4E-ACA8-053E3E079D4D}">
      <dgm:prSet/>
      <dgm:spPr/>
      <dgm:t>
        <a:bodyPr/>
        <a:lstStyle/>
        <a:p>
          <a:endParaRPr lang="en-US"/>
        </a:p>
      </dgm:t>
    </dgm:pt>
    <dgm:pt modelId="{12BE458C-A442-9041-AF55-36329EBEFE11}" type="sibTrans" cxnId="{FBF65924-413D-4B4E-ACA8-053E3E079D4D}">
      <dgm:prSet/>
      <dgm:spPr/>
      <dgm:t>
        <a:bodyPr/>
        <a:lstStyle/>
        <a:p>
          <a:endParaRPr lang="en-US"/>
        </a:p>
      </dgm:t>
    </dgm:pt>
    <dgm:pt modelId="{07A320D1-F3BB-3341-BB1A-2B8693040454}">
      <dgm:prSet phldrT="[Text]" custT="1"/>
      <dgm:spPr/>
      <dgm:t>
        <a:bodyPr/>
        <a:lstStyle/>
        <a:p>
          <a:endParaRPr lang="en-US" sz="3200" dirty="0"/>
        </a:p>
      </dgm:t>
    </dgm:pt>
    <dgm:pt modelId="{7B4768A6-9F97-DF41-8156-6563DC4A1074}" type="parTrans" cxnId="{6468CDD1-A6B5-3D46-94B2-7EABB12ECDBC}">
      <dgm:prSet/>
      <dgm:spPr/>
      <dgm:t>
        <a:bodyPr/>
        <a:lstStyle/>
        <a:p>
          <a:endParaRPr lang="en-US"/>
        </a:p>
      </dgm:t>
    </dgm:pt>
    <dgm:pt modelId="{B41B4EA6-3577-9E42-90AC-AE9DBC7A33B3}" type="sibTrans" cxnId="{6468CDD1-A6B5-3D46-94B2-7EABB12ECDBC}">
      <dgm:prSet/>
      <dgm:spPr/>
      <dgm:t>
        <a:bodyPr/>
        <a:lstStyle/>
        <a:p>
          <a:endParaRPr lang="en-US"/>
        </a:p>
      </dgm:t>
    </dgm:pt>
    <dgm:pt modelId="{87F33B09-18CF-F340-A2BA-C23A50F79A8B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4000" dirty="0" smtClean="0"/>
            <a:t>Tier 1</a:t>
          </a:r>
          <a:endParaRPr lang="en-US" sz="4000" dirty="0"/>
        </a:p>
      </dgm:t>
    </dgm:pt>
    <dgm:pt modelId="{4C1F2589-E331-304F-8106-FBA43DC0F9F9}" type="parTrans" cxnId="{990FBF65-F420-E645-9544-88CF1481C7AB}">
      <dgm:prSet/>
      <dgm:spPr/>
      <dgm:t>
        <a:bodyPr/>
        <a:lstStyle/>
        <a:p>
          <a:endParaRPr lang="en-US"/>
        </a:p>
      </dgm:t>
    </dgm:pt>
    <dgm:pt modelId="{20B96715-FF1F-8846-8C49-76D45D18624C}" type="sibTrans" cxnId="{990FBF65-F420-E645-9544-88CF1481C7AB}">
      <dgm:prSet/>
      <dgm:spPr/>
      <dgm:t>
        <a:bodyPr/>
        <a:lstStyle/>
        <a:p>
          <a:endParaRPr lang="en-US"/>
        </a:p>
      </dgm:t>
    </dgm:pt>
    <dgm:pt modelId="{9776071C-9388-9249-97C9-55CD22897270}" type="pres">
      <dgm:prSet presAssocID="{A8762A23-48DC-0C43-8474-E8736761EB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885AA2-4A80-084B-8FD5-B937F27F3344}" type="pres">
      <dgm:prSet presAssocID="{423B6754-D0A6-0D49-BC2D-BDD0382E4AC6}" presName="Name8" presStyleCnt="0"/>
      <dgm:spPr/>
    </dgm:pt>
    <dgm:pt modelId="{0283D59E-573E-CD44-9F3B-78F59FDCAEF3}" type="pres">
      <dgm:prSet presAssocID="{423B6754-D0A6-0D49-BC2D-BDD0382E4AC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57B26-E4D7-8547-9FE3-93157D102B91}" type="pres">
      <dgm:prSet presAssocID="{423B6754-D0A6-0D49-BC2D-BDD0382E4A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03DD7-A76B-0F4C-ABFC-CB987FAEE9CA}" type="pres">
      <dgm:prSet presAssocID="{07A320D1-F3BB-3341-BB1A-2B8693040454}" presName="Name8" presStyleCnt="0"/>
      <dgm:spPr/>
    </dgm:pt>
    <dgm:pt modelId="{C679C5E1-B67F-F845-965D-EA4E100B9558}" type="pres">
      <dgm:prSet presAssocID="{07A320D1-F3BB-3341-BB1A-2B869304045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511E3-1D05-8B45-A375-CF20579858F3}" type="pres">
      <dgm:prSet presAssocID="{07A320D1-F3BB-3341-BB1A-2B86930404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A1B3-32B4-C54C-AED9-53414C7281F3}" type="pres">
      <dgm:prSet presAssocID="{87F33B09-18CF-F340-A2BA-C23A50F79A8B}" presName="Name8" presStyleCnt="0"/>
      <dgm:spPr/>
    </dgm:pt>
    <dgm:pt modelId="{7ABA3329-8B8D-CA4B-B8C6-E4C43732E74D}" type="pres">
      <dgm:prSet presAssocID="{87F33B09-18CF-F340-A2BA-C23A50F79A8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BC3F2-F0B0-3748-9BC2-B2547D110123}" type="pres">
      <dgm:prSet presAssocID="{87F33B09-18CF-F340-A2BA-C23A50F79A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BF74EB-6F08-5346-90FA-1C08CCA6B584}" type="presOf" srcId="{07A320D1-F3BB-3341-BB1A-2B8693040454}" destId="{322511E3-1D05-8B45-A375-CF20579858F3}" srcOrd="1" destOrd="0" presId="urn:microsoft.com/office/officeart/2005/8/layout/pyramid1"/>
    <dgm:cxn modelId="{A5548911-0834-594A-876E-7FC024108C1D}" type="presOf" srcId="{87F33B09-18CF-F340-A2BA-C23A50F79A8B}" destId="{C43BC3F2-F0B0-3748-9BC2-B2547D110123}" srcOrd="1" destOrd="0" presId="urn:microsoft.com/office/officeart/2005/8/layout/pyramid1"/>
    <dgm:cxn modelId="{01C2F7FF-91AA-5542-8DCA-A5BDD6D15BE6}" type="presOf" srcId="{A8762A23-48DC-0C43-8474-E8736761EB5E}" destId="{9776071C-9388-9249-97C9-55CD22897270}" srcOrd="0" destOrd="0" presId="urn:microsoft.com/office/officeart/2005/8/layout/pyramid1"/>
    <dgm:cxn modelId="{990FBF65-F420-E645-9544-88CF1481C7AB}" srcId="{A8762A23-48DC-0C43-8474-E8736761EB5E}" destId="{87F33B09-18CF-F340-A2BA-C23A50F79A8B}" srcOrd="2" destOrd="0" parTransId="{4C1F2589-E331-304F-8106-FBA43DC0F9F9}" sibTransId="{20B96715-FF1F-8846-8C49-76D45D18624C}"/>
    <dgm:cxn modelId="{6468CDD1-A6B5-3D46-94B2-7EABB12ECDBC}" srcId="{A8762A23-48DC-0C43-8474-E8736761EB5E}" destId="{07A320D1-F3BB-3341-BB1A-2B8693040454}" srcOrd="1" destOrd="0" parTransId="{7B4768A6-9F97-DF41-8156-6563DC4A1074}" sibTransId="{B41B4EA6-3577-9E42-90AC-AE9DBC7A33B3}"/>
    <dgm:cxn modelId="{51DE394E-70AB-894E-B694-5D74C2B9B183}" type="presOf" srcId="{87F33B09-18CF-F340-A2BA-C23A50F79A8B}" destId="{7ABA3329-8B8D-CA4B-B8C6-E4C43732E74D}" srcOrd="0" destOrd="0" presId="urn:microsoft.com/office/officeart/2005/8/layout/pyramid1"/>
    <dgm:cxn modelId="{C5095110-0C15-AB41-9980-19CE13800DAD}" type="presOf" srcId="{423B6754-D0A6-0D49-BC2D-BDD0382E4AC6}" destId="{63D57B26-E4D7-8547-9FE3-93157D102B91}" srcOrd="1" destOrd="0" presId="urn:microsoft.com/office/officeart/2005/8/layout/pyramid1"/>
    <dgm:cxn modelId="{B6B759F8-336C-0947-8859-EED413837EEF}" type="presOf" srcId="{07A320D1-F3BB-3341-BB1A-2B8693040454}" destId="{C679C5E1-B67F-F845-965D-EA4E100B9558}" srcOrd="0" destOrd="0" presId="urn:microsoft.com/office/officeart/2005/8/layout/pyramid1"/>
    <dgm:cxn modelId="{FBF65924-413D-4B4E-ACA8-053E3E079D4D}" srcId="{A8762A23-48DC-0C43-8474-E8736761EB5E}" destId="{423B6754-D0A6-0D49-BC2D-BDD0382E4AC6}" srcOrd="0" destOrd="0" parTransId="{76089E8A-8767-3D42-A885-EEADC7AF2FBD}" sibTransId="{12BE458C-A442-9041-AF55-36329EBEFE11}"/>
    <dgm:cxn modelId="{961263CE-F122-3842-AA35-2664209C39D6}" type="presOf" srcId="{423B6754-D0A6-0D49-BC2D-BDD0382E4AC6}" destId="{0283D59E-573E-CD44-9F3B-78F59FDCAEF3}" srcOrd="0" destOrd="0" presId="urn:microsoft.com/office/officeart/2005/8/layout/pyramid1"/>
    <dgm:cxn modelId="{25039169-EE97-784C-A598-ABF6FC35C247}" type="presParOf" srcId="{9776071C-9388-9249-97C9-55CD22897270}" destId="{60885AA2-4A80-084B-8FD5-B937F27F3344}" srcOrd="0" destOrd="0" presId="urn:microsoft.com/office/officeart/2005/8/layout/pyramid1"/>
    <dgm:cxn modelId="{963F5352-9709-C649-8E2E-7AC9F9E438A0}" type="presParOf" srcId="{60885AA2-4A80-084B-8FD5-B937F27F3344}" destId="{0283D59E-573E-CD44-9F3B-78F59FDCAEF3}" srcOrd="0" destOrd="0" presId="urn:microsoft.com/office/officeart/2005/8/layout/pyramid1"/>
    <dgm:cxn modelId="{6C9A5840-7486-A747-BB61-83577D0D3496}" type="presParOf" srcId="{60885AA2-4A80-084B-8FD5-B937F27F3344}" destId="{63D57B26-E4D7-8547-9FE3-93157D102B91}" srcOrd="1" destOrd="0" presId="urn:microsoft.com/office/officeart/2005/8/layout/pyramid1"/>
    <dgm:cxn modelId="{5ECA4691-3EBC-6142-B0C8-7B5CF57A0E49}" type="presParOf" srcId="{9776071C-9388-9249-97C9-55CD22897270}" destId="{11103DD7-A76B-0F4C-ABFC-CB987FAEE9CA}" srcOrd="1" destOrd="0" presId="urn:microsoft.com/office/officeart/2005/8/layout/pyramid1"/>
    <dgm:cxn modelId="{F6BEBA07-31B9-A546-B5B1-7FD0429AB1F1}" type="presParOf" srcId="{11103DD7-A76B-0F4C-ABFC-CB987FAEE9CA}" destId="{C679C5E1-B67F-F845-965D-EA4E100B9558}" srcOrd="0" destOrd="0" presId="urn:microsoft.com/office/officeart/2005/8/layout/pyramid1"/>
    <dgm:cxn modelId="{D86198D7-03C4-3D45-9FAD-162A8F79485C}" type="presParOf" srcId="{11103DD7-A76B-0F4C-ABFC-CB987FAEE9CA}" destId="{322511E3-1D05-8B45-A375-CF20579858F3}" srcOrd="1" destOrd="0" presId="urn:microsoft.com/office/officeart/2005/8/layout/pyramid1"/>
    <dgm:cxn modelId="{20DD1280-F8D9-2C49-A315-7B38B14D660A}" type="presParOf" srcId="{9776071C-9388-9249-97C9-55CD22897270}" destId="{5C79A1B3-32B4-C54C-AED9-53414C7281F3}" srcOrd="2" destOrd="0" presId="urn:microsoft.com/office/officeart/2005/8/layout/pyramid1"/>
    <dgm:cxn modelId="{AECE6853-B17B-FB46-A616-3385FA1C939B}" type="presParOf" srcId="{5C79A1B3-32B4-C54C-AED9-53414C7281F3}" destId="{7ABA3329-8B8D-CA4B-B8C6-E4C43732E74D}" srcOrd="0" destOrd="0" presId="urn:microsoft.com/office/officeart/2005/8/layout/pyramid1"/>
    <dgm:cxn modelId="{9AF5278D-3892-3048-B07D-BB5B7F62150F}" type="presParOf" srcId="{5C79A1B3-32B4-C54C-AED9-53414C7281F3}" destId="{C43BC3F2-F0B0-3748-9BC2-B2547D1101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762A23-48DC-0C43-8474-E8736761EB5E}" type="doc">
      <dgm:prSet loTypeId="urn:microsoft.com/office/officeart/2005/8/layout/pyramid1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23B6754-D0A6-0D49-BC2D-BDD0382E4AC6}">
      <dgm:prSet phldrT="[Text]" custT="1"/>
      <dgm:spPr/>
      <dgm:t>
        <a:bodyPr/>
        <a:lstStyle/>
        <a:p>
          <a:endParaRPr lang="en-US" sz="2000" dirty="0"/>
        </a:p>
      </dgm:t>
    </dgm:pt>
    <dgm:pt modelId="{76089E8A-8767-3D42-A885-EEADC7AF2FBD}" type="parTrans" cxnId="{FBF65924-413D-4B4E-ACA8-053E3E079D4D}">
      <dgm:prSet/>
      <dgm:spPr/>
      <dgm:t>
        <a:bodyPr/>
        <a:lstStyle/>
        <a:p>
          <a:endParaRPr lang="en-US"/>
        </a:p>
      </dgm:t>
    </dgm:pt>
    <dgm:pt modelId="{12BE458C-A442-9041-AF55-36329EBEFE11}" type="sibTrans" cxnId="{FBF65924-413D-4B4E-ACA8-053E3E079D4D}">
      <dgm:prSet/>
      <dgm:spPr/>
      <dgm:t>
        <a:bodyPr/>
        <a:lstStyle/>
        <a:p>
          <a:endParaRPr lang="en-US"/>
        </a:p>
      </dgm:t>
    </dgm:pt>
    <dgm:pt modelId="{07A320D1-F3BB-3341-BB1A-2B8693040454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3200" dirty="0" smtClean="0"/>
            <a:t>Tier 2</a:t>
          </a:r>
          <a:endParaRPr lang="en-US" sz="3200" dirty="0"/>
        </a:p>
      </dgm:t>
    </dgm:pt>
    <dgm:pt modelId="{7B4768A6-9F97-DF41-8156-6563DC4A1074}" type="parTrans" cxnId="{6468CDD1-A6B5-3D46-94B2-7EABB12ECDBC}">
      <dgm:prSet/>
      <dgm:spPr/>
      <dgm:t>
        <a:bodyPr/>
        <a:lstStyle/>
        <a:p>
          <a:endParaRPr lang="en-US"/>
        </a:p>
      </dgm:t>
    </dgm:pt>
    <dgm:pt modelId="{B41B4EA6-3577-9E42-90AC-AE9DBC7A33B3}" type="sibTrans" cxnId="{6468CDD1-A6B5-3D46-94B2-7EABB12ECDBC}">
      <dgm:prSet/>
      <dgm:spPr/>
      <dgm:t>
        <a:bodyPr/>
        <a:lstStyle/>
        <a:p>
          <a:endParaRPr lang="en-US"/>
        </a:p>
      </dgm:t>
    </dgm:pt>
    <dgm:pt modelId="{87F33B09-18CF-F340-A2BA-C23A50F79A8B}">
      <dgm:prSet phldrT="[Text]" custT="1"/>
      <dgm:spPr/>
      <dgm:t>
        <a:bodyPr/>
        <a:lstStyle/>
        <a:p>
          <a:endParaRPr lang="en-US" sz="4000" dirty="0"/>
        </a:p>
      </dgm:t>
    </dgm:pt>
    <dgm:pt modelId="{4C1F2589-E331-304F-8106-FBA43DC0F9F9}" type="parTrans" cxnId="{990FBF65-F420-E645-9544-88CF1481C7AB}">
      <dgm:prSet/>
      <dgm:spPr/>
      <dgm:t>
        <a:bodyPr/>
        <a:lstStyle/>
        <a:p>
          <a:endParaRPr lang="en-US"/>
        </a:p>
      </dgm:t>
    </dgm:pt>
    <dgm:pt modelId="{20B96715-FF1F-8846-8C49-76D45D18624C}" type="sibTrans" cxnId="{990FBF65-F420-E645-9544-88CF1481C7AB}">
      <dgm:prSet/>
      <dgm:spPr/>
      <dgm:t>
        <a:bodyPr/>
        <a:lstStyle/>
        <a:p>
          <a:endParaRPr lang="en-US"/>
        </a:p>
      </dgm:t>
    </dgm:pt>
    <dgm:pt modelId="{9776071C-9388-9249-97C9-55CD22897270}" type="pres">
      <dgm:prSet presAssocID="{A8762A23-48DC-0C43-8474-E8736761EB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885AA2-4A80-084B-8FD5-B937F27F3344}" type="pres">
      <dgm:prSet presAssocID="{423B6754-D0A6-0D49-BC2D-BDD0382E4AC6}" presName="Name8" presStyleCnt="0"/>
      <dgm:spPr/>
    </dgm:pt>
    <dgm:pt modelId="{0283D59E-573E-CD44-9F3B-78F59FDCAEF3}" type="pres">
      <dgm:prSet presAssocID="{423B6754-D0A6-0D49-BC2D-BDD0382E4AC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57B26-E4D7-8547-9FE3-93157D102B91}" type="pres">
      <dgm:prSet presAssocID="{423B6754-D0A6-0D49-BC2D-BDD0382E4A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03DD7-A76B-0F4C-ABFC-CB987FAEE9CA}" type="pres">
      <dgm:prSet presAssocID="{07A320D1-F3BB-3341-BB1A-2B8693040454}" presName="Name8" presStyleCnt="0"/>
      <dgm:spPr/>
    </dgm:pt>
    <dgm:pt modelId="{C679C5E1-B67F-F845-965D-EA4E100B9558}" type="pres">
      <dgm:prSet presAssocID="{07A320D1-F3BB-3341-BB1A-2B869304045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511E3-1D05-8B45-A375-CF20579858F3}" type="pres">
      <dgm:prSet presAssocID="{07A320D1-F3BB-3341-BB1A-2B86930404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A1B3-32B4-C54C-AED9-53414C7281F3}" type="pres">
      <dgm:prSet presAssocID="{87F33B09-18CF-F340-A2BA-C23A50F79A8B}" presName="Name8" presStyleCnt="0"/>
      <dgm:spPr/>
    </dgm:pt>
    <dgm:pt modelId="{7ABA3329-8B8D-CA4B-B8C6-E4C43732E74D}" type="pres">
      <dgm:prSet presAssocID="{87F33B09-18CF-F340-A2BA-C23A50F79A8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BC3F2-F0B0-3748-9BC2-B2547D110123}" type="pres">
      <dgm:prSet presAssocID="{87F33B09-18CF-F340-A2BA-C23A50F79A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0FBF65-F420-E645-9544-88CF1481C7AB}" srcId="{A8762A23-48DC-0C43-8474-E8736761EB5E}" destId="{87F33B09-18CF-F340-A2BA-C23A50F79A8B}" srcOrd="2" destOrd="0" parTransId="{4C1F2589-E331-304F-8106-FBA43DC0F9F9}" sibTransId="{20B96715-FF1F-8846-8C49-76D45D18624C}"/>
    <dgm:cxn modelId="{FBF65924-413D-4B4E-ACA8-053E3E079D4D}" srcId="{A8762A23-48DC-0C43-8474-E8736761EB5E}" destId="{423B6754-D0A6-0D49-BC2D-BDD0382E4AC6}" srcOrd="0" destOrd="0" parTransId="{76089E8A-8767-3D42-A885-EEADC7AF2FBD}" sibTransId="{12BE458C-A442-9041-AF55-36329EBEFE11}"/>
    <dgm:cxn modelId="{98DD4BA5-BF0A-F947-943B-FD2F9F832DD9}" type="presOf" srcId="{87F33B09-18CF-F340-A2BA-C23A50F79A8B}" destId="{C43BC3F2-F0B0-3748-9BC2-B2547D110123}" srcOrd="1" destOrd="0" presId="urn:microsoft.com/office/officeart/2005/8/layout/pyramid1"/>
    <dgm:cxn modelId="{FBC7B797-CCA9-2945-AF68-C13731E973DB}" type="presOf" srcId="{423B6754-D0A6-0D49-BC2D-BDD0382E4AC6}" destId="{63D57B26-E4D7-8547-9FE3-93157D102B91}" srcOrd="1" destOrd="0" presId="urn:microsoft.com/office/officeart/2005/8/layout/pyramid1"/>
    <dgm:cxn modelId="{5A52F6E8-CD98-3F47-B739-C48ECD0CE8FB}" type="presOf" srcId="{87F33B09-18CF-F340-A2BA-C23A50F79A8B}" destId="{7ABA3329-8B8D-CA4B-B8C6-E4C43732E74D}" srcOrd="0" destOrd="0" presId="urn:microsoft.com/office/officeart/2005/8/layout/pyramid1"/>
    <dgm:cxn modelId="{A82C41FE-894F-E445-9674-388CA4D8C81E}" type="presOf" srcId="{423B6754-D0A6-0D49-BC2D-BDD0382E4AC6}" destId="{0283D59E-573E-CD44-9F3B-78F59FDCAEF3}" srcOrd="0" destOrd="0" presId="urn:microsoft.com/office/officeart/2005/8/layout/pyramid1"/>
    <dgm:cxn modelId="{E6B58204-976F-DB47-9AEF-1693F9596B39}" type="presOf" srcId="{A8762A23-48DC-0C43-8474-E8736761EB5E}" destId="{9776071C-9388-9249-97C9-55CD22897270}" srcOrd="0" destOrd="0" presId="urn:microsoft.com/office/officeart/2005/8/layout/pyramid1"/>
    <dgm:cxn modelId="{C46F9A21-166B-1244-A8B5-7B45D61875C7}" type="presOf" srcId="{07A320D1-F3BB-3341-BB1A-2B8693040454}" destId="{322511E3-1D05-8B45-A375-CF20579858F3}" srcOrd="1" destOrd="0" presId="urn:microsoft.com/office/officeart/2005/8/layout/pyramid1"/>
    <dgm:cxn modelId="{6468CDD1-A6B5-3D46-94B2-7EABB12ECDBC}" srcId="{A8762A23-48DC-0C43-8474-E8736761EB5E}" destId="{07A320D1-F3BB-3341-BB1A-2B8693040454}" srcOrd="1" destOrd="0" parTransId="{7B4768A6-9F97-DF41-8156-6563DC4A1074}" sibTransId="{B41B4EA6-3577-9E42-90AC-AE9DBC7A33B3}"/>
    <dgm:cxn modelId="{9895F47F-7411-0D4F-BF1A-C8BFEA325559}" type="presOf" srcId="{07A320D1-F3BB-3341-BB1A-2B8693040454}" destId="{C679C5E1-B67F-F845-965D-EA4E100B9558}" srcOrd="0" destOrd="0" presId="urn:microsoft.com/office/officeart/2005/8/layout/pyramid1"/>
    <dgm:cxn modelId="{DE45D702-CA2F-184C-B077-0199B26B10A7}" type="presParOf" srcId="{9776071C-9388-9249-97C9-55CD22897270}" destId="{60885AA2-4A80-084B-8FD5-B937F27F3344}" srcOrd="0" destOrd="0" presId="urn:microsoft.com/office/officeart/2005/8/layout/pyramid1"/>
    <dgm:cxn modelId="{6A2747A9-808B-3A44-BC0F-C204C32DD373}" type="presParOf" srcId="{60885AA2-4A80-084B-8FD5-B937F27F3344}" destId="{0283D59E-573E-CD44-9F3B-78F59FDCAEF3}" srcOrd="0" destOrd="0" presId="urn:microsoft.com/office/officeart/2005/8/layout/pyramid1"/>
    <dgm:cxn modelId="{457F2E9F-FA46-4142-BF36-037A2C94F03A}" type="presParOf" srcId="{60885AA2-4A80-084B-8FD5-B937F27F3344}" destId="{63D57B26-E4D7-8547-9FE3-93157D102B91}" srcOrd="1" destOrd="0" presId="urn:microsoft.com/office/officeart/2005/8/layout/pyramid1"/>
    <dgm:cxn modelId="{23D79ED1-3C57-3244-B5BE-8D0390A616C3}" type="presParOf" srcId="{9776071C-9388-9249-97C9-55CD22897270}" destId="{11103DD7-A76B-0F4C-ABFC-CB987FAEE9CA}" srcOrd="1" destOrd="0" presId="urn:microsoft.com/office/officeart/2005/8/layout/pyramid1"/>
    <dgm:cxn modelId="{7A57E2B8-5142-DF4E-B6D0-B41CED97456B}" type="presParOf" srcId="{11103DD7-A76B-0F4C-ABFC-CB987FAEE9CA}" destId="{C679C5E1-B67F-F845-965D-EA4E100B9558}" srcOrd="0" destOrd="0" presId="urn:microsoft.com/office/officeart/2005/8/layout/pyramid1"/>
    <dgm:cxn modelId="{CC523BE6-6E07-A144-9E1C-F3E6C04F11C9}" type="presParOf" srcId="{11103DD7-A76B-0F4C-ABFC-CB987FAEE9CA}" destId="{322511E3-1D05-8B45-A375-CF20579858F3}" srcOrd="1" destOrd="0" presId="urn:microsoft.com/office/officeart/2005/8/layout/pyramid1"/>
    <dgm:cxn modelId="{12C9479E-8D57-1441-A618-75B159599709}" type="presParOf" srcId="{9776071C-9388-9249-97C9-55CD22897270}" destId="{5C79A1B3-32B4-C54C-AED9-53414C7281F3}" srcOrd="2" destOrd="0" presId="urn:microsoft.com/office/officeart/2005/8/layout/pyramid1"/>
    <dgm:cxn modelId="{704E62FC-0FA0-E740-95EB-87AEF5B9122E}" type="presParOf" srcId="{5C79A1B3-32B4-C54C-AED9-53414C7281F3}" destId="{7ABA3329-8B8D-CA4B-B8C6-E4C43732E74D}" srcOrd="0" destOrd="0" presId="urn:microsoft.com/office/officeart/2005/8/layout/pyramid1"/>
    <dgm:cxn modelId="{8190386B-F1D6-3945-838A-934E5D15AFE2}" type="presParOf" srcId="{5C79A1B3-32B4-C54C-AED9-53414C7281F3}" destId="{C43BC3F2-F0B0-3748-9BC2-B2547D1101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762A23-48DC-0C43-8474-E8736761EB5E}" type="doc">
      <dgm:prSet loTypeId="urn:microsoft.com/office/officeart/2005/8/layout/pyramid1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423B6754-D0A6-0D49-BC2D-BDD0382E4AC6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000" dirty="0" smtClean="0"/>
            <a:t>Tier 3</a:t>
          </a:r>
          <a:endParaRPr lang="en-US" sz="2000" dirty="0"/>
        </a:p>
      </dgm:t>
    </dgm:pt>
    <dgm:pt modelId="{76089E8A-8767-3D42-A885-EEADC7AF2FBD}" type="parTrans" cxnId="{FBF65924-413D-4B4E-ACA8-053E3E079D4D}">
      <dgm:prSet/>
      <dgm:spPr/>
      <dgm:t>
        <a:bodyPr/>
        <a:lstStyle/>
        <a:p>
          <a:endParaRPr lang="en-US"/>
        </a:p>
      </dgm:t>
    </dgm:pt>
    <dgm:pt modelId="{12BE458C-A442-9041-AF55-36329EBEFE11}" type="sibTrans" cxnId="{FBF65924-413D-4B4E-ACA8-053E3E079D4D}">
      <dgm:prSet/>
      <dgm:spPr/>
      <dgm:t>
        <a:bodyPr/>
        <a:lstStyle/>
        <a:p>
          <a:endParaRPr lang="en-US"/>
        </a:p>
      </dgm:t>
    </dgm:pt>
    <dgm:pt modelId="{07A320D1-F3BB-3341-BB1A-2B8693040454}">
      <dgm:prSet phldrT="[Text]" custT="1"/>
      <dgm:spPr/>
      <dgm:t>
        <a:bodyPr/>
        <a:lstStyle/>
        <a:p>
          <a:endParaRPr lang="en-US" sz="3200" dirty="0"/>
        </a:p>
      </dgm:t>
    </dgm:pt>
    <dgm:pt modelId="{7B4768A6-9F97-DF41-8156-6563DC4A1074}" type="parTrans" cxnId="{6468CDD1-A6B5-3D46-94B2-7EABB12ECDBC}">
      <dgm:prSet/>
      <dgm:spPr/>
      <dgm:t>
        <a:bodyPr/>
        <a:lstStyle/>
        <a:p>
          <a:endParaRPr lang="en-US"/>
        </a:p>
      </dgm:t>
    </dgm:pt>
    <dgm:pt modelId="{B41B4EA6-3577-9E42-90AC-AE9DBC7A33B3}" type="sibTrans" cxnId="{6468CDD1-A6B5-3D46-94B2-7EABB12ECDBC}">
      <dgm:prSet/>
      <dgm:spPr/>
      <dgm:t>
        <a:bodyPr/>
        <a:lstStyle/>
        <a:p>
          <a:endParaRPr lang="en-US"/>
        </a:p>
      </dgm:t>
    </dgm:pt>
    <dgm:pt modelId="{87F33B09-18CF-F340-A2BA-C23A50F79A8B}">
      <dgm:prSet phldrT="[Text]" custT="1"/>
      <dgm:spPr/>
      <dgm:t>
        <a:bodyPr/>
        <a:lstStyle/>
        <a:p>
          <a:endParaRPr lang="en-US" sz="4000" dirty="0"/>
        </a:p>
      </dgm:t>
    </dgm:pt>
    <dgm:pt modelId="{4C1F2589-E331-304F-8106-FBA43DC0F9F9}" type="parTrans" cxnId="{990FBF65-F420-E645-9544-88CF1481C7AB}">
      <dgm:prSet/>
      <dgm:spPr/>
      <dgm:t>
        <a:bodyPr/>
        <a:lstStyle/>
        <a:p>
          <a:endParaRPr lang="en-US"/>
        </a:p>
      </dgm:t>
    </dgm:pt>
    <dgm:pt modelId="{20B96715-FF1F-8846-8C49-76D45D18624C}" type="sibTrans" cxnId="{990FBF65-F420-E645-9544-88CF1481C7AB}">
      <dgm:prSet/>
      <dgm:spPr/>
      <dgm:t>
        <a:bodyPr/>
        <a:lstStyle/>
        <a:p>
          <a:endParaRPr lang="en-US"/>
        </a:p>
      </dgm:t>
    </dgm:pt>
    <dgm:pt modelId="{9776071C-9388-9249-97C9-55CD22897270}" type="pres">
      <dgm:prSet presAssocID="{A8762A23-48DC-0C43-8474-E8736761EB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885AA2-4A80-084B-8FD5-B937F27F3344}" type="pres">
      <dgm:prSet presAssocID="{423B6754-D0A6-0D49-BC2D-BDD0382E4AC6}" presName="Name8" presStyleCnt="0"/>
      <dgm:spPr/>
    </dgm:pt>
    <dgm:pt modelId="{0283D59E-573E-CD44-9F3B-78F59FDCAEF3}" type="pres">
      <dgm:prSet presAssocID="{423B6754-D0A6-0D49-BC2D-BDD0382E4AC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57B26-E4D7-8547-9FE3-93157D102B91}" type="pres">
      <dgm:prSet presAssocID="{423B6754-D0A6-0D49-BC2D-BDD0382E4AC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103DD7-A76B-0F4C-ABFC-CB987FAEE9CA}" type="pres">
      <dgm:prSet presAssocID="{07A320D1-F3BB-3341-BB1A-2B8693040454}" presName="Name8" presStyleCnt="0"/>
      <dgm:spPr/>
    </dgm:pt>
    <dgm:pt modelId="{C679C5E1-B67F-F845-965D-EA4E100B9558}" type="pres">
      <dgm:prSet presAssocID="{07A320D1-F3BB-3341-BB1A-2B869304045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2511E3-1D05-8B45-A375-CF20579858F3}" type="pres">
      <dgm:prSet presAssocID="{07A320D1-F3BB-3341-BB1A-2B869304045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9A1B3-32B4-C54C-AED9-53414C7281F3}" type="pres">
      <dgm:prSet presAssocID="{87F33B09-18CF-F340-A2BA-C23A50F79A8B}" presName="Name8" presStyleCnt="0"/>
      <dgm:spPr/>
    </dgm:pt>
    <dgm:pt modelId="{7ABA3329-8B8D-CA4B-B8C6-E4C43732E74D}" type="pres">
      <dgm:prSet presAssocID="{87F33B09-18CF-F340-A2BA-C23A50F79A8B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BC3F2-F0B0-3748-9BC2-B2547D110123}" type="pres">
      <dgm:prSet presAssocID="{87F33B09-18CF-F340-A2BA-C23A50F79A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0FBF65-F420-E645-9544-88CF1481C7AB}" srcId="{A8762A23-48DC-0C43-8474-E8736761EB5E}" destId="{87F33B09-18CF-F340-A2BA-C23A50F79A8B}" srcOrd="2" destOrd="0" parTransId="{4C1F2589-E331-304F-8106-FBA43DC0F9F9}" sibTransId="{20B96715-FF1F-8846-8C49-76D45D18624C}"/>
    <dgm:cxn modelId="{FBF65924-413D-4B4E-ACA8-053E3E079D4D}" srcId="{A8762A23-48DC-0C43-8474-E8736761EB5E}" destId="{423B6754-D0A6-0D49-BC2D-BDD0382E4AC6}" srcOrd="0" destOrd="0" parTransId="{76089E8A-8767-3D42-A885-EEADC7AF2FBD}" sibTransId="{12BE458C-A442-9041-AF55-36329EBEFE11}"/>
    <dgm:cxn modelId="{441205F9-C081-6747-A060-D735FA137701}" type="presOf" srcId="{87F33B09-18CF-F340-A2BA-C23A50F79A8B}" destId="{7ABA3329-8B8D-CA4B-B8C6-E4C43732E74D}" srcOrd="0" destOrd="0" presId="urn:microsoft.com/office/officeart/2005/8/layout/pyramid1"/>
    <dgm:cxn modelId="{95877DC2-05A4-B54E-9088-E6F61FB8EC6B}" type="presOf" srcId="{A8762A23-48DC-0C43-8474-E8736761EB5E}" destId="{9776071C-9388-9249-97C9-55CD22897270}" srcOrd="0" destOrd="0" presId="urn:microsoft.com/office/officeart/2005/8/layout/pyramid1"/>
    <dgm:cxn modelId="{C88339B5-AF5E-F649-8EE0-3302DE31E1C7}" type="presOf" srcId="{423B6754-D0A6-0D49-BC2D-BDD0382E4AC6}" destId="{0283D59E-573E-CD44-9F3B-78F59FDCAEF3}" srcOrd="0" destOrd="0" presId="urn:microsoft.com/office/officeart/2005/8/layout/pyramid1"/>
    <dgm:cxn modelId="{51D953C6-1457-684B-9CB6-653DE16AC53B}" type="presOf" srcId="{07A320D1-F3BB-3341-BB1A-2B8693040454}" destId="{C679C5E1-B67F-F845-965D-EA4E100B9558}" srcOrd="0" destOrd="0" presId="urn:microsoft.com/office/officeart/2005/8/layout/pyramid1"/>
    <dgm:cxn modelId="{6468CDD1-A6B5-3D46-94B2-7EABB12ECDBC}" srcId="{A8762A23-48DC-0C43-8474-E8736761EB5E}" destId="{07A320D1-F3BB-3341-BB1A-2B8693040454}" srcOrd="1" destOrd="0" parTransId="{7B4768A6-9F97-DF41-8156-6563DC4A1074}" sibTransId="{B41B4EA6-3577-9E42-90AC-AE9DBC7A33B3}"/>
    <dgm:cxn modelId="{F17C107B-BB2F-9E40-BFD9-FAC642650E80}" type="presOf" srcId="{87F33B09-18CF-F340-A2BA-C23A50F79A8B}" destId="{C43BC3F2-F0B0-3748-9BC2-B2547D110123}" srcOrd="1" destOrd="0" presId="urn:microsoft.com/office/officeart/2005/8/layout/pyramid1"/>
    <dgm:cxn modelId="{D1BF9AD5-E632-5A47-920B-B28C0631B002}" type="presOf" srcId="{423B6754-D0A6-0D49-BC2D-BDD0382E4AC6}" destId="{63D57B26-E4D7-8547-9FE3-93157D102B91}" srcOrd="1" destOrd="0" presId="urn:microsoft.com/office/officeart/2005/8/layout/pyramid1"/>
    <dgm:cxn modelId="{A7E20982-23D8-7F40-9862-090529F80124}" type="presOf" srcId="{07A320D1-F3BB-3341-BB1A-2B8693040454}" destId="{322511E3-1D05-8B45-A375-CF20579858F3}" srcOrd="1" destOrd="0" presId="urn:microsoft.com/office/officeart/2005/8/layout/pyramid1"/>
    <dgm:cxn modelId="{F1ECC9F6-5EE6-144D-9FBE-D2C74F5730A4}" type="presParOf" srcId="{9776071C-9388-9249-97C9-55CD22897270}" destId="{60885AA2-4A80-084B-8FD5-B937F27F3344}" srcOrd="0" destOrd="0" presId="urn:microsoft.com/office/officeart/2005/8/layout/pyramid1"/>
    <dgm:cxn modelId="{950BAA2E-95F5-2B43-A723-609F6F972033}" type="presParOf" srcId="{60885AA2-4A80-084B-8FD5-B937F27F3344}" destId="{0283D59E-573E-CD44-9F3B-78F59FDCAEF3}" srcOrd="0" destOrd="0" presId="urn:microsoft.com/office/officeart/2005/8/layout/pyramid1"/>
    <dgm:cxn modelId="{156305FA-E299-CE43-9036-8672FB5E2656}" type="presParOf" srcId="{60885AA2-4A80-084B-8FD5-B937F27F3344}" destId="{63D57B26-E4D7-8547-9FE3-93157D102B91}" srcOrd="1" destOrd="0" presId="urn:microsoft.com/office/officeart/2005/8/layout/pyramid1"/>
    <dgm:cxn modelId="{8DB9C3EE-73D2-A34F-88E6-1B1FA546D9B5}" type="presParOf" srcId="{9776071C-9388-9249-97C9-55CD22897270}" destId="{11103DD7-A76B-0F4C-ABFC-CB987FAEE9CA}" srcOrd="1" destOrd="0" presId="urn:microsoft.com/office/officeart/2005/8/layout/pyramid1"/>
    <dgm:cxn modelId="{9F7BB538-7487-4E47-B41E-6BB08E5ED876}" type="presParOf" srcId="{11103DD7-A76B-0F4C-ABFC-CB987FAEE9CA}" destId="{C679C5E1-B67F-F845-965D-EA4E100B9558}" srcOrd="0" destOrd="0" presId="urn:microsoft.com/office/officeart/2005/8/layout/pyramid1"/>
    <dgm:cxn modelId="{4C98EA0E-AA72-B044-8E95-84169A042C43}" type="presParOf" srcId="{11103DD7-A76B-0F4C-ABFC-CB987FAEE9CA}" destId="{322511E3-1D05-8B45-A375-CF20579858F3}" srcOrd="1" destOrd="0" presId="urn:microsoft.com/office/officeart/2005/8/layout/pyramid1"/>
    <dgm:cxn modelId="{A97AD204-44F0-0E49-9617-81D2194A2EA0}" type="presParOf" srcId="{9776071C-9388-9249-97C9-55CD22897270}" destId="{5C79A1B3-32B4-C54C-AED9-53414C7281F3}" srcOrd="2" destOrd="0" presId="urn:microsoft.com/office/officeart/2005/8/layout/pyramid1"/>
    <dgm:cxn modelId="{AEBC0C50-F69E-8344-9A9D-730941129EDC}" type="presParOf" srcId="{5C79A1B3-32B4-C54C-AED9-53414C7281F3}" destId="{7ABA3329-8B8D-CA4B-B8C6-E4C43732E74D}" srcOrd="0" destOrd="0" presId="urn:microsoft.com/office/officeart/2005/8/layout/pyramid1"/>
    <dgm:cxn modelId="{FA767477-18CF-2945-94A2-1C72E81FA405}" type="presParOf" srcId="{5C79A1B3-32B4-C54C-AED9-53414C7281F3}" destId="{C43BC3F2-F0B0-3748-9BC2-B2547D1101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3D59E-573E-CD44-9F3B-78F59FDCAEF3}">
      <dsp:nvSpPr>
        <dsp:cNvPr id="0" name=""/>
        <dsp:cNvSpPr/>
      </dsp:nvSpPr>
      <dsp:spPr>
        <a:xfrm>
          <a:off x="1779871" y="0"/>
          <a:ext cx="1779871" cy="1475589"/>
        </a:xfrm>
        <a:prstGeom prst="trapezoid">
          <a:avLst>
            <a:gd name="adj" fmla="val 6031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Tier 3</a:t>
          </a:r>
          <a:endParaRPr lang="en-US" sz="2000" kern="1200" dirty="0"/>
        </a:p>
      </dsp:txBody>
      <dsp:txXfrm>
        <a:off x="1779871" y="0"/>
        <a:ext cx="1779871" cy="1475589"/>
      </dsp:txXfrm>
    </dsp:sp>
    <dsp:sp modelId="{C679C5E1-B67F-F845-965D-EA4E100B9558}">
      <dsp:nvSpPr>
        <dsp:cNvPr id="0" name=""/>
        <dsp:cNvSpPr/>
      </dsp:nvSpPr>
      <dsp:spPr>
        <a:xfrm>
          <a:off x="889935" y="1475589"/>
          <a:ext cx="3559742" cy="1475589"/>
        </a:xfrm>
        <a:prstGeom prst="trapezoid">
          <a:avLst>
            <a:gd name="adj" fmla="val 6031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Tier 2</a:t>
          </a:r>
          <a:endParaRPr lang="en-US" sz="3200" kern="1200" dirty="0"/>
        </a:p>
      </dsp:txBody>
      <dsp:txXfrm>
        <a:off x="1512890" y="1475589"/>
        <a:ext cx="2313832" cy="1475589"/>
      </dsp:txXfrm>
    </dsp:sp>
    <dsp:sp modelId="{7ABA3329-8B8D-CA4B-B8C6-E4C43732E74D}">
      <dsp:nvSpPr>
        <dsp:cNvPr id="0" name=""/>
        <dsp:cNvSpPr/>
      </dsp:nvSpPr>
      <dsp:spPr>
        <a:xfrm>
          <a:off x="0" y="2951178"/>
          <a:ext cx="5339613" cy="1475589"/>
        </a:xfrm>
        <a:prstGeom prst="trapezoid">
          <a:avLst>
            <a:gd name="adj" fmla="val 6031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Tier 1</a:t>
          </a:r>
          <a:endParaRPr lang="en-US" sz="4000" kern="1200" dirty="0"/>
        </a:p>
      </dsp:txBody>
      <dsp:txXfrm>
        <a:off x="934432" y="2951178"/>
        <a:ext cx="3470748" cy="1475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3D59E-573E-CD44-9F3B-78F59FDCAEF3}">
      <dsp:nvSpPr>
        <dsp:cNvPr id="0" name=""/>
        <dsp:cNvSpPr/>
      </dsp:nvSpPr>
      <dsp:spPr>
        <a:xfrm>
          <a:off x="1779871" y="0"/>
          <a:ext cx="1779871" cy="1475589"/>
        </a:xfrm>
        <a:prstGeom prst="trapezoid">
          <a:avLst>
            <a:gd name="adj" fmla="val 60311"/>
          </a:avLst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Tier 3</a:t>
          </a:r>
          <a:endParaRPr lang="en-US" sz="2000" kern="1200" dirty="0"/>
        </a:p>
      </dsp:txBody>
      <dsp:txXfrm>
        <a:off x="1779871" y="0"/>
        <a:ext cx="1779871" cy="1475589"/>
      </dsp:txXfrm>
    </dsp:sp>
    <dsp:sp modelId="{C679C5E1-B67F-F845-965D-EA4E100B9558}">
      <dsp:nvSpPr>
        <dsp:cNvPr id="0" name=""/>
        <dsp:cNvSpPr/>
      </dsp:nvSpPr>
      <dsp:spPr>
        <a:xfrm>
          <a:off x="889935" y="1475589"/>
          <a:ext cx="3559742" cy="1475589"/>
        </a:xfrm>
        <a:prstGeom prst="trapezoid">
          <a:avLst>
            <a:gd name="adj" fmla="val 6031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1512890" y="1475589"/>
        <a:ext cx="2313832" cy="1475589"/>
      </dsp:txXfrm>
    </dsp:sp>
    <dsp:sp modelId="{7ABA3329-8B8D-CA4B-B8C6-E4C43732E74D}">
      <dsp:nvSpPr>
        <dsp:cNvPr id="0" name=""/>
        <dsp:cNvSpPr/>
      </dsp:nvSpPr>
      <dsp:spPr>
        <a:xfrm>
          <a:off x="0" y="2951178"/>
          <a:ext cx="5339613" cy="1475589"/>
        </a:xfrm>
        <a:prstGeom prst="trapezoid">
          <a:avLst>
            <a:gd name="adj" fmla="val 60311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/>
        </a:p>
      </dsp:txBody>
      <dsp:txXfrm>
        <a:off x="934432" y="2951178"/>
        <a:ext cx="3470748" cy="1475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4301D-1BBA-7C40-8C04-7552F775B0FB}" type="datetimeFigureOut">
              <a:rPr lang="en-US" smtClean="0"/>
              <a:t>11/14/12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66EE-0DB4-8640-B725-CABAB700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1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C4C94-B7AF-DD4D-83C4-59D0E5F80382}" type="datetimeFigureOut">
              <a:rPr lang="en-US" smtClean="0"/>
              <a:t>11/14/12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F00BD-D0B9-8147-8E21-D0D3DF33B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6583" y="687377"/>
            <a:ext cx="454483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71374" indent="-3711851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85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5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857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114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84425F-ADE0-E249-92C6-828048DCB7FD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</a:t>
            </a:r>
            <a:r>
              <a:rPr lang="en-US" baseline="0" dirty="0" smtClean="0"/>
              <a:t> – lapse photography. Ants (teaming) building an ant farm over a 2 </a:t>
            </a:r>
            <a:r>
              <a:rPr lang="en-US" baseline="0" smtClean="0"/>
              <a:t>week period!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00BD-D0B9-8147-8E21-D0D3DF33BE7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2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1F4B728-7C70-274D-999C-CF159CB7E70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A review of the four-step Problem Solving model, to provide context for Step One.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28E034-3F2F-E548-8725-A3561F60491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Standing team - always the same 6-8 people</a:t>
            </a:r>
          </a:p>
          <a:p>
            <a:pPr eaLnBrk="1" hangingPunct="1"/>
            <a:r>
              <a:rPr lang="en-US">
                <a:ea typeface="ＭＳ Ｐゴシック" charset="0"/>
              </a:rPr>
              <a:t>Ad hoc - whoever is available</a:t>
            </a:r>
          </a:p>
          <a:p>
            <a:pPr eaLnBrk="1" hangingPunct="1"/>
            <a:r>
              <a:rPr lang="en-US">
                <a:ea typeface="ＭＳ Ｐゴシック" charset="0"/>
              </a:rPr>
              <a:t>Core - 2-3 consistent members with others fluctuating</a:t>
            </a:r>
          </a:p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5F3345-9088-D445-B84C-7EE27AB7179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Teams usually create action plans to address one of two needs - either the resolution of a problem or the attainment of a goal.</a:t>
            </a:r>
          </a:p>
          <a:p>
            <a:pPr eaLnBrk="1" hangingPunct="1"/>
            <a:r>
              <a:rPr lang="en-US">
                <a:ea typeface="ＭＳ Ｐゴシック" charset="0"/>
              </a:rPr>
              <a:t>Functional teams result in continual improvement in problem solving/ planning skills.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FE48CBB-3CA9-CC4E-BE45-6F394D96F069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r>
              <a:rPr lang="en-US">
                <a:ea typeface="ＭＳ Ｐゴシック" charset="0"/>
              </a:rPr>
              <a:t>There is the </a:t>
            </a:r>
            <a:r>
              <a:rPr lang="ja-JP" altLang="en-US">
                <a:ea typeface="ＭＳ Ｐゴシック" charset="0"/>
              </a:rPr>
              <a:t>“</a:t>
            </a:r>
            <a:r>
              <a:rPr lang="en-US">
                <a:ea typeface="ＭＳ Ｐゴシック" charset="0"/>
              </a:rPr>
              <a:t>feel good</a:t>
            </a:r>
            <a:r>
              <a:rPr lang="ja-JP" altLang="en-US">
                <a:ea typeface="ＭＳ Ｐゴシック" charset="0"/>
              </a:rPr>
              <a:t>”</a:t>
            </a:r>
            <a:r>
              <a:rPr lang="en-US">
                <a:ea typeface="ＭＳ Ｐゴシック" charset="0"/>
              </a:rPr>
              <a:t> side of the process. Everyone is happy to be there and enjoys the experience.</a:t>
            </a:r>
          </a:p>
          <a:p>
            <a:pPr marL="228600" indent="-228600" eaLnBrk="1" hangingPunct="1"/>
            <a:r>
              <a:rPr lang="en-US">
                <a:ea typeface="ＭＳ Ｐゴシック" charset="0"/>
              </a:rPr>
              <a:t>2. There is the effectiveness of the team. Do problems get solved or goals attained?</a:t>
            </a:r>
          </a:p>
          <a:p>
            <a:pPr marL="228600" indent="-228600" eaLnBrk="1" hangingPunct="1"/>
            <a:r>
              <a:rPr lang="en-US">
                <a:ea typeface="ＭＳ Ｐゴシック" charset="0"/>
              </a:rPr>
              <a:t>A study by Mike Curtis entitled </a:t>
            </a:r>
            <a:r>
              <a:rPr lang="ja-JP" altLang="en-US">
                <a:ea typeface="ＭＳ Ｐゴシック" charset="0"/>
              </a:rPr>
              <a:t>“</a:t>
            </a:r>
            <a:r>
              <a:rPr lang="en-US">
                <a:ea typeface="ＭＳ Ｐゴシック" charset="0"/>
              </a:rPr>
              <a:t>An analysis of failed consultation</a:t>
            </a:r>
            <a:r>
              <a:rPr lang="ja-JP" altLang="en-US">
                <a:ea typeface="ＭＳ Ｐゴシック" charset="0"/>
              </a:rPr>
              <a:t>”</a:t>
            </a:r>
            <a:r>
              <a:rPr lang="en-US">
                <a:ea typeface="ＭＳ Ｐゴシック" charset="0"/>
              </a:rPr>
              <a:t> discovered a condition in which all parties felt very positive about the team and its results, but examination of outcomes revealed that nothing changed as a result of the team meetings. So, it</a:t>
            </a:r>
            <a:r>
              <a:rPr lang="ja-JP" altLang="en-US">
                <a:ea typeface="ＭＳ Ｐゴシック" charset="0"/>
              </a:rPr>
              <a:t>’</a:t>
            </a:r>
            <a:r>
              <a:rPr lang="en-US">
                <a:ea typeface="ＭＳ Ｐゴシック" charset="0"/>
              </a:rPr>
              <a:t>s necessary for folks to view the team experience as valuable, but outcomes have to be measured in order to assure student improvement.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0528B0-F7E4-3542-8B6F-2F917034B813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As demonstrated in previous slide, both the human and the task emphases must be addressed.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0F29C42-F047-0248-8128-3FF68A8A0C51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To be most effective, team members must feel valued in the team process.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E31B08-B986-8541-8BAC-A299EC7FD318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E31B08-B986-8541-8BAC-A299EC7FD318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6" name="Picture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130425"/>
            <a:ext cx="6248400" cy="1470025"/>
          </a:xfrm>
        </p:spPr>
        <p:txBody>
          <a:bodyPr/>
          <a:lstStyle>
            <a:lvl1pPr algn="r">
              <a:defRPr cap="sm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886200"/>
            <a:ext cx="5638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0E7BB6-F57D-E84C-85C9-BCB70AC17E89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6A269-DE19-A542-B98C-38D263AE47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9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BC6480-6A2E-B44B-B78B-B09D1FD27810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C5884-0D93-284A-89E1-907D788109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83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305AED-0D03-F14C-86ED-A39FB238601E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04A51-49A0-3A48-894C-9F779E6BD4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44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7BB6-F57D-E84C-85C9-BCB70AC17E89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A269-DE19-A542-B98C-38D263AE47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25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C261-DBEE-8445-91DF-662AE8319C79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742A-90DD-6548-A7C2-3BEA2707AE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6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03AD-E476-C143-A931-7DDD18CD297A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6B26-D8FF-9D4B-A395-F34B17CAF3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558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BFC-1E29-1D4B-BC6B-74592F9E60F8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4FFAA-0D42-1B43-BD33-3B5FF3573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8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2C55-8C41-964F-B768-2EF03A4E38AC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D7DB-68A9-3946-A092-A684C87CF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8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BCE8-5DDB-DB42-AF41-E126879836DB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FEF0-CDC5-C74B-AA34-B9048A438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29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79ED-E751-514E-8C26-56E0CC5EA918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9402-7A9F-1841-B42F-8F2899F3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C02-0716-4C4E-8B8C-788CC0CF41B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2602-EBBE-384B-8A93-10D75F3CF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505200" cy="6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3638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EAC261-DBEE-8445-91DF-662AE8319C79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7742A-90DD-6548-A7C2-3BEA2707AE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73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6480-6A2E-B44B-B78B-B09D1FD27810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5884-0D93-284A-89E1-907D78810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9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AED-0D03-F14C-86ED-A39FB238601E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4A51-49A0-3A48-894C-9F779E6BD4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76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95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7BB6-F57D-E84C-85C9-BCB70AC17E89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A269-DE19-A542-B98C-38D263AE47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25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C261-DBEE-8445-91DF-662AE8319C79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742A-90DD-6548-A7C2-3BEA2707AE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6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03AD-E476-C143-A931-7DDD18CD297A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6B26-D8FF-9D4B-A395-F34B17CAF3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5587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BFC-1E29-1D4B-BC6B-74592F9E60F8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4FFAA-0D42-1B43-BD33-3B5FF3573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8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2C55-8C41-964F-B768-2EF03A4E38AC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D7DB-68A9-3946-A092-A684C87CF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8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BCE8-5DDB-DB42-AF41-E126879836DB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FEF0-CDC5-C74B-AA34-B9048A438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29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79ED-E751-514E-8C26-56E0CC5EA918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9402-7A9F-1841-B42F-8F2899F3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5185A6-1149-A94E-A698-57F2663C010F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708A5-9D39-5143-9DA2-C7B8FE2AB0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79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C02-0716-4C4E-8B8C-788CC0CF41B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2602-EBBE-384B-8A93-10D75F3CF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505200" cy="6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36385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6480-6A2E-B44B-B78B-B09D1FD27810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5884-0D93-284A-89E1-907D78810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9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AED-0D03-F14C-86ED-A39FB238601E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4A51-49A0-3A48-894C-9F779E6BD4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76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95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7BB6-F57D-E84C-85C9-BCB70AC17E89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A269-DE19-A542-B98C-38D263AE47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257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AC261-DBEE-8445-91DF-662AE8319C79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742A-90DD-6548-A7C2-3BEA2707AE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D03AD-E476-C143-A931-7DDD18CD297A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16B26-D8FF-9D4B-A395-F34B17CAF3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5587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D2BFC-1E29-1D4B-BC6B-74592F9E60F8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4FFAA-0D42-1B43-BD33-3B5FF3573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684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E2C55-8C41-964F-B768-2EF03A4E38AC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AD7DB-68A9-3946-A092-A684C87CFB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8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BCE8-5DDB-DB42-AF41-E126879836DB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2FEF0-CDC5-C74B-AA34-B9048A4389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2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3340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3962400" y="5973763"/>
            <a:ext cx="4692650" cy="601662"/>
            <a:chOff x="3962400" y="5973400"/>
            <a:chExt cx="4693147" cy="601899"/>
          </a:xfrm>
        </p:grpSpPr>
        <p:pic>
          <p:nvPicPr>
            <p:cNvPr id="6" name="Picture 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673" y="5973400"/>
              <a:ext cx="1114055" cy="60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6172272"/>
              <a:ext cx="1340347" cy="204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6086807"/>
              <a:ext cx="1447800" cy="3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999" y="3590925"/>
            <a:ext cx="5827713" cy="1362075"/>
          </a:xfrm>
        </p:spPr>
        <p:txBody>
          <a:bodyPr anchor="t"/>
          <a:lstStyle>
            <a:lvl1pPr algn="r">
              <a:defRPr sz="4000" b="0" cap="sm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6999" y="2090738"/>
            <a:ext cx="5827713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3D03AD-E476-C143-A931-7DDD18CD297A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16B26-D8FF-9D4B-A395-F34B17CAF3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7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79ED-E751-514E-8C26-56E0CC5EA918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B9402-7A9F-1841-B42F-8F2899F3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38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0C02-0716-4C4E-8B8C-788CC0CF41B5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2602-EBBE-384B-8A93-10D75F3CF4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505200" cy="6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363852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C6480-6A2E-B44B-B78B-B09D1FD27810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5884-0D93-284A-89E1-907D788109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9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5AED-0D03-F14C-86ED-A39FB238601E}" type="datetime1">
              <a:rPr lang="en-US" smtClean="0"/>
              <a:pPr/>
              <a:t>11/14/12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04A51-49A0-3A48-894C-9F779E6BD4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76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95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DE8EE-A30C-DD4E-BC19-7D9FC4CA59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6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A4B76-6396-C74C-B2CB-74E0846E88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34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619500" cy="452596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D013C-00B7-A048-AD1D-B36F9B799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29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6AB7B-1F80-814E-8661-EFD97241E64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44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0EC79-E4D5-A941-B50F-84907AA809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73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9D2BFC-1E29-1D4B-BC6B-74592F9E60F8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94FFAA-0D42-1B43-BD33-3B5FF35733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56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E8FFE-6D2D-3F49-9750-A1F91D4E8A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58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CF2C1-FC8E-3A42-B294-9903A5BEF9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066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1FA77-A9DB-8F46-96CB-1495DD5820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912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FE902-8A44-6D4C-B00D-92E3AD0512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98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274638"/>
            <a:ext cx="184785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74638"/>
            <a:ext cx="539115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2237F-57B2-D645-843D-0A261BB0F7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99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90C6C-77C9-0E41-AB4C-2EFFD2DD74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09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00200" y="274638"/>
            <a:ext cx="7391400" cy="5851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88411-86F4-DE46-8D69-9A7B559C1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1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2E2C55-8C41-964F-B768-2EF03A4E38AC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AD7DB-68A9-3946-A092-A684C87CFB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3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30BCE8-5DDB-DB42-AF41-E126879836DB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2FEF0-CDC5-C74B-AA34-B9048A4389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12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079ED-E751-514E-8C26-56E0CC5EA918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B9402-7A9F-1841-B42F-8F2899F3F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505200" cy="6248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008313" cy="977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90C02-0716-4C4E-8B8C-788CC0CF41B5}" type="datetime1">
              <a:rPr lang="en-US"/>
              <a:pPr/>
              <a:t>11/14/12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D2602-EBBE-384B-8A93-10D75F3CF4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14" Type="http://schemas.openxmlformats.org/officeDocument/2006/relationships/image" Target="../media/image10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1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nstant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6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6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1119B36-E7EA-9744-9118-ACC279B7DBDF}" type="datetime1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11/14/12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5225C-CD0F-464A-B6EF-62230A2AF60B}" type="slidenum">
              <a:rPr lang="en-US" smtClean="0">
                <a:latin typeface="Franklin Gothic Book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6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74638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600200"/>
            <a:ext cx="7391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6A445C5-C14D-2748-BA92-C87F15F71FBF}" type="slidenum">
              <a:rPr lang="en-US" smtClean="0">
                <a:solidFill>
                  <a:srgbClr val="000000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5176" name="Rectangle 8"/>
          <p:cNvSpPr>
            <a:spLocks noChangeArrowheads="1"/>
          </p:cNvSpPr>
          <p:nvPr userDrawn="1"/>
        </p:nvSpPr>
        <p:spPr bwMode="auto">
          <a:xfrm>
            <a:off x="579438" y="5207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146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eorgia" pitchFamily="18" charset="0"/>
          <a:ea typeface="ＭＳ Ｐゴシック" pitchFamily="-123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eorgia" charset="0"/>
          <a:ea typeface="ＭＳ Ｐゴシック" pitchFamily="-123" charset="-128"/>
          <a:cs typeface="ＭＳ Ｐゴシック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eorgia" charset="0"/>
          <a:ea typeface="ＭＳ Ｐゴシック" pitchFamily="-123" charset="-128"/>
          <a:cs typeface="ＭＳ Ｐゴシック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eorgia" charset="0"/>
          <a:ea typeface="ＭＳ Ｐゴシック" pitchFamily="-123" charset="-128"/>
          <a:cs typeface="ＭＳ Ｐゴシック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Georgia" charset="0"/>
          <a:ea typeface="ＭＳ Ｐゴシック" pitchFamily="-123" charset="-128"/>
          <a:cs typeface="ＭＳ Ｐゴシック" pitchFamily="-12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eorgia" pitchFamily="18" charset="0"/>
          <a:ea typeface="ＭＳ Ｐゴシック" pitchFamily="-123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eorgia" pitchFamily="18" charset="0"/>
          <a:ea typeface="ＭＳ Ｐゴシック" pitchFamily="-123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Georgia" pitchFamily="18" charset="0"/>
          <a:ea typeface="ＭＳ Ｐゴシック" pitchFamily="-123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eorgia" pitchFamily="18" charset="0"/>
          <a:ea typeface="ＭＳ Ｐゴシック" pitchFamily="-123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Georgia" pitchFamily="18" charset="0"/>
          <a:ea typeface="ＭＳ Ｐゴシック" pitchFamily="-123" charset="-128"/>
          <a:cs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0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9.xml"/><Relationship Id="rId2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2667000" y="1905000"/>
            <a:ext cx="6248400" cy="1924050"/>
          </a:xfrm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Calibri" charset="0"/>
              </a:rPr>
              <a:t>School-based </a:t>
            </a:r>
            <a:br>
              <a:rPr lang="en-US" sz="4000" dirty="0" smtClean="0">
                <a:latin typeface="Calibri" charset="0"/>
              </a:rPr>
            </a:br>
            <a:r>
              <a:rPr lang="en-US" sz="4000" dirty="0" smtClean="0">
                <a:latin typeface="Calibri" charset="0"/>
              </a:rPr>
              <a:t>Problem Solving teams</a:t>
            </a:r>
            <a:endParaRPr lang="en-US" sz="4000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3847223"/>
            <a:ext cx="5638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200" dirty="0" smtClean="0">
              <a:ea typeface="+mn-ea"/>
              <a:cs typeface="+mn-cs"/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ea typeface="+mn-ea"/>
                <a:cs typeface="+mn-cs"/>
              </a:rPr>
              <a:t>Presented by: Kelly Justice, Regional Coordinator</a:t>
            </a:r>
          </a:p>
        </p:txBody>
      </p:sp>
    </p:spTree>
    <p:extLst>
      <p:ext uri="{BB962C8B-B14F-4D97-AF65-F5344CB8AC3E}">
        <p14:creationId xmlns:p14="http://schemas.microsoft.com/office/powerpoint/2010/main" val="290395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indicates…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Teams most effective when they use systematic PS procedures</a:t>
            </a:r>
          </a:p>
          <a:p>
            <a:pPr marL="0" indent="0" algn="r">
              <a:buNone/>
            </a:pPr>
            <a:r>
              <a:rPr lang="en-US" sz="2000" dirty="0" smtClean="0"/>
              <a:t>(Doll et. al., 2005) </a:t>
            </a:r>
          </a:p>
          <a:p>
            <a:endParaRPr lang="en-US" i="1" dirty="0"/>
          </a:p>
          <a:p>
            <a:r>
              <a:rPr lang="en-US" i="1" dirty="0" smtClean="0"/>
              <a:t>Procedural</a:t>
            </a:r>
            <a:r>
              <a:rPr lang="en-US" dirty="0" smtClean="0"/>
              <a:t> fidelity contributes to positive student outcomes </a:t>
            </a:r>
          </a:p>
          <a:p>
            <a:pPr marL="0" indent="0" algn="r">
              <a:buNone/>
            </a:pPr>
            <a:r>
              <a:rPr lang="en-US" sz="2000" dirty="0" smtClean="0"/>
              <a:t>(Johnson, et. al. 2006)</a:t>
            </a:r>
          </a:p>
          <a:p>
            <a:pPr marL="0" indent="0" algn="r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70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School-based Problem Solving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49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 smtClean="0"/>
              <a:t>Team Structure</a:t>
            </a:r>
            <a:endParaRPr lang="en-US" sz="400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Types</a:t>
            </a:r>
          </a:p>
          <a:p>
            <a:pPr lvl="1" eaLnBrk="1" hangingPunct="1"/>
            <a:r>
              <a:rPr lang="en-US" dirty="0">
                <a:latin typeface="Arial" charset="0"/>
              </a:rPr>
              <a:t>Standing – Most Effective, Least Efficient</a:t>
            </a:r>
          </a:p>
          <a:p>
            <a:pPr lvl="1" eaLnBrk="1" hangingPunct="1"/>
            <a:r>
              <a:rPr lang="en-US" dirty="0">
                <a:latin typeface="Arial" charset="0"/>
              </a:rPr>
              <a:t>Ad hoc – Least Effective, Most Efficient</a:t>
            </a:r>
          </a:p>
          <a:p>
            <a:pPr lvl="1" eaLnBrk="1" hangingPunct="1"/>
            <a:r>
              <a:rPr lang="en-US" dirty="0">
                <a:latin typeface="Arial" charset="0"/>
              </a:rPr>
              <a:t>Core – Same as Ad hoc in Effectiveness, 	Moderate </a:t>
            </a:r>
            <a:r>
              <a:rPr lang="en-US" dirty="0" smtClean="0">
                <a:latin typeface="Arial" charset="0"/>
              </a:rPr>
              <a:t>Efficiency</a:t>
            </a:r>
          </a:p>
          <a:p>
            <a:pPr marL="457200" lvl="1" indent="0" eaLnBrk="1" hangingPunct="1"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6 – 8 Members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Gr. level/content area </a:t>
            </a:r>
            <a:r>
              <a:rPr lang="en-US" dirty="0"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epresentation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8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 &amp;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Membership </a:t>
            </a:r>
          </a:p>
          <a:p>
            <a:r>
              <a:rPr lang="en-US" dirty="0" smtClean="0"/>
              <a:t>Roles</a:t>
            </a:r>
          </a:p>
          <a:p>
            <a:r>
              <a:rPr lang="en-US" dirty="0" smtClean="0"/>
              <a:t>Focus of PS </a:t>
            </a:r>
          </a:p>
          <a:p>
            <a:pPr lvl="1"/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Supplemental</a:t>
            </a:r>
          </a:p>
          <a:p>
            <a:pPr lvl="1"/>
            <a:r>
              <a:rPr lang="en-US" dirty="0" smtClean="0"/>
              <a:t>Individual/intensive</a:t>
            </a:r>
          </a:p>
          <a:p>
            <a:pPr lvl="1"/>
            <a:r>
              <a:rPr lang="en-US" dirty="0" smtClean="0"/>
              <a:t>Implementation/systemic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are the goals?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1302"/>
            <a:ext cx="83058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Resolution</a:t>
            </a:r>
            <a:r>
              <a:rPr lang="en-US" dirty="0">
                <a:latin typeface="Arial" charset="0"/>
              </a:rPr>
              <a:t> or Improvement of Problem Situation/Attainment of Goal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Improved Problem-Solving/Planning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Skills</a:t>
            </a:r>
            <a:r>
              <a:rPr lang="en-US" dirty="0">
                <a:latin typeface="Arial" charset="0"/>
              </a:rPr>
              <a:t> for Person(s) Seeking Assistance and for all Involved in the Process</a:t>
            </a: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90468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49021" y="200646"/>
            <a:ext cx="8915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	</a:t>
            </a:r>
            <a:r>
              <a:rPr lang="en-US" dirty="0"/>
              <a:t>Two Sides of </a:t>
            </a:r>
            <a:r>
              <a:rPr lang="en-US" dirty="0" smtClean="0"/>
              <a:t>Teaming</a:t>
            </a:r>
            <a:endParaRPr lang="en-US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40495" y="1600200"/>
            <a:ext cx="8305800" cy="4267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2400" b="1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latin typeface="Arial" charset="0"/>
              </a:rPr>
              <a:t>1</a:t>
            </a:r>
            <a:r>
              <a:rPr lang="en-US" sz="2400" dirty="0">
                <a:latin typeface="Arial" charset="0"/>
              </a:rPr>
              <a:t>.  Interpersonal/Group Process</a:t>
            </a:r>
          </a:p>
          <a:p>
            <a:pPr eaLnBrk="1" hangingPunct="1">
              <a:buFont typeface="Arial" charset="0"/>
              <a:buNone/>
            </a:pPr>
            <a:endParaRPr lang="en-US" sz="2400" dirty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400" dirty="0">
                <a:latin typeface="Arial" charset="0"/>
              </a:rPr>
              <a:t> 2.  Content/Problem Solving</a:t>
            </a:r>
          </a:p>
          <a:p>
            <a:pPr eaLnBrk="1" hangingPunct="1">
              <a:buFont typeface="Arial" charset="0"/>
              <a:buNone/>
            </a:pPr>
            <a:endParaRPr lang="en-US" sz="2400" dirty="0"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sz="2400" dirty="0">
                <a:latin typeface="Arial" charset="0"/>
              </a:rPr>
              <a:t>Both are Necessary, but Neither is Sufficient</a:t>
            </a:r>
          </a:p>
          <a:p>
            <a:pPr eaLnBrk="1" hangingPunct="1">
              <a:buFont typeface="Arial" charset="0"/>
              <a:buNone/>
            </a:pPr>
            <a:endParaRPr lang="en-US" sz="2400" dirty="0"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ja-JP" altLang="en-US" sz="2400" dirty="0">
                <a:latin typeface="Arial" charset="0"/>
              </a:rPr>
              <a:t>“</a:t>
            </a:r>
            <a:r>
              <a:rPr lang="en-US" sz="2400" dirty="0">
                <a:latin typeface="Arial" charset="0"/>
              </a:rPr>
              <a:t>An Analysis of Failed Consultation</a:t>
            </a:r>
            <a:r>
              <a:rPr lang="ja-JP" altLang="en-US" sz="2400" dirty="0">
                <a:latin typeface="Arial" charset="0"/>
              </a:rPr>
              <a:t>”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8378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5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Effective Teams</a:t>
            </a:r>
            <a:endParaRPr 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 eaLnBrk="1" hangingPunct="1">
              <a:buFont typeface="Arial" charset="0"/>
              <a:buNone/>
            </a:pPr>
            <a:endParaRPr lang="en-US" b="1" dirty="0" smtClean="0">
              <a:latin typeface="Arial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b="1" dirty="0" smtClean="0">
                <a:latin typeface="Arial" charset="0"/>
              </a:rPr>
              <a:t>    Human Emphasis</a:t>
            </a:r>
          </a:p>
          <a:p>
            <a:pPr algn="ctr" eaLnBrk="1" hangingPunct="1">
              <a:buFont typeface="Arial" charset="0"/>
              <a:buNone/>
            </a:pPr>
            <a:endParaRPr lang="en-US" b="1" dirty="0" smtClean="0"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b="1" dirty="0" smtClean="0">
                <a:latin typeface="Arial" charset="0"/>
              </a:rPr>
              <a:t>		  </a:t>
            </a:r>
          </a:p>
          <a:p>
            <a:pPr lvl="0" algn="ctr">
              <a:buNone/>
            </a:pPr>
            <a:r>
              <a:rPr lang="en-US" sz="2200" b="1" dirty="0" smtClean="0">
                <a:solidFill>
                  <a:prstClr val="black"/>
                </a:solidFill>
                <a:latin typeface="Arial" charset="0"/>
              </a:rPr>
              <a:t>1                                                          9</a:t>
            </a:r>
          </a:p>
          <a:p>
            <a:pPr lvl="0" algn="ctr">
              <a:buNone/>
            </a:pPr>
            <a:endParaRPr lang="en-US" sz="2200" b="1" dirty="0" smtClean="0">
              <a:solidFill>
                <a:prstClr val="black"/>
              </a:solidFill>
              <a:latin typeface="Arial" charset="0"/>
            </a:endParaRPr>
          </a:p>
          <a:p>
            <a:pPr algn="ctr">
              <a:buNone/>
            </a:pPr>
            <a:r>
              <a:rPr lang="en-US" b="1" dirty="0" smtClean="0">
                <a:latin typeface="Arial" charset="0"/>
              </a:rPr>
              <a:t>   </a:t>
            </a:r>
          </a:p>
          <a:p>
            <a:pPr algn="ctr">
              <a:buNone/>
            </a:pPr>
            <a:r>
              <a:rPr lang="en-US" b="1" dirty="0" smtClean="0">
                <a:latin typeface="Arial" charset="0"/>
              </a:rPr>
              <a:t>    Task Emphasis</a:t>
            </a:r>
          </a:p>
          <a:p>
            <a:pPr algn="ctr">
              <a:buNone/>
            </a:pPr>
            <a:endParaRPr lang="en-US" b="1" dirty="0" smtClean="0">
              <a:latin typeface="Arial" charset="0"/>
            </a:endParaRPr>
          </a:p>
          <a:p>
            <a:pPr>
              <a:buNone/>
            </a:pPr>
            <a:r>
              <a:rPr lang="en-US" b="1" dirty="0" smtClean="0">
                <a:latin typeface="Arial" charset="0"/>
              </a:rPr>
              <a:t>		  </a:t>
            </a:r>
          </a:p>
          <a:p>
            <a:pPr lvl="0" algn="ctr">
              <a:buNone/>
            </a:pPr>
            <a:r>
              <a:rPr lang="en-US" sz="2200" b="1" dirty="0">
                <a:solidFill>
                  <a:prstClr val="black"/>
                </a:solidFill>
                <a:latin typeface="Arial" charset="0"/>
              </a:rPr>
              <a:t>1                                                          9</a:t>
            </a:r>
          </a:p>
          <a:p>
            <a:pPr algn="ctr" eaLnBrk="1" hangingPunct="1">
              <a:buFont typeface="Arial" charset="0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2465609" y="4601016"/>
            <a:ext cx="4572000" cy="685800"/>
          </a:xfrm>
          <a:prstGeom prst="leftRightArrow">
            <a:avLst>
              <a:gd name="adj1" fmla="val 50000"/>
              <a:gd name="adj2" fmla="val 133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2389409" y="2344679"/>
            <a:ext cx="4648200" cy="685800"/>
          </a:xfrm>
          <a:prstGeom prst="leftRightArrow">
            <a:avLst>
              <a:gd name="adj1" fmla="val 50000"/>
              <a:gd name="adj2" fmla="val 13555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Human Emphasis</a:t>
            </a:r>
            <a:endParaRPr lang="en-US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057400"/>
            <a:ext cx="8305800" cy="4267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Collaborative Relationship</a:t>
            </a:r>
          </a:p>
          <a:p>
            <a:pPr eaLnBrk="1" hangingPunct="1"/>
            <a:r>
              <a:rPr lang="en-US">
                <a:latin typeface="Arial" charset="0"/>
              </a:rPr>
              <a:t>Active Involvement</a:t>
            </a:r>
          </a:p>
          <a:p>
            <a:pPr eaLnBrk="1" hangingPunct="1"/>
            <a:r>
              <a:rPr lang="en-US">
                <a:latin typeface="Arial" charset="0"/>
              </a:rPr>
              <a:t>Trust/Confidentiality</a:t>
            </a:r>
          </a:p>
          <a:p>
            <a:pPr eaLnBrk="1" hangingPunct="1"/>
            <a:r>
              <a:rPr lang="en-US">
                <a:latin typeface="Arial" charset="0"/>
              </a:rPr>
              <a:t>Voluntary</a:t>
            </a:r>
          </a:p>
          <a:p>
            <a:pPr eaLnBrk="1" hangingPunct="1"/>
            <a:r>
              <a:rPr lang="en-US">
                <a:latin typeface="Arial" charset="0"/>
              </a:rPr>
              <a:t>Non-Judgmental</a:t>
            </a:r>
          </a:p>
          <a:p>
            <a:pPr eaLnBrk="1" hangingPunct="1"/>
            <a:r>
              <a:rPr lang="en-US">
                <a:latin typeface="Arial" charset="0"/>
              </a:rPr>
              <a:t>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260747974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Emphasis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Importance of roles</a:t>
            </a:r>
          </a:p>
          <a:p>
            <a:pPr lvl="1"/>
            <a:r>
              <a:rPr lang="en-US" dirty="0"/>
              <a:t>Facilitator</a:t>
            </a:r>
          </a:p>
          <a:p>
            <a:pPr lvl="1"/>
            <a:r>
              <a:rPr lang="en-US" dirty="0"/>
              <a:t>Timekeeper </a:t>
            </a:r>
          </a:p>
          <a:p>
            <a:pPr lvl="1"/>
            <a:r>
              <a:rPr lang="en-US" dirty="0" smtClean="0"/>
              <a:t>Recorder</a:t>
            </a:r>
          </a:p>
          <a:p>
            <a:r>
              <a:rPr lang="en-US" dirty="0" smtClean="0"/>
              <a:t>Team members prepared</a:t>
            </a:r>
          </a:p>
          <a:p>
            <a:r>
              <a:rPr lang="en-US" dirty="0" smtClean="0"/>
              <a:t>Adherence to team norms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129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787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Task Emphasis: </a:t>
            </a:r>
            <a:br>
              <a:rPr lang="en-US" sz="3600" dirty="0" smtClean="0"/>
            </a:br>
            <a:r>
              <a:rPr lang="en-US" sz="3600" dirty="0" smtClean="0"/>
              <a:t>Role of the Facilitator</a:t>
            </a:r>
            <a:endParaRPr lang="en-US" sz="3600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400" dirty="0">
                <a:latin typeface="Arial" charset="0"/>
              </a:rPr>
              <a:t>Ensures pre-meeting </a:t>
            </a:r>
            <a:r>
              <a:rPr lang="en-US" sz="3400" dirty="0">
                <a:solidFill>
                  <a:srgbClr val="FF0000"/>
                </a:solidFill>
                <a:latin typeface="Arial" charset="0"/>
              </a:rPr>
              <a:t>prep</a:t>
            </a:r>
            <a:r>
              <a:rPr lang="en-US" sz="3400" dirty="0">
                <a:latin typeface="Arial" charset="0"/>
              </a:rPr>
              <a:t>aration</a:t>
            </a:r>
          </a:p>
          <a:p>
            <a:pPr eaLnBrk="1" hangingPunct="1"/>
            <a:r>
              <a:rPr lang="en-US" sz="3400" dirty="0">
                <a:solidFill>
                  <a:srgbClr val="FF0000"/>
                </a:solidFill>
                <a:latin typeface="Arial" charset="0"/>
              </a:rPr>
              <a:t>Reviews steps </a:t>
            </a:r>
            <a:r>
              <a:rPr lang="en-US" sz="3400" dirty="0">
                <a:latin typeface="Arial" charset="0"/>
              </a:rPr>
              <a:t>in process and desired </a:t>
            </a:r>
            <a:r>
              <a:rPr lang="en-US" sz="3400" dirty="0">
                <a:solidFill>
                  <a:srgbClr val="FF0000"/>
                </a:solidFill>
                <a:latin typeface="Arial" charset="0"/>
              </a:rPr>
              <a:t>outcomes</a:t>
            </a:r>
          </a:p>
          <a:p>
            <a:pPr eaLnBrk="1" hangingPunct="1"/>
            <a:r>
              <a:rPr lang="en-US" sz="3400" dirty="0">
                <a:latin typeface="Arial" charset="0"/>
              </a:rPr>
              <a:t>Facilitates </a:t>
            </a:r>
            <a:r>
              <a:rPr lang="en-US" sz="3400" dirty="0">
                <a:solidFill>
                  <a:srgbClr val="FF0000"/>
                </a:solidFill>
                <a:latin typeface="Arial" charset="0"/>
              </a:rPr>
              <a:t>movement</a:t>
            </a:r>
            <a:r>
              <a:rPr lang="en-US" sz="3400" dirty="0">
                <a:latin typeface="Arial" charset="0"/>
              </a:rPr>
              <a:t> through steps</a:t>
            </a:r>
          </a:p>
          <a:p>
            <a:pPr eaLnBrk="1" hangingPunct="1"/>
            <a:r>
              <a:rPr lang="en-US" sz="3400" dirty="0">
                <a:latin typeface="Arial" charset="0"/>
              </a:rPr>
              <a:t>Facilitates </a:t>
            </a:r>
            <a:r>
              <a:rPr lang="en-US" sz="3400" dirty="0">
                <a:solidFill>
                  <a:srgbClr val="FF0000"/>
                </a:solidFill>
                <a:latin typeface="Arial" charset="0"/>
              </a:rPr>
              <a:t>consensus</a:t>
            </a:r>
            <a:r>
              <a:rPr lang="en-US" sz="3400" dirty="0">
                <a:latin typeface="Arial" charset="0"/>
              </a:rPr>
              <a:t> building</a:t>
            </a:r>
          </a:p>
          <a:p>
            <a:pPr eaLnBrk="1" hangingPunct="1"/>
            <a:r>
              <a:rPr lang="en-US" sz="3400" dirty="0">
                <a:latin typeface="Arial" charset="0"/>
              </a:rPr>
              <a:t>Sets </a:t>
            </a:r>
            <a:r>
              <a:rPr lang="en-US" sz="3400" dirty="0">
                <a:solidFill>
                  <a:srgbClr val="FF0000"/>
                </a:solidFill>
                <a:latin typeface="Arial" charset="0"/>
              </a:rPr>
              <a:t>follow-up</a:t>
            </a:r>
            <a:r>
              <a:rPr lang="en-US" sz="3400" dirty="0">
                <a:latin typeface="Arial" charset="0"/>
              </a:rPr>
              <a:t> schedule/communication</a:t>
            </a:r>
          </a:p>
          <a:p>
            <a:pPr eaLnBrk="1" hangingPunct="1"/>
            <a:r>
              <a:rPr lang="en-US" sz="3400" dirty="0">
                <a:latin typeface="Arial" charset="0"/>
              </a:rPr>
              <a:t>Ensures </a:t>
            </a:r>
            <a:r>
              <a:rPr lang="en-US" sz="3400" dirty="0">
                <a:solidFill>
                  <a:srgbClr val="FF0000"/>
                </a:solidFill>
                <a:latin typeface="Arial" charset="0"/>
              </a:rPr>
              <a:t>parent</a:t>
            </a:r>
            <a:r>
              <a:rPr lang="en-US" sz="3400" dirty="0">
                <a:latin typeface="Arial" charset="0"/>
              </a:rPr>
              <a:t> involvement</a:t>
            </a:r>
          </a:p>
        </p:txBody>
      </p:sp>
    </p:spTree>
    <p:extLst>
      <p:ext uri="{BB962C8B-B14F-4D97-AF65-F5344CB8AC3E}">
        <p14:creationId xmlns:p14="http://schemas.microsoft.com/office/powerpoint/2010/main" val="27902354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Advanced Organizer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little stage setting</a:t>
            </a:r>
          </a:p>
          <a:p>
            <a:r>
              <a:rPr lang="en-US" dirty="0" smtClean="0"/>
              <a:t>The purpose of school-based  problem solving teams</a:t>
            </a:r>
          </a:p>
          <a:p>
            <a:r>
              <a:rPr lang="en-US" dirty="0" smtClean="0"/>
              <a:t>The structure of school-based teams</a:t>
            </a:r>
          </a:p>
          <a:p>
            <a:r>
              <a:rPr lang="en-US" dirty="0" smtClean="0"/>
              <a:t>UDL and AT within an MTSS: Implications for school-based teams</a:t>
            </a:r>
          </a:p>
        </p:txBody>
      </p:sp>
    </p:spTree>
    <p:extLst>
      <p:ext uri="{BB962C8B-B14F-4D97-AF65-F5344CB8AC3E}">
        <p14:creationId xmlns:p14="http://schemas.microsoft.com/office/powerpoint/2010/main" val="117287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Step</a:t>
            </a:r>
            <a:r>
              <a:rPr lang="en-US" dirty="0" smtClean="0">
                <a:latin typeface="Arial" charset="0"/>
              </a:rPr>
              <a:t> 0</a:t>
            </a:r>
            <a:endParaRPr lang="en-US" dirty="0">
              <a:latin typeface="Arial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Step 0</a:t>
            </a:r>
            <a:r>
              <a:rPr lang="ja-JP" altLang="en-US" sz="2800" dirty="0">
                <a:latin typeface="Arial" charset="0"/>
              </a:rPr>
              <a:t>”</a:t>
            </a:r>
            <a:r>
              <a:rPr lang="en-US" sz="2800" dirty="0">
                <a:latin typeface="Arial" charset="0"/>
              </a:rPr>
              <a:t> in problem-solving model = building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foundation for collaboration</a:t>
            </a:r>
            <a:r>
              <a:rPr lang="en-US" sz="2800" dirty="0">
                <a:latin typeface="Arial" charset="0"/>
              </a:rPr>
              <a:t>.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Steps: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Establish and maintain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rapport</a:t>
            </a:r>
            <a:r>
              <a:rPr lang="en-US" sz="2400" dirty="0">
                <a:latin typeface="Arial" charset="0"/>
              </a:rPr>
              <a:t> among members.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Formulate sense of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trust and respect </a:t>
            </a:r>
            <a:endParaRPr lang="en-US" sz="2400" dirty="0" smtClean="0">
              <a:solidFill>
                <a:srgbClr val="FF0000"/>
              </a:solidFill>
              <a:latin typeface="Arial" charset="0"/>
            </a:endParaRPr>
          </a:p>
          <a:p>
            <a:pPr lvl="1" eaLnBrk="1" hangingPunct="1"/>
            <a:r>
              <a:rPr lang="en-US" sz="2400" dirty="0" smtClean="0">
                <a:latin typeface="Arial" charset="0"/>
              </a:rPr>
              <a:t>Clarify </a:t>
            </a:r>
            <a:r>
              <a:rPr lang="en-US" sz="2400" b="1" u="sng" dirty="0">
                <a:latin typeface="Arial" charset="0"/>
              </a:rPr>
              <a:t>expectations</a:t>
            </a:r>
            <a:r>
              <a:rPr lang="en-US" sz="2400" dirty="0">
                <a:latin typeface="Arial" charset="0"/>
              </a:rPr>
              <a:t> for participation including </a:t>
            </a:r>
            <a:r>
              <a:rPr lang="en-US" sz="2400" b="1" u="sng" dirty="0">
                <a:latin typeface="Arial" charset="0"/>
              </a:rPr>
              <a:t>roles</a:t>
            </a:r>
            <a:r>
              <a:rPr lang="en-US" sz="2400" dirty="0">
                <a:latin typeface="Arial" charset="0"/>
              </a:rPr>
              <a:t> and </a:t>
            </a:r>
            <a:r>
              <a:rPr lang="en-US" sz="2400" b="1" u="sng" dirty="0">
                <a:latin typeface="Arial" charset="0"/>
              </a:rPr>
              <a:t>responsibilities</a:t>
            </a:r>
            <a:r>
              <a:rPr lang="en-US" sz="2400" dirty="0">
                <a:latin typeface="Arial" charset="0"/>
              </a:rPr>
              <a:t>, shared accountability, legal and ethical guidelines, preferred </a:t>
            </a:r>
            <a:r>
              <a:rPr lang="en-US" sz="2400" b="1" u="sng" dirty="0">
                <a:latin typeface="Arial" charset="0"/>
              </a:rPr>
              <a:t>communication lines </a:t>
            </a:r>
            <a:r>
              <a:rPr lang="en-US" sz="2400" dirty="0">
                <a:latin typeface="Arial" charset="0"/>
              </a:rPr>
              <a:t>and so forth.</a:t>
            </a:r>
          </a:p>
          <a:p>
            <a:pPr lvl="1" eaLnBrk="1" hangingPunct="1"/>
            <a:r>
              <a:rPr lang="en-US" sz="2400" dirty="0">
                <a:latin typeface="Arial" charset="0"/>
              </a:rPr>
              <a:t>Establish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understanding</a:t>
            </a:r>
            <a:r>
              <a:rPr lang="en-US" sz="2400" dirty="0">
                <a:latin typeface="Arial" charset="0"/>
              </a:rPr>
              <a:t> for problem-solving process.</a:t>
            </a:r>
          </a:p>
          <a:p>
            <a:pPr marL="0" indent="0" eaLnBrk="1" hangingPunct="1">
              <a:buNone/>
            </a:pPr>
            <a:endParaRPr lang="en-US" sz="3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36109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MTSS,UDL &amp; 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Implications for School-based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49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7381480"/>
              </p:ext>
            </p:extLst>
          </p:nvPr>
        </p:nvGraphicFramePr>
        <p:xfrm>
          <a:off x="1889530" y="1397000"/>
          <a:ext cx="5339613" cy="4426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Arrow 15"/>
          <p:cNvSpPr/>
          <p:nvPr/>
        </p:nvSpPr>
        <p:spPr>
          <a:xfrm rot="14332432">
            <a:off x="3931004" y="3465377"/>
            <a:ext cx="4483866" cy="217384"/>
          </a:xfrm>
          <a:prstGeom prst="rightArrow">
            <a:avLst>
              <a:gd name="adj1" fmla="val 50000"/>
              <a:gd name="adj2" fmla="val 47778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72543" y="1471317"/>
            <a:ext cx="323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More individualized &amp; intensive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554587" y="2619519"/>
            <a:ext cx="2662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Scientifically-based instructional strategies, UDL, technology to support student need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24889" y="5374799"/>
            <a:ext cx="1719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More proactive and group focused 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-1" y="4628320"/>
            <a:ext cx="274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Core instructional practices</a:t>
            </a:r>
          </a:p>
          <a:p>
            <a:pPr algn="ctr"/>
            <a:r>
              <a:rPr lang="en-US" dirty="0" smtClean="0"/>
              <a:t>Includes UDL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2920" y="3068487"/>
            <a:ext cx="276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Supplemental intervention</a:t>
            </a:r>
          </a:p>
          <a:p>
            <a:pPr algn="ctr"/>
            <a:r>
              <a:rPr lang="en-US" dirty="0" smtClean="0"/>
              <a:t>Includes UDL and AT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82918" y="1840649"/>
            <a:ext cx="230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Intensive intervention</a:t>
            </a:r>
          </a:p>
          <a:p>
            <a:r>
              <a:rPr lang="en-US" dirty="0" smtClean="0"/>
              <a:t>Includes AT and UDL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43540" y="307867"/>
            <a:ext cx="39110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“Ecological </a:t>
            </a:r>
            <a:r>
              <a:rPr lang="en-US" sz="3200" dirty="0" err="1" smtClean="0"/>
              <a:t>RtI</a:t>
            </a:r>
            <a:r>
              <a:rPr lang="en-US" sz="3200" dirty="0" smtClean="0"/>
              <a:t> Model”  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6152376" y="6473702"/>
            <a:ext cx="299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Basham et. al., 2010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19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466098"/>
              </p:ext>
            </p:extLst>
          </p:nvPr>
        </p:nvGraphicFramePr>
        <p:xfrm>
          <a:off x="513168" y="588490"/>
          <a:ext cx="7954092" cy="6077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51364"/>
                <a:gridCol w="2651364"/>
                <a:gridCol w="2651364"/>
              </a:tblGrid>
              <a:tr h="100428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b="1" dirty="0" smtClean="0"/>
                        <a:t>MTSS </a:t>
                      </a:r>
                      <a:endParaRPr lang="en-US" sz="2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/>
                    </a:p>
                    <a:p>
                      <a:pPr algn="ctr"/>
                      <a:r>
                        <a:rPr lang="en-US" sz="2400" b="1" dirty="0" smtClean="0"/>
                        <a:t>UDL</a:t>
                      </a:r>
                      <a:endParaRPr lang="en-US" sz="2400" b="1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272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Tiered</a:t>
                      </a:r>
                      <a:r>
                        <a:rPr lang="en-US" sz="2400" baseline="0" dirty="0" smtClean="0"/>
                        <a:t> instruction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Tiered</a:t>
                      </a:r>
                      <a:r>
                        <a:rPr lang="en-US" baseline="0" dirty="0" smtClean="0"/>
                        <a:t> instruction within an integrated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Proactive</a:t>
                      </a:r>
                      <a:r>
                        <a:rPr lang="en-US" baseline="0" dirty="0" smtClean="0"/>
                        <a:t> environmental and instructional design; intensified tech. solutions + UDL</a:t>
                      </a:r>
                      <a:endParaRPr lang="en-US" dirty="0"/>
                    </a:p>
                  </a:txBody>
                  <a:tcPr/>
                </a:tc>
              </a:tr>
              <a:tr h="97115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Data-based</a:t>
                      </a:r>
                      <a:r>
                        <a:rPr lang="en-US" sz="2400" baseline="0" dirty="0" smtClean="0"/>
                        <a:t> problem solving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PS within</a:t>
                      </a:r>
                      <a:r>
                        <a:rPr lang="en-US" baseline="0" dirty="0" smtClean="0"/>
                        <a:t> tiers “a hallmark”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Emphasizes formative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environmental</a:t>
                      </a:r>
                      <a:r>
                        <a:rPr lang="en-US" baseline="0" dirty="0" smtClean="0"/>
                        <a:t> data for decision-making</a:t>
                      </a:r>
                      <a:endParaRPr lang="en-US" dirty="0"/>
                    </a:p>
                  </a:txBody>
                  <a:tcPr/>
                </a:tc>
              </a:tr>
              <a:tr h="97115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Scientifically</a:t>
                      </a:r>
                      <a:r>
                        <a:rPr lang="en-US" sz="2400" baseline="0" dirty="0" smtClean="0"/>
                        <a:t>-based instruction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aseline="0" dirty="0" smtClean="0"/>
                        <a:t>Legal requirement; proven effective across multiple fields of practice; need to monitor fidelity; goal: enhance learning for </a:t>
                      </a:r>
                      <a:r>
                        <a:rPr lang="en-US" b="1" i="1" u="sng" baseline="0" dirty="0" smtClean="0"/>
                        <a:t>all</a:t>
                      </a:r>
                      <a:r>
                        <a:rPr lang="en-US" baseline="0" dirty="0" smtClean="0"/>
                        <a:t> students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7115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Assessment 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Core 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More</a:t>
                      </a:r>
                      <a:r>
                        <a:rPr lang="en-US" baseline="0" dirty="0" smtClean="0"/>
                        <a:t> research needed re: measuring instructional design framework</a:t>
                      </a:r>
                      <a:endParaRPr lang="en-US" dirty="0"/>
                    </a:p>
                  </a:txBody>
                  <a:tcPr/>
                </a:tc>
              </a:tr>
              <a:tr h="97115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Family</a:t>
                      </a:r>
                      <a:r>
                        <a:rPr lang="en-US" sz="2400" baseline="0" dirty="0" smtClean="0"/>
                        <a:t> involvement</a:t>
                      </a:r>
                      <a:endParaRPr lang="en-US" sz="24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Increases</a:t>
                      </a:r>
                      <a:r>
                        <a:rPr lang="en-US" baseline="0" dirty="0" smtClean="0"/>
                        <a:t> with intensity; best practice and compliant with legal requirements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4430" y="-463074"/>
            <a:ext cx="7081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“Ecological </a:t>
            </a:r>
            <a:r>
              <a:rPr lang="en-US" sz="3200" dirty="0" err="1" smtClean="0"/>
              <a:t>RtI</a:t>
            </a:r>
            <a:r>
              <a:rPr lang="en-US" sz="3200" dirty="0" smtClean="0"/>
              <a:t> Model”</a:t>
            </a:r>
            <a:r>
              <a:rPr lang="en-US" sz="3200" dirty="0"/>
              <a:t> </a:t>
            </a:r>
            <a:r>
              <a:rPr lang="en-US" sz="2000" dirty="0"/>
              <a:t>Basham et. al., 2010</a:t>
            </a:r>
          </a:p>
          <a:p>
            <a:r>
              <a:rPr lang="en-US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1108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68574050"/>
              </p:ext>
            </p:extLst>
          </p:nvPr>
        </p:nvGraphicFramePr>
        <p:xfrm>
          <a:off x="93444" y="1024997"/>
          <a:ext cx="5339613" cy="4426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4687462" y="1543528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Focus on </a:t>
            </a:r>
            <a:r>
              <a:rPr lang="en-US" b="1" dirty="0"/>
              <a:t>prevention</a:t>
            </a:r>
          </a:p>
          <a:p>
            <a:r>
              <a:rPr lang="en-US" dirty="0"/>
              <a:t>Scientifically based C&amp;I</a:t>
            </a:r>
          </a:p>
          <a:p>
            <a:r>
              <a:rPr lang="en-US" dirty="0"/>
              <a:t>Differentiation: common goals; </a:t>
            </a:r>
            <a:r>
              <a:rPr lang="en-US" b="1" dirty="0"/>
              <a:t>flexible learning process </a:t>
            </a:r>
          </a:p>
          <a:p>
            <a:r>
              <a:rPr lang="en-US" dirty="0" smtClean="0"/>
              <a:t>	(</a:t>
            </a:r>
            <a:r>
              <a:rPr lang="en-US" dirty="0"/>
              <a:t>e.g., time, materials, groups)</a:t>
            </a:r>
          </a:p>
          <a:p>
            <a:r>
              <a:rPr lang="en-US" dirty="0"/>
              <a:t>Systemic supports for implementation</a:t>
            </a:r>
          </a:p>
          <a:p>
            <a:r>
              <a:rPr lang="en-US" dirty="0" smtClean="0"/>
              <a:t>	(</a:t>
            </a:r>
            <a:r>
              <a:rPr lang="en-US" dirty="0"/>
              <a:t>e.g., collaborative teams, PD, common </a:t>
            </a:r>
            <a:r>
              <a:rPr lang="en-US" dirty="0" smtClean="0"/>
              <a:t>	planning</a:t>
            </a:r>
            <a:r>
              <a:rPr lang="en-US" dirty="0"/>
              <a:t>, coaching)</a:t>
            </a:r>
          </a:p>
          <a:p>
            <a:r>
              <a:rPr lang="en-US" dirty="0"/>
              <a:t>Ex.) Core reading instruction with use of digital text for </a:t>
            </a:r>
            <a:r>
              <a:rPr lang="en-US" b="1" dirty="0"/>
              <a:t>multiple options </a:t>
            </a:r>
            <a:r>
              <a:rPr lang="en-US" b="1" dirty="0" smtClean="0"/>
              <a:t>for accessibility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11958" y="6221426"/>
            <a:ext cx="208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Basham et. al., 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8132" y="161681"/>
            <a:ext cx="4792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UDL and AT within an MTSS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1987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60971106"/>
              </p:ext>
            </p:extLst>
          </p:nvPr>
        </p:nvGraphicFramePr>
        <p:xfrm>
          <a:off x="0" y="1397000"/>
          <a:ext cx="5339613" cy="4426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4334832" y="181063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Focus </a:t>
            </a:r>
            <a:r>
              <a:rPr lang="en-US" dirty="0"/>
              <a:t>on </a:t>
            </a:r>
            <a:r>
              <a:rPr lang="en-US" dirty="0" smtClean="0"/>
              <a:t>targeted </a:t>
            </a:r>
            <a:r>
              <a:rPr lang="en-US" dirty="0"/>
              <a:t>instruction to increase skill/knowledge </a:t>
            </a:r>
          </a:p>
          <a:p>
            <a:r>
              <a:rPr lang="en-US" dirty="0"/>
              <a:t>Includes </a:t>
            </a:r>
            <a:r>
              <a:rPr lang="en-US" b="1" dirty="0" smtClean="0"/>
              <a:t>targeted </a:t>
            </a:r>
            <a:r>
              <a:rPr lang="en-US" b="1" dirty="0"/>
              <a:t>use of technologies </a:t>
            </a:r>
            <a:r>
              <a:rPr lang="en-US" dirty="0"/>
              <a:t>(more explicit, additional) </a:t>
            </a:r>
          </a:p>
          <a:p>
            <a:r>
              <a:rPr lang="en-US" dirty="0"/>
              <a:t>Supplement, not supplant </a:t>
            </a:r>
          </a:p>
          <a:p>
            <a:r>
              <a:rPr lang="en-US" b="1" dirty="0"/>
              <a:t>AT more primary role – </a:t>
            </a:r>
            <a:r>
              <a:rPr lang="en-US" b="1" dirty="0" smtClean="0"/>
              <a:t>more individualized </a:t>
            </a:r>
            <a:r>
              <a:rPr lang="en-US" b="1" dirty="0"/>
              <a:t>technology supports</a:t>
            </a:r>
          </a:p>
          <a:p>
            <a:r>
              <a:rPr lang="en-US" dirty="0"/>
              <a:t>	Ex.) Core instruction &amp; differentiation + </a:t>
            </a:r>
            <a:r>
              <a:rPr lang="en-US" dirty="0" smtClean="0"/>
              <a:t>	explicit </a:t>
            </a:r>
            <a:r>
              <a:rPr lang="en-US" dirty="0"/>
              <a:t>small group reading	comprehension instruction with text-to</a:t>
            </a:r>
            <a:r>
              <a:rPr lang="en-US" dirty="0" smtClean="0"/>
              <a:t>-	speech </a:t>
            </a:r>
            <a:r>
              <a:rPr lang="en-US" dirty="0"/>
              <a:t>software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5125" y="6221426"/>
            <a:ext cx="208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Basham et. al., 2010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8132" y="161681"/>
            <a:ext cx="4792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UDL and AT within an MTSS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3665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74638982"/>
              </p:ext>
            </p:extLst>
          </p:nvPr>
        </p:nvGraphicFramePr>
        <p:xfrm>
          <a:off x="0" y="1397000"/>
          <a:ext cx="5339613" cy="4426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4364327" y="1397000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Focus on </a:t>
            </a:r>
            <a:r>
              <a:rPr lang="en-US" dirty="0" smtClean="0"/>
              <a:t>identifying </a:t>
            </a:r>
            <a:r>
              <a:rPr lang="en-US" dirty="0"/>
              <a:t>instruction/technology/support that will </a:t>
            </a:r>
            <a:r>
              <a:rPr lang="en-US" dirty="0" smtClean="0"/>
              <a:t>accelerate progress </a:t>
            </a:r>
            <a:endParaRPr lang="en-US" dirty="0"/>
          </a:p>
          <a:p>
            <a:r>
              <a:rPr lang="en-US" dirty="0"/>
              <a:t>Individualized/intensive </a:t>
            </a:r>
          </a:p>
          <a:p>
            <a:r>
              <a:rPr lang="en-US" i="1" dirty="0"/>
              <a:t>All</a:t>
            </a:r>
            <a:r>
              <a:rPr lang="en-US" dirty="0"/>
              <a:t> staff collaborate to support </a:t>
            </a:r>
            <a:r>
              <a:rPr lang="en-US" i="1" dirty="0"/>
              <a:t>all </a:t>
            </a:r>
            <a:r>
              <a:rPr lang="en-US" dirty="0"/>
              <a:t>students</a:t>
            </a:r>
          </a:p>
          <a:p>
            <a:r>
              <a:rPr lang="en-US" b="1" dirty="0"/>
              <a:t>AT more primary role – more intensive/individualized, possibly more complex </a:t>
            </a:r>
          </a:p>
          <a:p>
            <a:r>
              <a:rPr lang="en-US" dirty="0"/>
              <a:t>	Ex.) </a:t>
            </a:r>
            <a:r>
              <a:rPr lang="en-US" dirty="0" smtClean="0"/>
              <a:t>Core </a:t>
            </a:r>
            <a:r>
              <a:rPr lang="en-US" dirty="0"/>
              <a:t>instruction &amp; differentiation + </a:t>
            </a:r>
            <a:r>
              <a:rPr lang="en-US" dirty="0" smtClean="0"/>
              <a:t> 	software </a:t>
            </a:r>
            <a:r>
              <a:rPr lang="en-US" dirty="0"/>
              <a:t>system with </a:t>
            </a:r>
            <a:r>
              <a:rPr lang="en-US" dirty="0" smtClean="0"/>
              <a:t>individualized vocabulary </a:t>
            </a:r>
            <a:r>
              <a:rPr lang="en-US" dirty="0"/>
              <a:t>supports, text</a:t>
            </a:r>
            <a:r>
              <a:rPr lang="en-US" dirty="0" smtClean="0"/>
              <a:t>-to</a:t>
            </a:r>
            <a:r>
              <a:rPr lang="en-US" dirty="0"/>
              <a:t>-</a:t>
            </a:r>
            <a:r>
              <a:rPr lang="en-US" dirty="0" smtClean="0"/>
              <a:t>speech and </a:t>
            </a:r>
            <a:r>
              <a:rPr lang="en-US" dirty="0"/>
              <a:t>comprehension supports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66246" y="6208598"/>
            <a:ext cx="208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Basham et. al.,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8132" y="161681"/>
            <a:ext cx="47924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UDL and AT within an MTSS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9466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3600" dirty="0" smtClean="0"/>
              <a:t>Implications for School-based Teams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Increased collaboration </a:t>
            </a:r>
          </a:p>
          <a:p>
            <a:r>
              <a:rPr lang="en-US" dirty="0" smtClean="0"/>
              <a:t>Consensus</a:t>
            </a:r>
          </a:p>
          <a:p>
            <a:r>
              <a:rPr lang="en-US" dirty="0" smtClean="0"/>
              <a:t>Infrastructure</a:t>
            </a:r>
          </a:p>
          <a:p>
            <a:r>
              <a:rPr lang="en-US" dirty="0" smtClean="0"/>
              <a:t>Assessment</a:t>
            </a:r>
          </a:p>
          <a:p>
            <a:pPr lvl="1"/>
            <a:r>
              <a:rPr lang="en-US" dirty="0"/>
              <a:t>Examining instructional design framework</a:t>
            </a:r>
          </a:p>
          <a:p>
            <a:pPr lvl="1"/>
            <a:r>
              <a:rPr lang="en-US" dirty="0"/>
              <a:t>Ensuring screening and assessment incorporate UDL principles (options for accessibility?) </a:t>
            </a:r>
          </a:p>
          <a:p>
            <a:r>
              <a:rPr lang="en-US" dirty="0"/>
              <a:t>I</a:t>
            </a:r>
            <a:r>
              <a:rPr lang="en-US" dirty="0" smtClean="0"/>
              <a:t>ntervention design</a:t>
            </a:r>
          </a:p>
          <a:p>
            <a:r>
              <a:rPr lang="en-US" dirty="0" smtClean="0"/>
              <a:t>Process and procedures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7096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derstanding The Importance Of Team Work - Ants Building A Farm Over A Two Week Perio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324" y="322028"/>
            <a:ext cx="8303154" cy="622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the record…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RtI</a:t>
            </a:r>
            <a:r>
              <a:rPr lang="en-US" dirty="0" smtClean="0"/>
              <a:t> is the 4</a:t>
            </a:r>
            <a:r>
              <a:rPr lang="en-US" baseline="30000" dirty="0" smtClean="0"/>
              <a:t>th</a:t>
            </a:r>
            <a:r>
              <a:rPr lang="en-US" dirty="0" smtClean="0"/>
              <a:t> step of the Problem Solving Process</a:t>
            </a:r>
          </a:p>
          <a:p>
            <a:r>
              <a:rPr lang="en-US" dirty="0" smtClean="0"/>
              <a:t>MTSS (aka “</a:t>
            </a:r>
            <a:r>
              <a:rPr lang="en-US" dirty="0" err="1" smtClean="0"/>
              <a:t>RtI</a:t>
            </a:r>
            <a:r>
              <a:rPr lang="en-US" dirty="0" smtClean="0"/>
              <a:t>”)</a:t>
            </a:r>
            <a:endParaRPr lang="en-US" dirty="0"/>
          </a:p>
          <a:p>
            <a:r>
              <a:rPr lang="en-US" dirty="0" smtClean="0"/>
              <a:t>Problem solving </a:t>
            </a:r>
            <a:r>
              <a:rPr lang="en-US" i="1" dirty="0" smtClean="0"/>
              <a:t>within</a:t>
            </a:r>
            <a:r>
              <a:rPr lang="en-US" dirty="0" smtClean="0"/>
              <a:t> an MTSS</a:t>
            </a:r>
          </a:p>
          <a:p>
            <a:r>
              <a:rPr lang="en-US" dirty="0" smtClean="0"/>
              <a:t>MTSS encompasses “Every Ed”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0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4313"/>
            <a:ext cx="8229600" cy="381000"/>
          </a:xfrm>
        </p:spPr>
        <p:txBody>
          <a:bodyPr/>
          <a:lstStyle/>
          <a:p>
            <a:pPr algn="ctr" eaLnBrk="1" hangingPunct="1"/>
            <a:r>
              <a:rPr lang="en-US" sz="2800">
                <a:latin typeface="Georgia" charset="0"/>
                <a:ea typeface="ＭＳ Ｐゴシック" charset="0"/>
                <a:cs typeface="ＭＳ Ｐゴシック" charset="0"/>
              </a:rPr>
              <a:t>Tiered Model of School Supports &amp; the Problem-Solving Process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066800" y="1182688"/>
            <a:ext cx="24384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ACADEMIC and BEHAVIOR SYSTEMS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Tier 3: Intensive, Individualized, Interventions.</a:t>
            </a:r>
            <a:r>
              <a:rPr lang="en-US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Individual or small group intervention.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Tier 2: Targeted, Strategic Interventions &amp; Supports.</a:t>
            </a:r>
            <a:r>
              <a:rPr lang="en-US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More targeted interventions and supplemental support in addition to the core curriculum and school-wide positive behavior program.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Tier 1: Core, Universal Instruction &amp; Supports</a:t>
            </a:r>
            <a:r>
              <a:rPr lang="en-US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General instruction and support provided to  all students in all settings.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1000125"/>
            <a:ext cx="46037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571625"/>
            <a:ext cx="3905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2133600"/>
            <a:ext cx="514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67400"/>
            <a:ext cx="25717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0" y="6488113"/>
            <a:ext cx="11430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00" smtClean="0">
                <a:solidFill>
                  <a:srgbClr val="000000"/>
                </a:solidFill>
              </a:rPr>
              <a:t>Revised 10.07.09</a:t>
            </a:r>
          </a:p>
        </p:txBody>
      </p:sp>
    </p:spTree>
    <p:extLst>
      <p:ext uri="{BB962C8B-B14F-4D97-AF65-F5344CB8AC3E}">
        <p14:creationId xmlns:p14="http://schemas.microsoft.com/office/powerpoint/2010/main" val="9281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School-based Problem Solving Teams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6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82" y="5257"/>
            <a:ext cx="8229600" cy="1143000"/>
          </a:xfrm>
        </p:spPr>
        <p:txBody>
          <a:bodyPr/>
          <a:lstStyle/>
          <a:p>
            <a:r>
              <a:rPr lang="en-US" sz="3600" dirty="0" smtClean="0"/>
              <a:t>School-based Teams: Attending to the </a:t>
            </a:r>
            <a:br>
              <a:rPr lang="en-US" sz="3600" dirty="0" smtClean="0"/>
            </a:br>
            <a:r>
              <a:rPr lang="en-US" sz="3600" dirty="0" smtClean="0"/>
              <a:t>Essential Components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Multiple tiers of instruction </a:t>
            </a:r>
          </a:p>
          <a:p>
            <a:r>
              <a:rPr lang="en-US" dirty="0" smtClean="0"/>
              <a:t>Use of systematic Problem-</a:t>
            </a:r>
            <a:r>
              <a:rPr lang="en-US" dirty="0"/>
              <a:t>S</a:t>
            </a:r>
            <a:r>
              <a:rPr lang="en-US" dirty="0" smtClean="0"/>
              <a:t>olving (PS) process</a:t>
            </a:r>
          </a:p>
          <a:p>
            <a:r>
              <a:rPr lang="en-US" dirty="0" smtClean="0"/>
              <a:t>Data-based decisions</a:t>
            </a:r>
          </a:p>
          <a:p>
            <a:endParaRPr lang="en-US" dirty="0"/>
          </a:p>
          <a:p>
            <a:endParaRPr lang="en-US" dirty="0" smtClean="0"/>
          </a:p>
          <a:p>
            <a:pPr marL="0" indent="0" algn="r"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Batsche</a:t>
            </a:r>
            <a:r>
              <a:rPr lang="en-US" sz="2000" dirty="0" smtClean="0"/>
              <a:t>, et. al, 2006)</a:t>
            </a:r>
          </a:p>
          <a:p>
            <a:endParaRPr lang="en-US" dirty="0"/>
          </a:p>
          <a:p>
            <a:pPr marL="457200" lvl="1" indent="0" algn="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65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School-based Teams: </a:t>
            </a:r>
            <a:br>
              <a:rPr lang="en-US" sz="3600" dirty="0" smtClean="0"/>
            </a:br>
            <a:r>
              <a:rPr lang="en-US" sz="3600" dirty="0" smtClean="0"/>
              <a:t>Two-pronged Purpose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Monitor and support student learning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Attend to systemic implementation issues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7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literature suggests…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302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School-based teams: </a:t>
            </a:r>
          </a:p>
          <a:p>
            <a:r>
              <a:rPr lang="en-US" dirty="0" smtClean="0"/>
              <a:t>Include </a:t>
            </a:r>
            <a:r>
              <a:rPr lang="en-US" dirty="0" smtClean="0">
                <a:solidFill>
                  <a:srgbClr val="FF0000"/>
                </a:solidFill>
              </a:rPr>
              <a:t>multidisciplinary</a:t>
            </a:r>
            <a:r>
              <a:rPr lang="en-US" dirty="0" smtClean="0"/>
              <a:t> representation</a:t>
            </a:r>
          </a:p>
          <a:p>
            <a:r>
              <a:rPr lang="en-US" dirty="0" smtClean="0"/>
              <a:t>Plan and facilitate dynamic, school-wide </a:t>
            </a:r>
            <a:r>
              <a:rPr lang="en-US" dirty="0" smtClean="0">
                <a:solidFill>
                  <a:srgbClr val="FF0000"/>
                </a:solidFill>
              </a:rPr>
              <a:t>implementation</a:t>
            </a:r>
          </a:p>
          <a:p>
            <a:r>
              <a:rPr lang="en-US" dirty="0" smtClean="0"/>
              <a:t>Communicate/collaborate with the </a:t>
            </a:r>
            <a:r>
              <a:rPr lang="en-US" dirty="0" smtClean="0">
                <a:solidFill>
                  <a:srgbClr val="FF0000"/>
                </a:solidFill>
              </a:rPr>
              <a:t>district </a:t>
            </a:r>
          </a:p>
          <a:p>
            <a:r>
              <a:rPr lang="en-US" dirty="0" smtClean="0"/>
              <a:t>Use data to </a:t>
            </a:r>
            <a:r>
              <a:rPr lang="en-US" dirty="0" smtClean="0">
                <a:solidFill>
                  <a:srgbClr val="FF0000"/>
                </a:solidFill>
              </a:rPr>
              <a:t>evaluate tiered instruction </a:t>
            </a:r>
            <a:r>
              <a:rPr lang="en-US" dirty="0" smtClean="0"/>
              <a:t>and ID students in need</a:t>
            </a:r>
          </a:p>
          <a:p>
            <a:r>
              <a:rPr lang="en-US" sz="3100" dirty="0" smtClean="0"/>
              <a:t>Ensure </a:t>
            </a:r>
            <a:r>
              <a:rPr lang="en-US" sz="3100" dirty="0" smtClean="0">
                <a:solidFill>
                  <a:srgbClr val="FF0000"/>
                </a:solidFill>
              </a:rPr>
              <a:t>regularly scheduled </a:t>
            </a:r>
            <a:r>
              <a:rPr lang="en-US" sz="3100" dirty="0" smtClean="0"/>
              <a:t>PS meetings – Tiers 1, 2, 3</a:t>
            </a:r>
          </a:p>
          <a:p>
            <a:r>
              <a:rPr lang="en-US" dirty="0" smtClean="0"/>
              <a:t>Engage in a </a:t>
            </a:r>
            <a:r>
              <a:rPr lang="en-US" dirty="0" smtClean="0">
                <a:solidFill>
                  <a:srgbClr val="FF0000"/>
                </a:solidFill>
              </a:rPr>
              <a:t>structured PS</a:t>
            </a:r>
            <a:r>
              <a:rPr lang="en-US" dirty="0" smtClean="0"/>
              <a:t> process to address student needs</a:t>
            </a:r>
          </a:p>
          <a:p>
            <a:pPr marL="0" indent="0" algn="r">
              <a:buNone/>
            </a:pPr>
            <a:endParaRPr lang="en-US" sz="2400" dirty="0" smtClean="0"/>
          </a:p>
          <a:p>
            <a:pPr marL="0" indent="0" algn="r">
              <a:buNone/>
            </a:pPr>
            <a:r>
              <a:rPr lang="en-US" sz="2400" dirty="0" smtClean="0"/>
              <a:t>(PS/</a:t>
            </a:r>
            <a:r>
              <a:rPr lang="en-US" sz="2400" dirty="0" err="1" smtClean="0"/>
              <a:t>RtI</a:t>
            </a:r>
            <a:r>
              <a:rPr lang="en-US" sz="2400" dirty="0" smtClean="0"/>
              <a:t> Evaluation Tool Tech. Assistance Manual, 2012, p. 17)</a:t>
            </a:r>
          </a:p>
          <a:p>
            <a:pPr marL="0" indent="0" algn="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957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ir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1013"/>
            <a:ext cx="7545388" cy="58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33026" y="6513899"/>
            <a:ext cx="2629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(Florida PS/</a:t>
            </a:r>
            <a:r>
              <a:rPr lang="en-US" sz="1200" dirty="0" err="1" smtClean="0"/>
              <a:t>RtI</a:t>
            </a:r>
            <a:r>
              <a:rPr lang="en-US" sz="1200" dirty="0" smtClean="0"/>
              <a:t> Project, 2007)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99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TSS_Template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ind_1615_slide">
  <a:themeElements>
    <a:clrScheme name="Custom Design 1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DB8C8F"/>
      </a:accent1>
      <a:accent2>
        <a:srgbClr val="D47876"/>
      </a:accent2>
      <a:accent3>
        <a:srgbClr val="D5D5D5"/>
      </a:accent3>
      <a:accent4>
        <a:srgbClr val="000000"/>
      </a:accent4>
      <a:accent5>
        <a:srgbClr val="EAC5C6"/>
      </a:accent5>
      <a:accent6>
        <a:srgbClr val="C06C6A"/>
      </a:accent6>
      <a:hlink>
        <a:srgbClr val="892B2A"/>
      </a:hlink>
      <a:folHlink>
        <a:srgbClr val="844D4A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DB8C8F"/>
        </a:accent1>
        <a:accent2>
          <a:srgbClr val="D47876"/>
        </a:accent2>
        <a:accent3>
          <a:srgbClr val="D5D5D5"/>
        </a:accent3>
        <a:accent4>
          <a:srgbClr val="000000"/>
        </a:accent4>
        <a:accent5>
          <a:srgbClr val="EAC5C6"/>
        </a:accent5>
        <a:accent6>
          <a:srgbClr val="C06C6A"/>
        </a:accent6>
        <a:hlink>
          <a:srgbClr val="892B2A"/>
        </a:hlink>
        <a:folHlink>
          <a:srgbClr val="844D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DE6B6F"/>
        </a:accent1>
        <a:accent2>
          <a:srgbClr val="CC5B9C"/>
        </a:accent2>
        <a:accent3>
          <a:srgbClr val="D5D5D5"/>
        </a:accent3>
        <a:accent4>
          <a:srgbClr val="000000"/>
        </a:accent4>
        <a:accent5>
          <a:srgbClr val="ECBABB"/>
        </a:accent5>
        <a:accent6>
          <a:srgbClr val="B9528D"/>
        </a:accent6>
        <a:hlink>
          <a:srgbClr val="864E27"/>
        </a:hlink>
        <a:folHlink>
          <a:srgbClr val="7C2E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D56064"/>
        </a:accent1>
        <a:accent2>
          <a:srgbClr val="A8CA28"/>
        </a:accent2>
        <a:accent3>
          <a:srgbClr val="D5D5D5"/>
        </a:accent3>
        <a:accent4>
          <a:srgbClr val="000000"/>
        </a:accent4>
        <a:accent5>
          <a:srgbClr val="E7B6B8"/>
        </a:accent5>
        <a:accent6>
          <a:srgbClr val="98B723"/>
        </a:accent6>
        <a:hlink>
          <a:srgbClr val="1F5A74"/>
        </a:hlink>
        <a:folHlink>
          <a:srgbClr val="5061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D04C50"/>
        </a:accent1>
        <a:accent2>
          <a:srgbClr val="D6BA4A"/>
        </a:accent2>
        <a:accent3>
          <a:srgbClr val="D5D5D5"/>
        </a:accent3>
        <a:accent4>
          <a:srgbClr val="000000"/>
        </a:accent4>
        <a:accent5>
          <a:srgbClr val="E4B2B3"/>
        </a:accent5>
        <a:accent6>
          <a:srgbClr val="C2A842"/>
        </a:accent6>
        <a:hlink>
          <a:srgbClr val="2F5722"/>
        </a:hlink>
        <a:folHlink>
          <a:srgbClr val="2925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B8C8F"/>
        </a:accent1>
        <a:accent2>
          <a:srgbClr val="D47876"/>
        </a:accent2>
        <a:accent3>
          <a:srgbClr val="FFFFFF"/>
        </a:accent3>
        <a:accent4>
          <a:srgbClr val="000000"/>
        </a:accent4>
        <a:accent5>
          <a:srgbClr val="EAC5C6"/>
        </a:accent5>
        <a:accent6>
          <a:srgbClr val="C06C6A"/>
        </a:accent6>
        <a:hlink>
          <a:srgbClr val="892B2A"/>
        </a:hlink>
        <a:folHlink>
          <a:srgbClr val="844D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E6B6F"/>
        </a:accent1>
        <a:accent2>
          <a:srgbClr val="CC5B9C"/>
        </a:accent2>
        <a:accent3>
          <a:srgbClr val="FFFFFF"/>
        </a:accent3>
        <a:accent4>
          <a:srgbClr val="000000"/>
        </a:accent4>
        <a:accent5>
          <a:srgbClr val="ECBABB"/>
        </a:accent5>
        <a:accent6>
          <a:srgbClr val="B9528D"/>
        </a:accent6>
        <a:hlink>
          <a:srgbClr val="864E27"/>
        </a:hlink>
        <a:folHlink>
          <a:srgbClr val="7C2E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56064"/>
        </a:accent1>
        <a:accent2>
          <a:srgbClr val="A8CA28"/>
        </a:accent2>
        <a:accent3>
          <a:srgbClr val="FFFFFF"/>
        </a:accent3>
        <a:accent4>
          <a:srgbClr val="000000"/>
        </a:accent4>
        <a:accent5>
          <a:srgbClr val="E7B6B8"/>
        </a:accent5>
        <a:accent6>
          <a:srgbClr val="98B723"/>
        </a:accent6>
        <a:hlink>
          <a:srgbClr val="1F5A74"/>
        </a:hlink>
        <a:folHlink>
          <a:srgbClr val="50611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04C50"/>
        </a:accent1>
        <a:accent2>
          <a:srgbClr val="D6BA4A"/>
        </a:accent2>
        <a:accent3>
          <a:srgbClr val="FFFFFF"/>
        </a:accent3>
        <a:accent4>
          <a:srgbClr val="000000"/>
        </a:accent4>
        <a:accent5>
          <a:srgbClr val="E4B2B3"/>
        </a:accent5>
        <a:accent6>
          <a:srgbClr val="C2A842"/>
        </a:accent6>
        <a:hlink>
          <a:srgbClr val="2F5722"/>
        </a:hlink>
        <a:folHlink>
          <a:srgbClr val="2925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6126</TotalTime>
  <Words>1187</Words>
  <Application>Microsoft Macintosh PowerPoint</Application>
  <PresentationFormat>On-screen Show (4:3)</PresentationFormat>
  <Paragraphs>230</Paragraphs>
  <Slides>28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MTSS_Template Final</vt:lpstr>
      <vt:lpstr>1_Office Theme</vt:lpstr>
      <vt:lpstr>Office Theme</vt:lpstr>
      <vt:lpstr>2_Office Theme</vt:lpstr>
      <vt:lpstr>ind_1615_slide</vt:lpstr>
      <vt:lpstr>School-based  Problem Solving teams</vt:lpstr>
      <vt:lpstr>Advanced Organizer</vt:lpstr>
      <vt:lpstr>For the record…</vt:lpstr>
      <vt:lpstr>Tiered Model of School Supports &amp; the Problem-Solving Process</vt:lpstr>
      <vt:lpstr>purpose</vt:lpstr>
      <vt:lpstr>School-based Teams: Attending to the  Essential Components </vt:lpstr>
      <vt:lpstr>School-based Teams:  Two-pronged Purpose</vt:lpstr>
      <vt:lpstr>The literature suggests… </vt:lpstr>
      <vt:lpstr>PowerPoint Presentation</vt:lpstr>
      <vt:lpstr>Research indicates…</vt:lpstr>
      <vt:lpstr>Structure</vt:lpstr>
      <vt:lpstr>Team Structure</vt:lpstr>
      <vt:lpstr>Roles &amp; Responsibilities</vt:lpstr>
      <vt:lpstr>What are the goals?</vt:lpstr>
      <vt:lpstr> Two Sides of Teaming</vt:lpstr>
      <vt:lpstr>Effective Teams</vt:lpstr>
      <vt:lpstr>Human Emphasis</vt:lpstr>
      <vt:lpstr>Task Emphasis</vt:lpstr>
      <vt:lpstr>Task Emphasis:  Role of the Facilitator</vt:lpstr>
      <vt:lpstr>Step 0</vt:lpstr>
      <vt:lpstr>MTSS,UDL &amp; 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for School-based Teams</vt:lpstr>
      <vt:lpstr>PowerPoint Presentation</vt:lpstr>
    </vt:vector>
  </TitlesOfParts>
  <Company>University of South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Solving Teams</dc:title>
  <dc:creator>Kelly Justice</dc:creator>
  <cp:lastModifiedBy>Kelly Justice</cp:lastModifiedBy>
  <cp:revision>65</cp:revision>
  <cp:lastPrinted>2012-11-14T15:08:42Z</cp:lastPrinted>
  <dcterms:created xsi:type="dcterms:W3CDTF">2012-11-08T19:34:58Z</dcterms:created>
  <dcterms:modified xsi:type="dcterms:W3CDTF">2012-11-14T17:20:32Z</dcterms:modified>
</cp:coreProperties>
</file>