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handoutMasterIdLst>
    <p:handoutMasterId r:id="rId29"/>
  </p:handoutMasterIdLst>
  <p:sldIdLst>
    <p:sldId id="256" r:id="rId2"/>
    <p:sldId id="263" r:id="rId3"/>
    <p:sldId id="262" r:id="rId4"/>
    <p:sldId id="267" r:id="rId5"/>
    <p:sldId id="264" r:id="rId6"/>
    <p:sldId id="268" r:id="rId7"/>
    <p:sldId id="257" r:id="rId8"/>
    <p:sldId id="258" r:id="rId9"/>
    <p:sldId id="261" r:id="rId10"/>
    <p:sldId id="269" r:id="rId11"/>
    <p:sldId id="270" r:id="rId12"/>
    <p:sldId id="273" r:id="rId13"/>
    <p:sldId id="265" r:id="rId14"/>
    <p:sldId id="266" r:id="rId15"/>
    <p:sldId id="272" r:id="rId16"/>
    <p:sldId id="274" r:id="rId17"/>
    <p:sldId id="285" r:id="rId18"/>
    <p:sldId id="275" r:id="rId19"/>
    <p:sldId id="276" r:id="rId20"/>
    <p:sldId id="278" r:id="rId21"/>
    <p:sldId id="280" r:id="rId22"/>
    <p:sldId id="281" r:id="rId23"/>
    <p:sldId id="282" r:id="rId24"/>
    <p:sldId id="283" r:id="rId25"/>
    <p:sldId id="284" r:id="rId26"/>
    <p:sldId id="287" r:id="rId27"/>
  </p:sldIdLst>
  <p:sldSz cx="9144000" cy="6858000" type="screen4x3"/>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26" autoAdjust="0"/>
    <p:restoredTop sz="89901" autoAdjust="0"/>
  </p:normalViewPr>
  <p:slideViewPr>
    <p:cSldViewPr>
      <p:cViewPr varScale="1">
        <p:scale>
          <a:sx n="66" d="100"/>
          <a:sy n="66" d="100"/>
        </p:scale>
        <p:origin x="-1262"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Office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view3D>
      <c:hPercent val="191"/>
      <c:depthPercent val="100"/>
      <c:perspective val="30"/>
    </c:view3D>
    <c:plotArea>
      <c:layout>
        <c:manualLayout>
          <c:layoutTarget val="inner"/>
          <c:xMode val="edge"/>
          <c:yMode val="edge"/>
          <c:x val="0.18800269757947122"/>
          <c:y val="0.101017175792202"/>
          <c:w val="0.6755775493341124"/>
          <c:h val="0.75959083182960241"/>
        </c:manualLayout>
      </c:layout>
      <c:bar3DChart>
        <c:barDir val="bar"/>
        <c:grouping val="clustered"/>
        <c:ser>
          <c:idx val="0"/>
          <c:order val="0"/>
          <c:tx>
            <c:strRef>
              <c:f>Sheet1!$B$1</c:f>
              <c:strCache>
                <c:ptCount val="1"/>
                <c:pt idx="0">
                  <c:v>2009</c:v>
                </c:pt>
              </c:strCache>
            </c:strRef>
          </c:tx>
          <c:dLbls>
            <c:dLbl>
              <c:idx val="0"/>
              <c:layout>
                <c:manualLayout>
                  <c:x val="5.7471264367816343E-3"/>
                  <c:y val="3.9284465932325596E-2"/>
                </c:manualLayout>
              </c:layout>
              <c:spPr/>
              <c:txPr>
                <a:bodyPr/>
                <a:lstStyle/>
                <a:p>
                  <a:pPr>
                    <a:defRPr/>
                  </a:pPr>
                  <a:endParaRPr lang="en-US"/>
                </a:p>
              </c:txPr>
              <c:showVal val="1"/>
            </c:dLbl>
            <c:dLbl>
              <c:idx val="1"/>
              <c:layout>
                <c:manualLayout>
                  <c:x val="2.0114942528735722E-2"/>
                  <c:y val="2.5254299527923837E-2"/>
                </c:manualLayout>
              </c:layout>
              <c:spPr/>
              <c:txPr>
                <a:bodyPr/>
                <a:lstStyle/>
                <a:p>
                  <a:pPr>
                    <a:defRPr/>
                  </a:pPr>
                  <a:endParaRPr lang="en-US"/>
                </a:p>
              </c:txPr>
              <c:showVal val="1"/>
            </c:dLbl>
            <c:dLbl>
              <c:idx val="2"/>
              <c:layout>
                <c:manualLayout>
                  <c:x val="2.0114942528735722E-2"/>
                  <c:y val="2.8060332808804125E-2"/>
                </c:manualLayout>
              </c:layout>
              <c:spPr/>
              <c:txPr>
                <a:bodyPr/>
                <a:lstStyle/>
                <a:p>
                  <a:pPr>
                    <a:defRPr/>
                  </a:pPr>
                  <a:endParaRPr lang="en-US"/>
                </a:p>
              </c:txPr>
              <c:showVal val="1"/>
            </c:dLbl>
            <c:showVal val="1"/>
          </c:dLbls>
          <c:cat>
            <c:strRef>
              <c:f>Sheet1!$A$2:$A$4</c:f>
              <c:strCache>
                <c:ptCount val="3"/>
                <c:pt idx="0">
                  <c:v>Emergent (Levels 1-3)</c:v>
                </c:pt>
                <c:pt idx="1">
                  <c:v>Achieved (Levels 4-6)</c:v>
                </c:pt>
                <c:pt idx="2">
                  <c:v>Commended (Levels 7-9)</c:v>
                </c:pt>
              </c:strCache>
            </c:strRef>
          </c:cat>
          <c:val>
            <c:numRef>
              <c:f>Sheet1!$B$2:$B$4</c:f>
              <c:numCache>
                <c:formatCode>General</c:formatCode>
                <c:ptCount val="3"/>
                <c:pt idx="0">
                  <c:v>33</c:v>
                </c:pt>
                <c:pt idx="1">
                  <c:v>26</c:v>
                </c:pt>
                <c:pt idx="2">
                  <c:v>42</c:v>
                </c:pt>
              </c:numCache>
            </c:numRef>
          </c:val>
        </c:ser>
        <c:ser>
          <c:idx val="1"/>
          <c:order val="1"/>
          <c:tx>
            <c:strRef>
              <c:f>Sheet1!$C$1</c:f>
              <c:strCache>
                <c:ptCount val="1"/>
                <c:pt idx="0">
                  <c:v>2010</c:v>
                </c:pt>
              </c:strCache>
            </c:strRef>
          </c:tx>
          <c:dLbls>
            <c:dLbl>
              <c:idx val="0"/>
              <c:layout>
                <c:manualLayout>
                  <c:x val="2.1551724137930998E-2"/>
                  <c:y val="1.4030166404402003E-2"/>
                </c:manualLayout>
              </c:layout>
              <c:spPr/>
              <c:txPr>
                <a:bodyPr/>
                <a:lstStyle/>
                <a:p>
                  <a:pPr>
                    <a:defRPr/>
                  </a:pPr>
                  <a:endParaRPr lang="en-US"/>
                </a:p>
              </c:txPr>
              <c:showVal val="1"/>
            </c:dLbl>
            <c:dLbl>
              <c:idx val="1"/>
              <c:layout>
                <c:manualLayout>
                  <c:x val="2.0114942528735722E-2"/>
                  <c:y val="3.0866366089684516E-2"/>
                </c:manualLayout>
              </c:layout>
              <c:spPr/>
              <c:txPr>
                <a:bodyPr/>
                <a:lstStyle/>
                <a:p>
                  <a:pPr>
                    <a:defRPr/>
                  </a:pPr>
                  <a:endParaRPr lang="en-US"/>
                </a:p>
              </c:txPr>
              <c:showVal val="1"/>
            </c:dLbl>
            <c:dLbl>
              <c:idx val="2"/>
              <c:layout>
                <c:manualLayout>
                  <c:x val="1.0057471264367814E-2"/>
                  <c:y val="2.806033280880413E-3"/>
                </c:manualLayout>
              </c:layout>
              <c:spPr/>
              <c:txPr>
                <a:bodyPr/>
                <a:lstStyle/>
                <a:p>
                  <a:pPr>
                    <a:defRPr/>
                  </a:pPr>
                  <a:endParaRPr lang="en-US"/>
                </a:p>
              </c:txPr>
              <c:showVal val="1"/>
            </c:dLbl>
            <c:showVal val="1"/>
          </c:dLbls>
          <c:cat>
            <c:strRef>
              <c:f>Sheet1!$A$2:$A$4</c:f>
              <c:strCache>
                <c:ptCount val="3"/>
                <c:pt idx="0">
                  <c:v>Emergent (Levels 1-3)</c:v>
                </c:pt>
                <c:pt idx="1">
                  <c:v>Achieved (Levels 4-6)</c:v>
                </c:pt>
                <c:pt idx="2">
                  <c:v>Commended (Levels 7-9)</c:v>
                </c:pt>
              </c:strCache>
            </c:strRef>
          </c:cat>
          <c:val>
            <c:numRef>
              <c:f>Sheet1!$C$2:$C$4</c:f>
              <c:numCache>
                <c:formatCode>General</c:formatCode>
                <c:ptCount val="3"/>
                <c:pt idx="0">
                  <c:v>30</c:v>
                </c:pt>
                <c:pt idx="1">
                  <c:v>26</c:v>
                </c:pt>
                <c:pt idx="2">
                  <c:v>45</c:v>
                </c:pt>
              </c:numCache>
            </c:numRef>
          </c:val>
        </c:ser>
        <c:ser>
          <c:idx val="2"/>
          <c:order val="2"/>
          <c:tx>
            <c:strRef>
              <c:f>Sheet1!$D$1</c:f>
              <c:strCache>
                <c:ptCount val="1"/>
                <c:pt idx="0">
                  <c:v>2011</c:v>
                </c:pt>
              </c:strCache>
            </c:strRef>
          </c:tx>
          <c:dLbls>
            <c:dLbl>
              <c:idx val="0"/>
              <c:spPr/>
              <c:txPr>
                <a:bodyPr/>
                <a:lstStyle/>
                <a:p>
                  <a:pPr>
                    <a:defRPr/>
                  </a:pPr>
                  <a:endParaRPr lang="en-US"/>
                </a:p>
              </c:txPr>
              <c:showVal val="1"/>
            </c:dLbl>
            <c:dLbl>
              <c:idx val="1"/>
              <c:layout>
                <c:manualLayout>
                  <c:x val="0"/>
                  <c:y val="2.1164021164021198E-2"/>
                </c:manualLayout>
              </c:layout>
              <c:spPr/>
              <c:txPr>
                <a:bodyPr/>
                <a:lstStyle/>
                <a:p>
                  <a:pPr>
                    <a:defRPr/>
                  </a:pPr>
                  <a:endParaRPr lang="en-US"/>
                </a:p>
              </c:txPr>
              <c:showVal val="1"/>
            </c:dLbl>
            <c:dLbl>
              <c:idx val="2"/>
              <c:spPr/>
              <c:txPr>
                <a:bodyPr/>
                <a:lstStyle/>
                <a:p>
                  <a:pPr>
                    <a:defRPr/>
                  </a:pPr>
                  <a:endParaRPr lang="en-US"/>
                </a:p>
              </c:txPr>
              <c:showVal val="1"/>
            </c:dLbl>
            <c:delete val="1"/>
          </c:dLbls>
          <c:cat>
            <c:strRef>
              <c:f>Sheet1!$A$2:$A$4</c:f>
              <c:strCache>
                <c:ptCount val="3"/>
                <c:pt idx="0">
                  <c:v>Emergent (Levels 1-3)</c:v>
                </c:pt>
                <c:pt idx="1">
                  <c:v>Achieved (Levels 4-6)</c:v>
                </c:pt>
                <c:pt idx="2">
                  <c:v>Commended (Levels 7-9)</c:v>
                </c:pt>
              </c:strCache>
            </c:strRef>
          </c:cat>
          <c:val>
            <c:numRef>
              <c:f>Sheet1!$D$2:$D$4</c:f>
              <c:numCache>
                <c:formatCode>General</c:formatCode>
                <c:ptCount val="3"/>
                <c:pt idx="0">
                  <c:v>30</c:v>
                </c:pt>
                <c:pt idx="1">
                  <c:v>25</c:v>
                </c:pt>
                <c:pt idx="2">
                  <c:v>45</c:v>
                </c:pt>
              </c:numCache>
            </c:numRef>
          </c:val>
        </c:ser>
        <c:ser>
          <c:idx val="3"/>
          <c:order val="3"/>
          <c:tx>
            <c:strRef>
              <c:f>Sheet1!$E$1</c:f>
              <c:strCache>
                <c:ptCount val="1"/>
                <c:pt idx="0">
                  <c:v>2012</c:v>
                </c:pt>
              </c:strCache>
            </c:strRef>
          </c:tx>
          <c:dLbls>
            <c:dLbl>
              <c:idx val="0"/>
              <c:showVal val="1"/>
            </c:dLbl>
            <c:dLbl>
              <c:idx val="1"/>
              <c:showVal val="1"/>
            </c:dLbl>
            <c:dLbl>
              <c:idx val="2"/>
              <c:showVal val="1"/>
            </c:dLbl>
            <c:delete val="1"/>
          </c:dLbls>
          <c:cat>
            <c:strRef>
              <c:f>Sheet1!$A$2:$A$4</c:f>
              <c:strCache>
                <c:ptCount val="3"/>
                <c:pt idx="0">
                  <c:v>Emergent (Levels 1-3)</c:v>
                </c:pt>
                <c:pt idx="1">
                  <c:v>Achieved (Levels 4-6)</c:v>
                </c:pt>
                <c:pt idx="2">
                  <c:v>Commended (Levels 7-9)</c:v>
                </c:pt>
              </c:strCache>
            </c:strRef>
          </c:cat>
          <c:val>
            <c:numRef>
              <c:f>Sheet1!$E$2:$E$4</c:f>
              <c:numCache>
                <c:formatCode>General</c:formatCode>
                <c:ptCount val="3"/>
                <c:pt idx="0">
                  <c:v>29</c:v>
                </c:pt>
                <c:pt idx="1">
                  <c:v>27</c:v>
                </c:pt>
                <c:pt idx="2">
                  <c:v>44</c:v>
                </c:pt>
              </c:numCache>
            </c:numRef>
          </c:val>
        </c:ser>
        <c:shape val="box"/>
        <c:axId val="198853376"/>
        <c:axId val="198854912"/>
        <c:axId val="0"/>
      </c:bar3DChart>
      <c:catAx>
        <c:axId val="198853376"/>
        <c:scaling>
          <c:orientation val="minMax"/>
        </c:scaling>
        <c:axPos val="l"/>
        <c:numFmt formatCode="General" sourceLinked="1"/>
        <c:tickLblPos val="nextTo"/>
        <c:crossAx val="198854912"/>
        <c:crosses val="autoZero"/>
        <c:auto val="1"/>
        <c:lblAlgn val="ctr"/>
        <c:lblOffset val="100"/>
      </c:catAx>
      <c:valAx>
        <c:axId val="198854912"/>
        <c:scaling>
          <c:orientation val="minMax"/>
        </c:scaling>
        <c:axPos val="b"/>
        <c:majorGridlines/>
        <c:numFmt formatCode="General" sourceLinked="1"/>
        <c:tickLblPos val="nextTo"/>
        <c:crossAx val="198853376"/>
        <c:crosses val="autoZero"/>
        <c:crossBetween val="between"/>
      </c:valAx>
      <c:spPr>
        <a:noFill/>
        <a:ln w="25386">
          <a:noFill/>
        </a:ln>
      </c:spPr>
    </c:plotArea>
    <c:legend>
      <c:legendPos val="b"/>
    </c:legend>
    <c:plotVisOnly val="1"/>
    <c:dispBlanksAs val="gap"/>
  </c:chart>
  <c:txPr>
    <a:bodyPr/>
    <a:lstStyle/>
    <a:p>
      <a:pPr>
        <a:defRPr sz="1799"/>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view3D>
      <c:hPercent val="184"/>
      <c:depthPercent val="100"/>
      <c:perspective val="30"/>
    </c:view3D>
    <c:plotArea>
      <c:layout>
        <c:manualLayout>
          <c:layoutTarget val="inner"/>
          <c:xMode val="edge"/>
          <c:yMode val="edge"/>
          <c:x val="0.18800269757947122"/>
          <c:y val="0.101017175792202"/>
          <c:w val="0.6755775493341124"/>
          <c:h val="0.75959083182960241"/>
        </c:manualLayout>
      </c:layout>
      <c:bar3DChart>
        <c:barDir val="bar"/>
        <c:grouping val="clustered"/>
        <c:ser>
          <c:idx val="0"/>
          <c:order val="0"/>
          <c:tx>
            <c:strRef>
              <c:f>Sheet1!$B$1</c:f>
              <c:strCache>
                <c:ptCount val="1"/>
                <c:pt idx="0">
                  <c:v>2009</c:v>
                </c:pt>
              </c:strCache>
            </c:strRef>
          </c:tx>
          <c:dLbls>
            <c:dLbl>
              <c:idx val="0"/>
              <c:layout>
                <c:manualLayout>
                  <c:x val="1.6975308641975419E-2"/>
                  <c:y val="3.9284465932325596E-2"/>
                </c:manualLayout>
              </c:layout>
              <c:spPr/>
              <c:txPr>
                <a:bodyPr/>
                <a:lstStyle/>
                <a:p>
                  <a:pPr>
                    <a:defRPr/>
                  </a:pPr>
                  <a:endParaRPr lang="en-US"/>
                </a:p>
              </c:txPr>
              <c:showVal val="1"/>
            </c:dLbl>
            <c:dLbl>
              <c:idx val="1"/>
              <c:layout>
                <c:manualLayout>
                  <c:x val="-2.9023092296949211E-3"/>
                  <c:y val="4.8362135134897642E-2"/>
                </c:manualLayout>
              </c:layout>
              <c:spPr/>
              <c:txPr>
                <a:bodyPr/>
                <a:lstStyle/>
                <a:p>
                  <a:pPr>
                    <a:defRPr/>
                  </a:pPr>
                  <a:endParaRPr lang="en-US"/>
                </a:p>
              </c:txPr>
              <c:showVal val="1"/>
            </c:dLbl>
            <c:dLbl>
              <c:idx val="2"/>
              <c:layout>
                <c:manualLayout>
                  <c:x val="1.8518518518518615E-2"/>
                  <c:y val="3.3672399370564828E-2"/>
                </c:manualLayout>
              </c:layout>
              <c:spPr/>
              <c:txPr>
                <a:bodyPr/>
                <a:lstStyle/>
                <a:p>
                  <a:pPr>
                    <a:defRPr/>
                  </a:pPr>
                  <a:endParaRPr lang="en-US"/>
                </a:p>
              </c:txPr>
              <c:showVal val="1"/>
            </c:dLbl>
            <c:showVal val="1"/>
          </c:dLbls>
          <c:cat>
            <c:strRef>
              <c:f>Sheet1!$A$2:$A$4</c:f>
              <c:strCache>
                <c:ptCount val="3"/>
                <c:pt idx="0">
                  <c:v>Emergent (Levels 1-3)</c:v>
                </c:pt>
                <c:pt idx="1">
                  <c:v>Achieved (Levels 4-6)</c:v>
                </c:pt>
                <c:pt idx="2">
                  <c:v>Commended (Levels 7-9)</c:v>
                </c:pt>
              </c:strCache>
            </c:strRef>
          </c:cat>
          <c:val>
            <c:numRef>
              <c:f>Sheet1!$B$2:$B$4</c:f>
              <c:numCache>
                <c:formatCode>General</c:formatCode>
                <c:ptCount val="3"/>
                <c:pt idx="0">
                  <c:v>34</c:v>
                </c:pt>
                <c:pt idx="1">
                  <c:v>37</c:v>
                </c:pt>
                <c:pt idx="2">
                  <c:v>29</c:v>
                </c:pt>
              </c:numCache>
            </c:numRef>
          </c:val>
        </c:ser>
        <c:ser>
          <c:idx val="1"/>
          <c:order val="1"/>
          <c:tx>
            <c:strRef>
              <c:f>Sheet1!$C$1</c:f>
              <c:strCache>
                <c:ptCount val="1"/>
                <c:pt idx="0">
                  <c:v>2010</c:v>
                </c:pt>
              </c:strCache>
            </c:strRef>
          </c:tx>
          <c:dLbls>
            <c:dLbl>
              <c:idx val="0"/>
              <c:layout>
                <c:manualLayout>
                  <c:x val="2.0075850610416925E-2"/>
                  <c:y val="3.5255237276537621E-2"/>
                </c:manualLayout>
              </c:layout>
              <c:spPr/>
              <c:txPr>
                <a:bodyPr/>
                <a:lstStyle/>
                <a:p>
                  <a:pPr>
                    <a:defRPr/>
                  </a:pPr>
                  <a:endParaRPr lang="en-US"/>
                </a:p>
              </c:txPr>
              <c:showVal val="1"/>
            </c:dLbl>
            <c:dLbl>
              <c:idx val="1"/>
              <c:layout>
                <c:manualLayout>
                  <c:x val="-1.4441715427772311E-3"/>
                  <c:y val="2.8983552645276311E-2"/>
                </c:manualLayout>
              </c:layout>
              <c:spPr/>
              <c:txPr>
                <a:bodyPr/>
                <a:lstStyle/>
                <a:p>
                  <a:pPr>
                    <a:defRPr/>
                  </a:pPr>
                  <a:endParaRPr lang="en-US"/>
                </a:p>
              </c:txPr>
              <c:showVal val="1"/>
            </c:dLbl>
            <c:dLbl>
              <c:idx val="2"/>
              <c:layout>
                <c:manualLayout>
                  <c:x val="1.080246913580251E-2"/>
                  <c:y val="8.4180998426411895E-3"/>
                </c:manualLayout>
              </c:layout>
              <c:spPr/>
              <c:txPr>
                <a:bodyPr/>
                <a:lstStyle/>
                <a:p>
                  <a:pPr>
                    <a:defRPr/>
                  </a:pPr>
                  <a:endParaRPr lang="en-US"/>
                </a:p>
              </c:txPr>
              <c:showVal val="1"/>
            </c:dLbl>
            <c:showVal val="1"/>
          </c:dLbls>
          <c:cat>
            <c:strRef>
              <c:f>Sheet1!$A$2:$A$4</c:f>
              <c:strCache>
                <c:ptCount val="3"/>
                <c:pt idx="0">
                  <c:v>Emergent (Levels 1-3)</c:v>
                </c:pt>
                <c:pt idx="1">
                  <c:v>Achieved (Levels 4-6)</c:v>
                </c:pt>
                <c:pt idx="2">
                  <c:v>Commended (Levels 7-9)</c:v>
                </c:pt>
              </c:strCache>
            </c:strRef>
          </c:cat>
          <c:val>
            <c:numRef>
              <c:f>Sheet1!$C$2:$C$4</c:f>
              <c:numCache>
                <c:formatCode>General</c:formatCode>
                <c:ptCount val="3"/>
                <c:pt idx="0">
                  <c:v>31</c:v>
                </c:pt>
                <c:pt idx="1">
                  <c:v>38</c:v>
                </c:pt>
                <c:pt idx="2">
                  <c:v>32</c:v>
                </c:pt>
              </c:numCache>
            </c:numRef>
          </c:val>
        </c:ser>
        <c:ser>
          <c:idx val="2"/>
          <c:order val="2"/>
          <c:tx>
            <c:strRef>
              <c:f>Sheet1!$D$1</c:f>
              <c:strCache>
                <c:ptCount val="1"/>
                <c:pt idx="0">
                  <c:v>2011</c:v>
                </c:pt>
              </c:strCache>
            </c:strRef>
          </c:tx>
          <c:dLbls>
            <c:dLbl>
              <c:idx val="0"/>
              <c:layout>
                <c:manualLayout>
                  <c:x val="3.0581039755351721E-3"/>
                  <c:y val="3.2317300836826227E-2"/>
                </c:manualLayout>
              </c:layout>
              <c:showVal val="1"/>
            </c:dLbl>
            <c:dLbl>
              <c:idx val="1"/>
              <c:layout>
                <c:manualLayout>
                  <c:x val="-4.5871559633027517E-3"/>
                  <c:y val="3.5255237276537621E-2"/>
                </c:manualLayout>
              </c:layout>
              <c:showVal val="1"/>
            </c:dLbl>
            <c:dLbl>
              <c:idx val="2"/>
              <c:layout>
                <c:manualLayout>
                  <c:x val="0"/>
                  <c:y val="2.3503491517691707E-2"/>
                </c:manualLayout>
              </c:layout>
              <c:showVal val="1"/>
            </c:dLbl>
            <c:showVal val="1"/>
          </c:dLbls>
          <c:cat>
            <c:strRef>
              <c:f>Sheet1!$A$2:$A$4</c:f>
              <c:strCache>
                <c:ptCount val="3"/>
                <c:pt idx="0">
                  <c:v>Emergent (Levels 1-3)</c:v>
                </c:pt>
                <c:pt idx="1">
                  <c:v>Achieved (Levels 4-6)</c:v>
                </c:pt>
                <c:pt idx="2">
                  <c:v>Commended (Levels 7-9)</c:v>
                </c:pt>
              </c:strCache>
            </c:strRef>
          </c:cat>
          <c:val>
            <c:numRef>
              <c:f>Sheet1!$D$2:$D$4</c:f>
              <c:numCache>
                <c:formatCode>General</c:formatCode>
                <c:ptCount val="3"/>
                <c:pt idx="0">
                  <c:v>32</c:v>
                </c:pt>
                <c:pt idx="1">
                  <c:v>37</c:v>
                </c:pt>
                <c:pt idx="2">
                  <c:v>29</c:v>
                </c:pt>
              </c:numCache>
            </c:numRef>
          </c:val>
        </c:ser>
        <c:ser>
          <c:idx val="3"/>
          <c:order val="3"/>
          <c:tx>
            <c:strRef>
              <c:f>Sheet1!$E$1</c:f>
              <c:strCache>
                <c:ptCount val="1"/>
                <c:pt idx="0">
                  <c:v>2012</c:v>
                </c:pt>
              </c:strCache>
            </c:strRef>
          </c:tx>
          <c:dLbls>
            <c:dLbl>
              <c:idx val="0"/>
              <c:layout>
                <c:manualLayout>
                  <c:x val="3.0581039755351721E-3"/>
                  <c:y val="1.7627618638268817E-2"/>
                </c:manualLayout>
              </c:layout>
              <c:showVal val="1"/>
            </c:dLbl>
            <c:showVal val="1"/>
          </c:dLbls>
          <c:cat>
            <c:strRef>
              <c:f>Sheet1!$A$2:$A$4</c:f>
              <c:strCache>
                <c:ptCount val="3"/>
                <c:pt idx="0">
                  <c:v>Emergent (Levels 1-3)</c:v>
                </c:pt>
                <c:pt idx="1">
                  <c:v>Achieved (Levels 4-6)</c:v>
                </c:pt>
                <c:pt idx="2">
                  <c:v>Commended (Levels 7-9)</c:v>
                </c:pt>
              </c:strCache>
            </c:strRef>
          </c:cat>
          <c:val>
            <c:numRef>
              <c:f>Sheet1!$E$2:$E$4</c:f>
              <c:numCache>
                <c:formatCode>General</c:formatCode>
                <c:ptCount val="3"/>
                <c:pt idx="0">
                  <c:v>32</c:v>
                </c:pt>
                <c:pt idx="1">
                  <c:v>36</c:v>
                </c:pt>
                <c:pt idx="2">
                  <c:v>30</c:v>
                </c:pt>
              </c:numCache>
            </c:numRef>
          </c:val>
        </c:ser>
        <c:shape val="box"/>
        <c:axId val="198947584"/>
        <c:axId val="198949120"/>
        <c:axId val="0"/>
      </c:bar3DChart>
      <c:catAx>
        <c:axId val="198947584"/>
        <c:scaling>
          <c:orientation val="minMax"/>
        </c:scaling>
        <c:axPos val="l"/>
        <c:numFmt formatCode="General" sourceLinked="1"/>
        <c:tickLblPos val="nextTo"/>
        <c:crossAx val="198949120"/>
        <c:crosses val="autoZero"/>
        <c:auto val="1"/>
        <c:lblAlgn val="ctr"/>
        <c:lblOffset val="100"/>
      </c:catAx>
      <c:valAx>
        <c:axId val="198949120"/>
        <c:scaling>
          <c:orientation val="minMax"/>
        </c:scaling>
        <c:axPos val="b"/>
        <c:majorGridlines/>
        <c:numFmt formatCode="General" sourceLinked="1"/>
        <c:tickLblPos val="nextTo"/>
        <c:crossAx val="198947584"/>
        <c:crosses val="autoZero"/>
        <c:crossBetween val="between"/>
      </c:valAx>
      <c:spPr>
        <a:noFill/>
        <a:ln w="25390">
          <a:noFill/>
        </a:ln>
      </c:spPr>
    </c:plotArea>
    <c:legend>
      <c:legendPos val="b"/>
    </c:legend>
    <c:plotVisOnly val="1"/>
    <c:dispBlanksAs val="gap"/>
  </c:chart>
  <c:txPr>
    <a:bodyPr/>
    <a:lstStyle/>
    <a:p>
      <a:pPr>
        <a:defRPr sz="1799"/>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view3D>
      <c:hPercent val="176"/>
      <c:depthPercent val="100"/>
      <c:perspective val="30"/>
    </c:view3D>
    <c:plotArea>
      <c:layout>
        <c:manualLayout>
          <c:layoutTarget val="inner"/>
          <c:xMode val="edge"/>
          <c:yMode val="edge"/>
          <c:x val="0.19417553708564189"/>
          <c:y val="9.540513154993352E-2"/>
          <c:w val="0.66168866044522545"/>
          <c:h val="0.75959083182960241"/>
        </c:manualLayout>
      </c:layout>
      <c:bar3DChart>
        <c:barDir val="bar"/>
        <c:grouping val="clustered"/>
        <c:ser>
          <c:idx val="0"/>
          <c:order val="0"/>
          <c:tx>
            <c:strRef>
              <c:f>Sheet1!$B$1</c:f>
              <c:strCache>
                <c:ptCount val="1"/>
                <c:pt idx="0">
                  <c:v>2009</c:v>
                </c:pt>
              </c:strCache>
            </c:strRef>
          </c:tx>
          <c:dLbls>
            <c:dLbl>
              <c:idx val="0"/>
              <c:layout>
                <c:manualLayout>
                  <c:x val="6.17283950617284E-3"/>
                  <c:y val="5.0508599055847134E-2"/>
                </c:manualLayout>
              </c:layout>
              <c:spPr/>
              <c:txPr>
                <a:bodyPr/>
                <a:lstStyle/>
                <a:p>
                  <a:pPr>
                    <a:defRPr/>
                  </a:pPr>
                  <a:endParaRPr lang="en-US"/>
                </a:p>
              </c:txPr>
              <c:showVal val="1"/>
            </c:dLbl>
            <c:dLbl>
              <c:idx val="1"/>
              <c:layout>
                <c:manualLayout>
                  <c:x val="1.3888888888889015E-2"/>
                  <c:y val="3.6478432651445201E-2"/>
                </c:manualLayout>
              </c:layout>
              <c:spPr/>
              <c:txPr>
                <a:bodyPr/>
                <a:lstStyle/>
                <a:p>
                  <a:pPr>
                    <a:defRPr/>
                  </a:pPr>
                  <a:endParaRPr lang="en-US"/>
                </a:p>
              </c:txPr>
              <c:showVal val="1"/>
            </c:dLbl>
            <c:dLbl>
              <c:idx val="2"/>
              <c:layout>
                <c:manualLayout>
                  <c:x val="1.080246913580251E-2"/>
                  <c:y val="2.8060332808804021E-2"/>
                </c:manualLayout>
              </c:layout>
              <c:spPr/>
              <c:txPr>
                <a:bodyPr/>
                <a:lstStyle/>
                <a:p>
                  <a:pPr>
                    <a:defRPr/>
                  </a:pPr>
                  <a:endParaRPr lang="en-US"/>
                </a:p>
              </c:txPr>
              <c:showVal val="1"/>
            </c:dLbl>
            <c:showVal val="1"/>
          </c:dLbls>
          <c:cat>
            <c:strRef>
              <c:f>Sheet1!$A$2:$A$4</c:f>
              <c:strCache>
                <c:ptCount val="3"/>
                <c:pt idx="0">
                  <c:v>Emergent (Levels 1-3)</c:v>
                </c:pt>
                <c:pt idx="1">
                  <c:v>Achieved (Levels 4-6)</c:v>
                </c:pt>
                <c:pt idx="2">
                  <c:v>Commended (Levels 7-9)</c:v>
                </c:pt>
              </c:strCache>
            </c:strRef>
          </c:cat>
          <c:val>
            <c:numRef>
              <c:f>Sheet1!$B$2:$B$4</c:f>
              <c:numCache>
                <c:formatCode>General</c:formatCode>
                <c:ptCount val="3"/>
                <c:pt idx="0">
                  <c:v>38</c:v>
                </c:pt>
                <c:pt idx="1">
                  <c:v>28</c:v>
                </c:pt>
                <c:pt idx="2">
                  <c:v>34</c:v>
                </c:pt>
              </c:numCache>
            </c:numRef>
          </c:val>
        </c:ser>
        <c:ser>
          <c:idx val="1"/>
          <c:order val="1"/>
          <c:tx>
            <c:strRef>
              <c:f>Sheet1!$C$1</c:f>
              <c:strCache>
                <c:ptCount val="1"/>
                <c:pt idx="0">
                  <c:v>2010</c:v>
                </c:pt>
              </c:strCache>
            </c:strRef>
          </c:tx>
          <c:dLbls>
            <c:dLbl>
              <c:idx val="0"/>
              <c:layout>
                <c:manualLayout>
                  <c:x val="1.080246913580251E-2"/>
                  <c:y val="3.3672399370564828E-2"/>
                </c:manualLayout>
              </c:layout>
              <c:spPr/>
              <c:txPr>
                <a:bodyPr/>
                <a:lstStyle/>
                <a:p>
                  <a:pPr>
                    <a:defRPr/>
                  </a:pPr>
                  <a:endParaRPr lang="en-US"/>
                </a:p>
              </c:txPr>
              <c:showVal val="1"/>
            </c:dLbl>
            <c:dLbl>
              <c:idx val="1"/>
              <c:layout>
                <c:manualLayout>
                  <c:x val="8.868608591647573E-3"/>
                  <c:y val="5.6121526005826813E-3"/>
                </c:manualLayout>
              </c:layout>
              <c:spPr/>
              <c:txPr>
                <a:bodyPr/>
                <a:lstStyle/>
                <a:p>
                  <a:pPr>
                    <a:defRPr/>
                  </a:pPr>
                  <a:endParaRPr lang="en-US"/>
                </a:p>
              </c:txPr>
              <c:showVal val="1"/>
            </c:dLbl>
            <c:dLbl>
              <c:idx val="2"/>
              <c:layout>
                <c:manualLayout>
                  <c:x val="2.0061728395061703E-2"/>
                  <c:y val="3.3672399370564828E-2"/>
                </c:manualLayout>
              </c:layout>
              <c:spPr/>
              <c:txPr>
                <a:bodyPr/>
                <a:lstStyle/>
                <a:p>
                  <a:pPr>
                    <a:defRPr/>
                  </a:pPr>
                  <a:endParaRPr lang="en-US"/>
                </a:p>
              </c:txPr>
              <c:showVal val="1"/>
            </c:dLbl>
            <c:showVal val="1"/>
          </c:dLbls>
          <c:cat>
            <c:strRef>
              <c:f>Sheet1!$A$2:$A$4</c:f>
              <c:strCache>
                <c:ptCount val="3"/>
                <c:pt idx="0">
                  <c:v>Emergent (Levels 1-3)</c:v>
                </c:pt>
                <c:pt idx="1">
                  <c:v>Achieved (Levels 4-6)</c:v>
                </c:pt>
                <c:pt idx="2">
                  <c:v>Commended (Levels 7-9)</c:v>
                </c:pt>
              </c:strCache>
            </c:strRef>
          </c:cat>
          <c:val>
            <c:numRef>
              <c:f>Sheet1!$C$2:$C$4</c:f>
              <c:numCache>
                <c:formatCode>General</c:formatCode>
                <c:ptCount val="3"/>
                <c:pt idx="0">
                  <c:v>35</c:v>
                </c:pt>
                <c:pt idx="1">
                  <c:v>26</c:v>
                </c:pt>
                <c:pt idx="2">
                  <c:v>40</c:v>
                </c:pt>
              </c:numCache>
            </c:numRef>
          </c:val>
        </c:ser>
        <c:ser>
          <c:idx val="2"/>
          <c:order val="2"/>
          <c:tx>
            <c:strRef>
              <c:f>Sheet1!$D$1</c:f>
              <c:strCache>
                <c:ptCount val="1"/>
                <c:pt idx="0">
                  <c:v>2011</c:v>
                </c:pt>
              </c:strCache>
            </c:strRef>
          </c:tx>
          <c:dLbls>
            <c:dLbl>
              <c:idx val="0"/>
              <c:layout>
                <c:manualLayout>
                  <c:x val="3.1645569620253346E-3"/>
                  <c:y val="2.3503491517691707E-2"/>
                </c:manualLayout>
              </c:layout>
              <c:showVal val="1"/>
            </c:dLbl>
            <c:dLbl>
              <c:idx val="2"/>
              <c:layout>
                <c:manualLayout>
                  <c:x val="-3.1645569620253346E-3"/>
                  <c:y val="2.6441427957403223E-2"/>
                </c:manualLayout>
              </c:layout>
              <c:showVal val="1"/>
            </c:dLbl>
            <c:showVal val="1"/>
          </c:dLbls>
          <c:cat>
            <c:strRef>
              <c:f>Sheet1!$A$2:$A$4</c:f>
              <c:strCache>
                <c:ptCount val="3"/>
                <c:pt idx="0">
                  <c:v>Emergent (Levels 1-3)</c:v>
                </c:pt>
                <c:pt idx="1">
                  <c:v>Achieved (Levels 4-6)</c:v>
                </c:pt>
                <c:pt idx="2">
                  <c:v>Commended (Levels 7-9)</c:v>
                </c:pt>
              </c:strCache>
            </c:strRef>
          </c:cat>
          <c:val>
            <c:numRef>
              <c:f>Sheet1!$D$2:$D$4</c:f>
              <c:numCache>
                <c:formatCode>General</c:formatCode>
                <c:ptCount val="3"/>
                <c:pt idx="0">
                  <c:v>36</c:v>
                </c:pt>
                <c:pt idx="1">
                  <c:v>24</c:v>
                </c:pt>
                <c:pt idx="2">
                  <c:v>40</c:v>
                </c:pt>
              </c:numCache>
            </c:numRef>
          </c:val>
        </c:ser>
        <c:ser>
          <c:idx val="3"/>
          <c:order val="3"/>
          <c:tx>
            <c:strRef>
              <c:f>Sheet1!$E$1</c:f>
              <c:strCache>
                <c:ptCount val="1"/>
                <c:pt idx="0">
                  <c:v>2012</c:v>
                </c:pt>
              </c:strCache>
            </c:strRef>
          </c:tx>
          <c:dLbls>
            <c:showVal val="1"/>
          </c:dLbls>
          <c:cat>
            <c:strRef>
              <c:f>Sheet1!$A$2:$A$4</c:f>
              <c:strCache>
                <c:ptCount val="3"/>
                <c:pt idx="0">
                  <c:v>Emergent (Levels 1-3)</c:v>
                </c:pt>
                <c:pt idx="1">
                  <c:v>Achieved (Levels 4-6)</c:v>
                </c:pt>
                <c:pt idx="2">
                  <c:v>Commended (Levels 7-9)</c:v>
                </c:pt>
              </c:strCache>
            </c:strRef>
          </c:cat>
          <c:val>
            <c:numRef>
              <c:f>Sheet1!$E$2:$E$4</c:f>
              <c:numCache>
                <c:formatCode>General</c:formatCode>
                <c:ptCount val="3"/>
                <c:pt idx="0">
                  <c:v>34</c:v>
                </c:pt>
                <c:pt idx="1">
                  <c:v>24</c:v>
                </c:pt>
                <c:pt idx="2">
                  <c:v>42</c:v>
                </c:pt>
              </c:numCache>
            </c:numRef>
          </c:val>
        </c:ser>
        <c:shape val="box"/>
        <c:axId val="199004928"/>
        <c:axId val="199006464"/>
        <c:axId val="0"/>
      </c:bar3DChart>
      <c:catAx>
        <c:axId val="199004928"/>
        <c:scaling>
          <c:orientation val="minMax"/>
        </c:scaling>
        <c:axPos val="l"/>
        <c:numFmt formatCode="General" sourceLinked="1"/>
        <c:tickLblPos val="nextTo"/>
        <c:crossAx val="199006464"/>
        <c:crosses val="autoZero"/>
        <c:auto val="1"/>
        <c:lblAlgn val="ctr"/>
        <c:lblOffset val="100"/>
      </c:catAx>
      <c:valAx>
        <c:axId val="199006464"/>
        <c:scaling>
          <c:orientation val="minMax"/>
        </c:scaling>
        <c:axPos val="b"/>
        <c:majorGridlines/>
        <c:numFmt formatCode="General" sourceLinked="1"/>
        <c:tickLblPos val="nextTo"/>
        <c:crossAx val="199004928"/>
        <c:crosses val="autoZero"/>
        <c:crossBetween val="between"/>
      </c:valAx>
      <c:spPr>
        <a:noFill/>
        <a:ln w="25385">
          <a:noFill/>
        </a:ln>
      </c:spPr>
    </c:plotArea>
    <c:legend>
      <c:legendPos val="b"/>
    </c:legend>
    <c:plotVisOnly val="1"/>
    <c:dispBlanksAs val="gap"/>
  </c:chart>
  <c:txPr>
    <a:bodyPr/>
    <a:lstStyle/>
    <a:p>
      <a:pPr>
        <a:defRPr sz="1799"/>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view3D>
      <c:hPercent val="179"/>
      <c:depthPercent val="100"/>
      <c:perspective val="30"/>
    </c:view3D>
    <c:plotArea>
      <c:layout>
        <c:manualLayout>
          <c:layoutTarget val="inner"/>
          <c:xMode val="edge"/>
          <c:yMode val="edge"/>
          <c:x val="0.18800269757947122"/>
          <c:y val="0.101017175792202"/>
          <c:w val="0.6755775493341124"/>
          <c:h val="0.75959083182960241"/>
        </c:manualLayout>
      </c:layout>
      <c:bar3DChart>
        <c:barDir val="bar"/>
        <c:grouping val="clustered"/>
        <c:ser>
          <c:idx val="0"/>
          <c:order val="0"/>
          <c:tx>
            <c:strRef>
              <c:f>Sheet1!$B$1</c:f>
              <c:strCache>
                <c:ptCount val="1"/>
                <c:pt idx="0">
                  <c:v>2009</c:v>
                </c:pt>
              </c:strCache>
            </c:strRef>
          </c:tx>
          <c:dLbls>
            <c:dLbl>
              <c:idx val="0"/>
              <c:layout>
                <c:manualLayout>
                  <c:x val="9.2592592592593542E-3"/>
                  <c:y val="4.4896532494086767E-2"/>
                </c:manualLayout>
              </c:layout>
              <c:spPr/>
              <c:txPr>
                <a:bodyPr/>
                <a:lstStyle/>
                <a:p>
                  <a:pPr>
                    <a:defRPr/>
                  </a:pPr>
                  <a:endParaRPr lang="en-US"/>
                </a:p>
              </c:txPr>
              <c:showVal val="1"/>
            </c:dLbl>
            <c:dLbl>
              <c:idx val="1"/>
              <c:layout>
                <c:manualLayout>
                  <c:x val="1.080246913580251E-2"/>
                  <c:y val="5.0508599055847134E-2"/>
                </c:manualLayout>
              </c:layout>
              <c:spPr/>
              <c:txPr>
                <a:bodyPr/>
                <a:lstStyle/>
                <a:p>
                  <a:pPr>
                    <a:defRPr/>
                  </a:pPr>
                  <a:endParaRPr lang="en-US"/>
                </a:p>
              </c:txPr>
              <c:showVal val="1"/>
            </c:dLbl>
            <c:dLbl>
              <c:idx val="2"/>
              <c:layout>
                <c:manualLayout>
                  <c:x val="1.2345679012345708E-2"/>
                  <c:y val="3.0866366089684412E-2"/>
                </c:manualLayout>
              </c:layout>
              <c:spPr/>
              <c:txPr>
                <a:bodyPr/>
                <a:lstStyle/>
                <a:p>
                  <a:pPr>
                    <a:defRPr/>
                  </a:pPr>
                  <a:endParaRPr lang="en-US"/>
                </a:p>
              </c:txPr>
              <c:showVal val="1"/>
            </c:dLbl>
            <c:showVal val="1"/>
          </c:dLbls>
          <c:cat>
            <c:strRef>
              <c:f>Sheet1!$A$2:$A$4</c:f>
              <c:strCache>
                <c:ptCount val="3"/>
                <c:pt idx="0">
                  <c:v>Emergent (Levels 1-3)</c:v>
                </c:pt>
                <c:pt idx="1">
                  <c:v>Achieved (Levels 4-6)</c:v>
                </c:pt>
                <c:pt idx="2">
                  <c:v>Commended (Levels 7-9)</c:v>
                </c:pt>
              </c:strCache>
            </c:strRef>
          </c:cat>
          <c:val>
            <c:numRef>
              <c:f>Sheet1!$B$2:$B$4</c:f>
              <c:numCache>
                <c:formatCode>General</c:formatCode>
                <c:ptCount val="3"/>
                <c:pt idx="0">
                  <c:v>30</c:v>
                </c:pt>
                <c:pt idx="1">
                  <c:v>38</c:v>
                </c:pt>
                <c:pt idx="2">
                  <c:v>32</c:v>
                </c:pt>
              </c:numCache>
            </c:numRef>
          </c:val>
        </c:ser>
        <c:ser>
          <c:idx val="1"/>
          <c:order val="1"/>
          <c:tx>
            <c:strRef>
              <c:f>Sheet1!$C$1</c:f>
              <c:strCache>
                <c:ptCount val="1"/>
                <c:pt idx="0">
                  <c:v>2010</c:v>
                </c:pt>
              </c:strCache>
            </c:strRef>
          </c:tx>
          <c:dLbls>
            <c:dLbl>
              <c:idx val="0"/>
              <c:layout>
                <c:manualLayout>
                  <c:x val="1.0763355925446002E-2"/>
                  <c:y val="5.7703616345290545E-2"/>
                </c:manualLayout>
              </c:layout>
              <c:spPr/>
              <c:txPr>
                <a:bodyPr/>
                <a:lstStyle/>
                <a:p>
                  <a:pPr>
                    <a:defRPr/>
                  </a:pPr>
                  <a:endParaRPr lang="en-US"/>
                </a:p>
              </c:txPr>
              <c:showVal val="1"/>
            </c:dLbl>
            <c:dLbl>
              <c:idx val="1"/>
              <c:layout>
                <c:manualLayout>
                  <c:x val="7.7159278701274476E-3"/>
                  <c:y val="3.9284465932325596E-2"/>
                </c:manualLayout>
              </c:layout>
              <c:spPr/>
              <c:txPr>
                <a:bodyPr/>
                <a:lstStyle/>
                <a:p>
                  <a:pPr>
                    <a:defRPr/>
                  </a:pPr>
                  <a:endParaRPr lang="en-US"/>
                </a:p>
              </c:txPr>
              <c:showVal val="1"/>
            </c:dLbl>
            <c:dLbl>
              <c:idx val="2"/>
              <c:layout>
                <c:manualLayout>
                  <c:x val="9.2592592592593542E-3"/>
                  <c:y val="2.244826624704321E-2"/>
                </c:manualLayout>
              </c:layout>
              <c:spPr/>
              <c:txPr>
                <a:bodyPr/>
                <a:lstStyle/>
                <a:p>
                  <a:pPr>
                    <a:defRPr/>
                  </a:pPr>
                  <a:endParaRPr lang="en-US"/>
                </a:p>
              </c:txPr>
              <c:showVal val="1"/>
            </c:dLbl>
            <c:showVal val="1"/>
          </c:dLbls>
          <c:cat>
            <c:strRef>
              <c:f>Sheet1!$A$2:$A$4</c:f>
              <c:strCache>
                <c:ptCount val="3"/>
                <c:pt idx="0">
                  <c:v>Emergent (Levels 1-3)</c:v>
                </c:pt>
                <c:pt idx="1">
                  <c:v>Achieved (Levels 4-6)</c:v>
                </c:pt>
                <c:pt idx="2">
                  <c:v>Commended (Levels 7-9)</c:v>
                </c:pt>
              </c:strCache>
            </c:strRef>
          </c:cat>
          <c:val>
            <c:numRef>
              <c:f>Sheet1!$C$2:$C$4</c:f>
              <c:numCache>
                <c:formatCode>General</c:formatCode>
                <c:ptCount val="3"/>
                <c:pt idx="0">
                  <c:v>27</c:v>
                </c:pt>
                <c:pt idx="1">
                  <c:v>40</c:v>
                </c:pt>
                <c:pt idx="2">
                  <c:v>34</c:v>
                </c:pt>
              </c:numCache>
            </c:numRef>
          </c:val>
        </c:ser>
        <c:ser>
          <c:idx val="2"/>
          <c:order val="2"/>
          <c:tx>
            <c:strRef>
              <c:f>Sheet1!$D$1</c:f>
              <c:strCache>
                <c:ptCount val="1"/>
                <c:pt idx="0">
                  <c:v>2011</c:v>
                </c:pt>
              </c:strCache>
            </c:strRef>
          </c:tx>
          <c:dLbls>
            <c:dLbl>
              <c:idx val="0"/>
              <c:layout>
                <c:manualLayout>
                  <c:x val="0"/>
                  <c:y val="4.1131110155960493E-2"/>
                </c:manualLayout>
              </c:layout>
              <c:showVal val="1"/>
            </c:dLbl>
            <c:dLbl>
              <c:idx val="1"/>
              <c:layout>
                <c:manualLayout>
                  <c:x val="-4.7468354430379809E-3"/>
                  <c:y val="4.7006751701805523E-2"/>
                </c:manualLayout>
              </c:layout>
              <c:showVal val="1"/>
            </c:dLbl>
            <c:showVal val="1"/>
          </c:dLbls>
          <c:cat>
            <c:strRef>
              <c:f>Sheet1!$A$2:$A$4</c:f>
              <c:strCache>
                <c:ptCount val="3"/>
                <c:pt idx="0">
                  <c:v>Emergent (Levels 1-3)</c:v>
                </c:pt>
                <c:pt idx="1">
                  <c:v>Achieved (Levels 4-6)</c:v>
                </c:pt>
                <c:pt idx="2">
                  <c:v>Commended (Levels 7-9)</c:v>
                </c:pt>
              </c:strCache>
            </c:strRef>
          </c:cat>
          <c:val>
            <c:numRef>
              <c:f>Sheet1!$D$2:$D$4</c:f>
              <c:numCache>
                <c:formatCode>General</c:formatCode>
                <c:ptCount val="3"/>
                <c:pt idx="0">
                  <c:v>27</c:v>
                </c:pt>
                <c:pt idx="1">
                  <c:v>39</c:v>
                </c:pt>
                <c:pt idx="2">
                  <c:v>35</c:v>
                </c:pt>
              </c:numCache>
            </c:numRef>
          </c:val>
        </c:ser>
        <c:ser>
          <c:idx val="3"/>
          <c:order val="3"/>
          <c:tx>
            <c:strRef>
              <c:f>Sheet1!$E$1</c:f>
              <c:strCache>
                <c:ptCount val="1"/>
                <c:pt idx="0">
                  <c:v>2012</c:v>
                </c:pt>
              </c:strCache>
            </c:strRef>
          </c:tx>
          <c:dLbls>
            <c:dLbl>
              <c:idx val="0"/>
              <c:layout>
                <c:manualLayout>
                  <c:x val="-4.7468354430379809E-3"/>
                  <c:y val="2.0565555077980198E-2"/>
                </c:manualLayout>
              </c:layout>
              <c:showVal val="1"/>
            </c:dLbl>
            <c:showVal val="1"/>
          </c:dLbls>
          <c:cat>
            <c:strRef>
              <c:f>Sheet1!$A$2:$A$4</c:f>
              <c:strCache>
                <c:ptCount val="3"/>
                <c:pt idx="0">
                  <c:v>Emergent (Levels 1-3)</c:v>
                </c:pt>
                <c:pt idx="1">
                  <c:v>Achieved (Levels 4-6)</c:v>
                </c:pt>
                <c:pt idx="2">
                  <c:v>Commended (Levels 7-9)</c:v>
                </c:pt>
              </c:strCache>
            </c:strRef>
          </c:cat>
          <c:val>
            <c:numRef>
              <c:f>Sheet1!$E$2:$E$4</c:f>
              <c:numCache>
                <c:formatCode>General</c:formatCode>
                <c:ptCount val="3"/>
                <c:pt idx="0">
                  <c:v>28</c:v>
                </c:pt>
                <c:pt idx="1">
                  <c:v>39</c:v>
                </c:pt>
                <c:pt idx="2">
                  <c:v>33</c:v>
                </c:pt>
              </c:numCache>
            </c:numRef>
          </c:val>
        </c:ser>
        <c:shape val="box"/>
        <c:axId val="199164672"/>
        <c:axId val="199166208"/>
        <c:axId val="0"/>
      </c:bar3DChart>
      <c:catAx>
        <c:axId val="199164672"/>
        <c:scaling>
          <c:orientation val="minMax"/>
        </c:scaling>
        <c:axPos val="l"/>
        <c:numFmt formatCode="General" sourceLinked="1"/>
        <c:tickLblPos val="nextTo"/>
        <c:crossAx val="199166208"/>
        <c:crosses val="autoZero"/>
        <c:auto val="1"/>
        <c:lblAlgn val="ctr"/>
        <c:lblOffset val="100"/>
      </c:catAx>
      <c:valAx>
        <c:axId val="199166208"/>
        <c:scaling>
          <c:orientation val="minMax"/>
        </c:scaling>
        <c:axPos val="b"/>
        <c:majorGridlines/>
        <c:numFmt formatCode="General" sourceLinked="1"/>
        <c:tickLblPos val="nextTo"/>
        <c:crossAx val="199164672"/>
        <c:crosses val="autoZero"/>
        <c:crossBetween val="between"/>
      </c:valAx>
      <c:spPr>
        <a:noFill/>
        <a:ln w="25385">
          <a:noFill/>
        </a:ln>
      </c:spPr>
    </c:plotArea>
    <c:legend>
      <c:legendPos val="b"/>
    </c:legend>
    <c:plotVisOnly val="1"/>
    <c:dispBlanksAs val="gap"/>
  </c:chart>
  <c:txPr>
    <a:bodyPr/>
    <a:lstStyle/>
    <a:p>
      <a:pPr>
        <a:defRPr sz="1799"/>
      </a:pPr>
      <a:endParaRPr lang="en-US"/>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68630"/>
          </a:xfrm>
          <a:prstGeom prst="rect">
            <a:avLst/>
          </a:prstGeom>
        </p:spPr>
        <p:txBody>
          <a:bodyPr vert="horz" lIns="94046" tIns="47023" rIns="94046" bIns="47023" rtlCol="0"/>
          <a:lstStyle>
            <a:lvl1pPr algn="l">
              <a:defRPr sz="1200"/>
            </a:lvl1pPr>
          </a:lstStyle>
          <a:p>
            <a:endParaRPr lang="en-US"/>
          </a:p>
        </p:txBody>
      </p:sp>
      <p:sp>
        <p:nvSpPr>
          <p:cNvPr id="3" name="Date Placeholder 2"/>
          <p:cNvSpPr>
            <a:spLocks noGrp="1"/>
          </p:cNvSpPr>
          <p:nvPr>
            <p:ph type="dt" sz="quarter" idx="1"/>
          </p:nvPr>
        </p:nvSpPr>
        <p:spPr>
          <a:xfrm>
            <a:off x="4014100" y="0"/>
            <a:ext cx="3070860" cy="468630"/>
          </a:xfrm>
          <a:prstGeom prst="rect">
            <a:avLst/>
          </a:prstGeom>
        </p:spPr>
        <p:txBody>
          <a:bodyPr vert="horz" lIns="94046" tIns="47023" rIns="94046" bIns="47023" rtlCol="0"/>
          <a:lstStyle>
            <a:lvl1pPr algn="r">
              <a:defRPr sz="1200"/>
            </a:lvl1pPr>
          </a:lstStyle>
          <a:p>
            <a:fld id="{0F38EBD7-C6F0-495D-B28D-3DF2A0595F24}" type="datetimeFigureOut">
              <a:rPr lang="en-US" smtClean="0"/>
              <a:pPr/>
              <a:t>9/7/2012</a:t>
            </a:fld>
            <a:endParaRPr lang="en-US"/>
          </a:p>
        </p:txBody>
      </p:sp>
      <p:sp>
        <p:nvSpPr>
          <p:cNvPr id="4" name="Footer Placeholder 3"/>
          <p:cNvSpPr>
            <a:spLocks noGrp="1"/>
          </p:cNvSpPr>
          <p:nvPr>
            <p:ph type="ftr" sz="quarter" idx="2"/>
          </p:nvPr>
        </p:nvSpPr>
        <p:spPr>
          <a:xfrm>
            <a:off x="0" y="8902343"/>
            <a:ext cx="3070860" cy="468630"/>
          </a:xfrm>
          <a:prstGeom prst="rect">
            <a:avLst/>
          </a:prstGeom>
        </p:spPr>
        <p:txBody>
          <a:bodyPr vert="horz" lIns="94046" tIns="47023" rIns="94046" bIns="47023" rtlCol="0" anchor="b"/>
          <a:lstStyle>
            <a:lvl1pPr algn="l">
              <a:defRPr sz="1200"/>
            </a:lvl1pPr>
          </a:lstStyle>
          <a:p>
            <a:endParaRPr lang="en-US"/>
          </a:p>
        </p:txBody>
      </p:sp>
      <p:sp>
        <p:nvSpPr>
          <p:cNvPr id="5" name="Slide Number Placeholder 4"/>
          <p:cNvSpPr>
            <a:spLocks noGrp="1"/>
          </p:cNvSpPr>
          <p:nvPr>
            <p:ph type="sldNum" sz="quarter" idx="3"/>
          </p:nvPr>
        </p:nvSpPr>
        <p:spPr>
          <a:xfrm>
            <a:off x="4014100" y="8902343"/>
            <a:ext cx="3070860" cy="468630"/>
          </a:xfrm>
          <a:prstGeom prst="rect">
            <a:avLst/>
          </a:prstGeom>
        </p:spPr>
        <p:txBody>
          <a:bodyPr vert="horz" lIns="94046" tIns="47023" rIns="94046" bIns="47023" rtlCol="0" anchor="b"/>
          <a:lstStyle>
            <a:lvl1pPr algn="r">
              <a:defRPr sz="1200"/>
            </a:lvl1pPr>
          </a:lstStyle>
          <a:p>
            <a:fld id="{517C3E60-E527-4768-97E0-AC5D48132542}"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68630"/>
          </a:xfrm>
          <a:prstGeom prst="rect">
            <a:avLst/>
          </a:prstGeom>
        </p:spPr>
        <p:txBody>
          <a:bodyPr vert="horz" lIns="94046" tIns="47023" rIns="94046" bIns="47023" rtlCol="0"/>
          <a:lstStyle>
            <a:lvl1pPr algn="l">
              <a:defRPr sz="1200"/>
            </a:lvl1pPr>
          </a:lstStyle>
          <a:p>
            <a:endParaRPr lang="en-US"/>
          </a:p>
        </p:txBody>
      </p:sp>
      <p:sp>
        <p:nvSpPr>
          <p:cNvPr id="3" name="Date Placeholder 2"/>
          <p:cNvSpPr>
            <a:spLocks noGrp="1"/>
          </p:cNvSpPr>
          <p:nvPr>
            <p:ph type="dt" idx="1"/>
          </p:nvPr>
        </p:nvSpPr>
        <p:spPr>
          <a:xfrm>
            <a:off x="4014100" y="0"/>
            <a:ext cx="3070860" cy="468630"/>
          </a:xfrm>
          <a:prstGeom prst="rect">
            <a:avLst/>
          </a:prstGeom>
        </p:spPr>
        <p:txBody>
          <a:bodyPr vert="horz" lIns="94046" tIns="47023" rIns="94046" bIns="47023" rtlCol="0"/>
          <a:lstStyle>
            <a:lvl1pPr algn="r">
              <a:defRPr sz="1200"/>
            </a:lvl1pPr>
          </a:lstStyle>
          <a:p>
            <a:fld id="{7A528AE9-CAEB-47DD-AA80-21D7DE867CE3}" type="datetimeFigureOut">
              <a:rPr lang="en-US" smtClean="0"/>
              <a:pPr/>
              <a:t>9/7/2012</a:t>
            </a:fld>
            <a:endParaRPr lang="en-US"/>
          </a:p>
        </p:txBody>
      </p:sp>
      <p:sp>
        <p:nvSpPr>
          <p:cNvPr id="4" name="Slide Image Placeholder 3"/>
          <p:cNvSpPr>
            <a:spLocks noGrp="1" noRot="1" noChangeAspect="1"/>
          </p:cNvSpPr>
          <p:nvPr>
            <p:ph type="sldImg" idx="2"/>
          </p:nvPr>
        </p:nvSpPr>
        <p:spPr>
          <a:xfrm>
            <a:off x="1200150" y="703263"/>
            <a:ext cx="4686300" cy="3514725"/>
          </a:xfrm>
          <a:prstGeom prst="rect">
            <a:avLst/>
          </a:prstGeom>
          <a:noFill/>
          <a:ln w="12700">
            <a:solidFill>
              <a:prstClr val="black"/>
            </a:solidFill>
          </a:ln>
        </p:spPr>
        <p:txBody>
          <a:bodyPr vert="horz" lIns="94046" tIns="47023" rIns="94046" bIns="47023" rtlCol="0" anchor="ctr"/>
          <a:lstStyle/>
          <a:p>
            <a:endParaRPr lang="en-US"/>
          </a:p>
        </p:txBody>
      </p:sp>
      <p:sp>
        <p:nvSpPr>
          <p:cNvPr id="5" name="Notes Placeholder 4"/>
          <p:cNvSpPr>
            <a:spLocks noGrp="1"/>
          </p:cNvSpPr>
          <p:nvPr>
            <p:ph type="body" sz="quarter" idx="3"/>
          </p:nvPr>
        </p:nvSpPr>
        <p:spPr>
          <a:xfrm>
            <a:off x="708660" y="4451985"/>
            <a:ext cx="5669280" cy="4217670"/>
          </a:xfrm>
          <a:prstGeom prst="rect">
            <a:avLst/>
          </a:prstGeom>
        </p:spPr>
        <p:txBody>
          <a:bodyPr vert="horz" lIns="94046" tIns="47023" rIns="94046" bIns="4702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02343"/>
            <a:ext cx="3070860" cy="468630"/>
          </a:xfrm>
          <a:prstGeom prst="rect">
            <a:avLst/>
          </a:prstGeom>
        </p:spPr>
        <p:txBody>
          <a:bodyPr vert="horz" lIns="94046" tIns="47023" rIns="94046" bIns="47023" rtlCol="0" anchor="b"/>
          <a:lstStyle>
            <a:lvl1pPr algn="l">
              <a:defRPr sz="1200"/>
            </a:lvl1pPr>
          </a:lstStyle>
          <a:p>
            <a:endParaRPr lang="en-US"/>
          </a:p>
        </p:txBody>
      </p:sp>
      <p:sp>
        <p:nvSpPr>
          <p:cNvPr id="7" name="Slide Number Placeholder 6"/>
          <p:cNvSpPr>
            <a:spLocks noGrp="1"/>
          </p:cNvSpPr>
          <p:nvPr>
            <p:ph type="sldNum" sz="quarter" idx="5"/>
          </p:nvPr>
        </p:nvSpPr>
        <p:spPr>
          <a:xfrm>
            <a:off x="4014100" y="8902343"/>
            <a:ext cx="3070860" cy="468630"/>
          </a:xfrm>
          <a:prstGeom prst="rect">
            <a:avLst/>
          </a:prstGeom>
        </p:spPr>
        <p:txBody>
          <a:bodyPr vert="horz" lIns="94046" tIns="47023" rIns="94046" bIns="47023" rtlCol="0" anchor="b"/>
          <a:lstStyle>
            <a:lvl1pPr algn="r">
              <a:defRPr sz="1200"/>
            </a:lvl1pPr>
          </a:lstStyle>
          <a:p>
            <a:fld id="{F2E25FA5-10BA-46F9-B047-9D864C16E64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E25FA5-10BA-46F9-B047-9D864C16E643}"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E25FA5-10BA-46F9-B047-9D864C16E643}"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E25FA5-10BA-46F9-B047-9D864C16E643}"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E25FA5-10BA-46F9-B047-9D864C16E643}"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E25FA5-10BA-46F9-B047-9D864C16E643}"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E25FA5-10BA-46F9-B047-9D864C16E643}"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endParaRPr lang="en-US" dirty="0"/>
          </a:p>
        </p:txBody>
      </p:sp>
      <p:sp>
        <p:nvSpPr>
          <p:cNvPr id="4" name="Slide Number Placeholder 3"/>
          <p:cNvSpPr>
            <a:spLocks noGrp="1"/>
          </p:cNvSpPr>
          <p:nvPr>
            <p:ph type="sldNum" sz="quarter" idx="10"/>
          </p:nvPr>
        </p:nvSpPr>
        <p:spPr/>
        <p:txBody>
          <a:bodyPr/>
          <a:lstStyle/>
          <a:p>
            <a:fld id="{F2E25FA5-10BA-46F9-B047-9D864C16E643}"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E25FA5-10BA-46F9-B047-9D864C16E643}"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E25FA5-10BA-46F9-B047-9D864C16E643}"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BF9341E-9C53-4DE0-B409-C6ADB9FBAE75}"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endParaRPr lang="en-US" baseline="0" dirty="0" smtClean="0"/>
          </a:p>
        </p:txBody>
      </p:sp>
      <p:sp>
        <p:nvSpPr>
          <p:cNvPr id="4" name="Slide Number Placeholder 3"/>
          <p:cNvSpPr>
            <a:spLocks noGrp="1"/>
          </p:cNvSpPr>
          <p:nvPr>
            <p:ph type="sldNum" sz="quarter" idx="10"/>
          </p:nvPr>
        </p:nvSpPr>
        <p:spPr/>
        <p:txBody>
          <a:bodyPr/>
          <a:lstStyle/>
          <a:p>
            <a:fld id="{7BF9341E-9C53-4DE0-B409-C6ADB9FBAE75}"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F2E25FA5-10BA-46F9-B047-9D864C16E643}"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normAutofit lnSpcReduction="10000"/>
          </a:bodyPr>
          <a:lstStyle/>
          <a:p>
            <a:pPr eaLnBrk="1" hangingPunct="1"/>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a:p>
            <a:pPr eaLnBrk="1" hangingPunct="1">
              <a:spcBef>
                <a:spcPct val="0"/>
              </a:spcBef>
            </a:pPr>
            <a:endParaRPr 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p:spPr>
      </p:sp>
      <p:sp>
        <p:nvSpPr>
          <p:cNvPr id="604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E25FA5-10BA-46F9-B047-9D864C16E643}" type="slidenum">
              <a:rPr lang="en-US" smtClean="0"/>
              <a:pPr/>
              <a:t>26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E25FA5-10BA-46F9-B047-9D864C16E64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E25FA5-10BA-46F9-B047-9D864C16E643}"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E25FA5-10BA-46F9-B047-9D864C16E64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endParaRPr lang="en-US" dirty="0"/>
          </a:p>
        </p:txBody>
      </p:sp>
      <p:sp>
        <p:nvSpPr>
          <p:cNvPr id="4" name="Slide Number Placeholder 3"/>
          <p:cNvSpPr>
            <a:spLocks noGrp="1"/>
          </p:cNvSpPr>
          <p:nvPr>
            <p:ph type="sldNum" sz="quarter" idx="10"/>
          </p:nvPr>
        </p:nvSpPr>
        <p:spPr/>
        <p:txBody>
          <a:bodyPr/>
          <a:lstStyle/>
          <a:p>
            <a:fld id="{F2E25FA5-10BA-46F9-B047-9D864C16E643}"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E25FA5-10BA-46F9-B047-9D864C16E643}"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E25FA5-10BA-46F9-B047-9D864C16E643}"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E25FA5-10BA-46F9-B047-9D864C16E643}"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219D3FEC-D603-4FC2-9B6C-7387AD5306D4}" type="datetimeFigureOut">
              <a:rPr lang="en-US" smtClean="0"/>
              <a:pPr/>
              <a:t>9/7/2012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4367ED59-2D96-4973-AD26-3890405DCB3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19D3FEC-D603-4FC2-9B6C-7387AD5306D4}" type="datetimeFigureOut">
              <a:rPr lang="en-US" smtClean="0"/>
              <a:pPr/>
              <a:t>9/7/2012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67ED59-2D96-4973-AD26-3890405DCB3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19D3FEC-D603-4FC2-9B6C-7387AD5306D4}" type="datetimeFigureOut">
              <a:rPr lang="en-US" smtClean="0"/>
              <a:pPr/>
              <a:t>9/7/2012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67ED59-2D96-4973-AD26-3890405DCB3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219D3FEC-D603-4FC2-9B6C-7387AD5306D4}" type="datetimeFigureOut">
              <a:rPr lang="en-US" smtClean="0"/>
              <a:pPr/>
              <a:t>9/7/2012</a:t>
            </a:fld>
            <a:endParaRPr lang="en-US"/>
          </a:p>
        </p:txBody>
      </p:sp>
      <p:sp>
        <p:nvSpPr>
          <p:cNvPr id="9" name="Slide Number Placeholder 8"/>
          <p:cNvSpPr>
            <a:spLocks noGrp="1"/>
          </p:cNvSpPr>
          <p:nvPr>
            <p:ph type="sldNum" sz="quarter" idx="15"/>
          </p:nvPr>
        </p:nvSpPr>
        <p:spPr/>
        <p:txBody>
          <a:bodyPr rtlCol="0"/>
          <a:lstStyle/>
          <a:p>
            <a:fld id="{4367ED59-2D96-4973-AD26-3890405DCB3F}"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219D3FEC-D603-4FC2-9B6C-7387AD5306D4}" type="datetimeFigureOut">
              <a:rPr lang="en-US" smtClean="0"/>
              <a:pPr/>
              <a:t>9/7/2012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4367ED59-2D96-4973-AD26-3890405DCB3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19D3FEC-D603-4FC2-9B6C-7387AD5306D4}" type="datetimeFigureOut">
              <a:rPr lang="en-US" smtClean="0"/>
              <a:pPr/>
              <a:t>9/7/2012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67ED59-2D96-4973-AD26-3890405DCB3F}"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219D3FEC-D603-4FC2-9B6C-7387AD5306D4}" type="datetimeFigureOut">
              <a:rPr lang="en-US" smtClean="0"/>
              <a:pPr/>
              <a:t>9/7/2012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67ED59-2D96-4973-AD26-3890405DCB3F}"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219D3FEC-D603-4FC2-9B6C-7387AD5306D4}" type="datetimeFigureOut">
              <a:rPr lang="en-US" smtClean="0"/>
              <a:pPr/>
              <a:t>9/7/2012</a:t>
            </a:fld>
            <a:endParaRPr lang="en-US"/>
          </a:p>
        </p:txBody>
      </p:sp>
      <p:sp>
        <p:nvSpPr>
          <p:cNvPr id="7" name="Slide Number Placeholder 6"/>
          <p:cNvSpPr>
            <a:spLocks noGrp="1"/>
          </p:cNvSpPr>
          <p:nvPr>
            <p:ph type="sldNum" sz="quarter" idx="11"/>
          </p:nvPr>
        </p:nvSpPr>
        <p:spPr/>
        <p:txBody>
          <a:bodyPr rtlCol="0"/>
          <a:lstStyle/>
          <a:p>
            <a:fld id="{4367ED59-2D96-4973-AD26-3890405DCB3F}"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9D3FEC-D603-4FC2-9B6C-7387AD5306D4}" type="datetimeFigureOut">
              <a:rPr lang="en-US" smtClean="0"/>
              <a:pPr/>
              <a:t>9/7/2012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67ED59-2D96-4973-AD26-3890405DCB3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219D3FEC-D603-4FC2-9B6C-7387AD5306D4}" type="datetimeFigureOut">
              <a:rPr lang="en-US" smtClean="0"/>
              <a:pPr/>
              <a:t>9/7/2012</a:t>
            </a:fld>
            <a:endParaRPr lang="en-US"/>
          </a:p>
        </p:txBody>
      </p:sp>
      <p:sp>
        <p:nvSpPr>
          <p:cNvPr id="22" name="Slide Number Placeholder 21"/>
          <p:cNvSpPr>
            <a:spLocks noGrp="1"/>
          </p:cNvSpPr>
          <p:nvPr>
            <p:ph type="sldNum" sz="quarter" idx="15"/>
          </p:nvPr>
        </p:nvSpPr>
        <p:spPr/>
        <p:txBody>
          <a:bodyPr rtlCol="0"/>
          <a:lstStyle/>
          <a:p>
            <a:fld id="{4367ED59-2D96-4973-AD26-3890405DCB3F}"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219D3FEC-D603-4FC2-9B6C-7387AD5306D4}" type="datetimeFigureOut">
              <a:rPr lang="en-US" smtClean="0"/>
              <a:pPr/>
              <a:t>9/7/2012</a:t>
            </a:fld>
            <a:endParaRPr lang="en-US"/>
          </a:p>
        </p:txBody>
      </p:sp>
      <p:sp>
        <p:nvSpPr>
          <p:cNvPr id="18" name="Slide Number Placeholder 17"/>
          <p:cNvSpPr>
            <a:spLocks noGrp="1"/>
          </p:cNvSpPr>
          <p:nvPr>
            <p:ph type="sldNum" sz="quarter" idx="11"/>
          </p:nvPr>
        </p:nvSpPr>
        <p:spPr/>
        <p:txBody>
          <a:bodyPr rtlCol="0"/>
          <a:lstStyle/>
          <a:p>
            <a:fld id="{4367ED59-2D96-4973-AD26-3890405DCB3F}"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19D3FEC-D603-4FC2-9B6C-7387AD5306D4}" type="datetimeFigureOut">
              <a:rPr lang="en-US" smtClean="0"/>
              <a:pPr/>
              <a:t>9/7/2012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4367ED59-2D96-4973-AD26-3890405DCB3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Tamika.Brinson@fldoe.org"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hyperlink" Target="mailto:SALA@fldoe.org?subject=" TargetMode="External"/><Relationship Id="rId4" Type="http://schemas.openxmlformats.org/officeDocument/2006/relationships/hyperlink" Target="mailto:Leanne.Grillot@fldoe.org"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mailto:Karen.Denbroeder@fldoe.org"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hyperlink" Target="mailto:Angela.Nathaniel@fldoe.org"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2819400"/>
            <a:ext cx="6172200" cy="1894362"/>
          </a:xfrm>
        </p:spPr>
        <p:txBody>
          <a:bodyPr/>
          <a:lstStyle/>
          <a:p>
            <a:r>
              <a:rPr lang="en-US" dirty="0" smtClean="0"/>
              <a:t>2012 Annual Statewide Assessment and Accountability Meeting </a:t>
            </a:r>
            <a:endParaRPr lang="en-US" dirty="0"/>
          </a:p>
        </p:txBody>
      </p:sp>
      <p:sp>
        <p:nvSpPr>
          <p:cNvPr id="3" name="Subtitle 2"/>
          <p:cNvSpPr>
            <a:spLocks noGrp="1"/>
          </p:cNvSpPr>
          <p:nvPr>
            <p:ph type="subTitle" idx="1"/>
          </p:nvPr>
        </p:nvSpPr>
        <p:spPr>
          <a:xfrm>
            <a:off x="2362200" y="4876800"/>
            <a:ext cx="6172200" cy="1371600"/>
          </a:xfrm>
        </p:spPr>
        <p:txBody>
          <a:bodyPr>
            <a:normAutofit/>
          </a:bodyPr>
          <a:lstStyle/>
          <a:p>
            <a:r>
              <a:rPr lang="en-US" sz="2400" dirty="0" smtClean="0"/>
              <a:t>Accommodations</a:t>
            </a:r>
            <a:endParaRPr lang="en-US"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Braille </a:t>
            </a:r>
            <a:r>
              <a:rPr lang="en-US" dirty="0" err="1" smtClean="0"/>
              <a:t>Manipulatives</a:t>
            </a:r>
            <a:endParaRPr lang="en-US" dirty="0"/>
          </a:p>
        </p:txBody>
      </p:sp>
      <p:sp>
        <p:nvSpPr>
          <p:cNvPr id="3" name="Content Placeholder 2"/>
          <p:cNvSpPr>
            <a:spLocks noGrp="1"/>
          </p:cNvSpPr>
          <p:nvPr>
            <p:ph sz="quarter" idx="1"/>
          </p:nvPr>
        </p:nvSpPr>
        <p:spPr/>
        <p:txBody>
          <a:bodyPr/>
          <a:lstStyle/>
          <a:p>
            <a:r>
              <a:rPr lang="en-US" dirty="0" smtClean="0"/>
              <a:t>For some mathematics tests, </a:t>
            </a:r>
            <a:r>
              <a:rPr lang="en-US" dirty="0" err="1" smtClean="0"/>
              <a:t>manipulatives</a:t>
            </a:r>
            <a:r>
              <a:rPr lang="en-US" dirty="0" smtClean="0"/>
              <a:t> are required for students using </a:t>
            </a:r>
            <a:r>
              <a:rPr lang="en-US" dirty="0" err="1" smtClean="0"/>
              <a:t>braille</a:t>
            </a:r>
            <a:r>
              <a:rPr lang="en-US" dirty="0" smtClean="0"/>
              <a:t> materials</a:t>
            </a:r>
          </a:p>
          <a:p>
            <a:r>
              <a:rPr lang="en-US" dirty="0" smtClean="0"/>
              <a:t>Required </a:t>
            </a:r>
            <a:r>
              <a:rPr lang="en-US" dirty="0" err="1" smtClean="0"/>
              <a:t>manipulatives</a:t>
            </a:r>
            <a:r>
              <a:rPr lang="en-US" dirty="0" smtClean="0"/>
              <a:t> will be shipped to the district prior to the test administration </a:t>
            </a:r>
          </a:p>
          <a:p>
            <a:r>
              <a:rPr lang="en-US" dirty="0" smtClean="0"/>
              <a:t>Instructions for use of </a:t>
            </a:r>
            <a:r>
              <a:rPr lang="en-US" dirty="0" err="1" smtClean="0"/>
              <a:t>manipulatives</a:t>
            </a:r>
            <a:r>
              <a:rPr lang="en-US" dirty="0" smtClean="0"/>
              <a:t> are provided with the </a:t>
            </a:r>
            <a:r>
              <a:rPr lang="en-US" dirty="0" err="1" smtClean="0"/>
              <a:t>manipulatives</a:t>
            </a:r>
            <a:r>
              <a:rPr lang="en-US" dirty="0" smtClean="0"/>
              <a:t> and are also included in the corresponding Braille Notes</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Invalidations</a:t>
            </a:r>
            <a:endParaRPr lang="en-US" dirty="0"/>
          </a:p>
        </p:txBody>
      </p:sp>
      <p:sp>
        <p:nvSpPr>
          <p:cNvPr id="3" name="Content Placeholder 2"/>
          <p:cNvSpPr>
            <a:spLocks noGrp="1"/>
          </p:cNvSpPr>
          <p:nvPr>
            <p:ph sz="quarter" idx="1"/>
          </p:nvPr>
        </p:nvSpPr>
        <p:spPr/>
        <p:txBody>
          <a:bodyPr>
            <a:normAutofit/>
          </a:bodyPr>
          <a:lstStyle/>
          <a:p>
            <a:r>
              <a:rPr lang="en-US" dirty="0" smtClean="0"/>
              <a:t>Students are given accommodations that are not allowed on statewide assessments</a:t>
            </a:r>
          </a:p>
          <a:p>
            <a:r>
              <a:rPr lang="en-US" dirty="0" smtClean="0"/>
              <a:t>Students are given accommodations that are not documented on their IEPs, Section 504 plans, or ELL plans</a:t>
            </a:r>
          </a:p>
          <a:p>
            <a:r>
              <a:rPr lang="en-US" dirty="0" smtClean="0"/>
              <a:t>Student are not provided allowable accommodations that are documented on their IEPs,  Section 504 plans, or ELL plans</a:t>
            </a:r>
          </a:p>
          <a:p>
            <a:endParaRPr lang="en-US" dirty="0" smtClean="0"/>
          </a:p>
          <a:p>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Administration Manuals</a:t>
            </a:r>
            <a:br>
              <a:rPr lang="en-US" dirty="0" smtClean="0"/>
            </a:br>
            <a:r>
              <a:rPr lang="en-US" dirty="0" smtClean="0"/>
              <a:t>Appendix A</a:t>
            </a:r>
            <a:endParaRPr lang="en-US" dirty="0"/>
          </a:p>
        </p:txBody>
      </p:sp>
      <p:sp>
        <p:nvSpPr>
          <p:cNvPr id="3" name="Content Placeholder 2"/>
          <p:cNvSpPr>
            <a:spLocks noGrp="1"/>
          </p:cNvSpPr>
          <p:nvPr>
            <p:ph sz="quarter" idx="1"/>
          </p:nvPr>
        </p:nvSpPr>
        <p:spPr/>
        <p:txBody>
          <a:bodyPr/>
          <a:lstStyle/>
          <a:p>
            <a:r>
              <a:rPr lang="en-US" dirty="0" smtClean="0"/>
              <a:t>In each test administration manual, Appendix A includes all accommodations information</a:t>
            </a:r>
          </a:p>
          <a:p>
            <a:r>
              <a:rPr lang="en-US" dirty="0" smtClean="0"/>
              <a:t>Accommodations for students with disabilities</a:t>
            </a:r>
          </a:p>
          <a:p>
            <a:pPr lvl="1"/>
            <a:r>
              <a:rPr lang="en-US" dirty="0" smtClean="0"/>
              <a:t>Administration accommodations</a:t>
            </a:r>
          </a:p>
          <a:p>
            <a:pPr lvl="1"/>
            <a:r>
              <a:rPr lang="en-US" dirty="0" smtClean="0"/>
              <a:t>CBT accommodations, </a:t>
            </a:r>
            <a:r>
              <a:rPr lang="en-US" dirty="0" err="1" smtClean="0"/>
              <a:t>TestHear</a:t>
            </a:r>
            <a:r>
              <a:rPr lang="en-US" dirty="0" smtClean="0"/>
              <a:t> instructions and scripts, paper-based test instructions and scripts</a:t>
            </a:r>
          </a:p>
          <a:p>
            <a:pPr lvl="1"/>
            <a:r>
              <a:rPr lang="en-US" dirty="0" smtClean="0"/>
              <a:t>Special document instructions</a:t>
            </a:r>
          </a:p>
          <a:p>
            <a:r>
              <a:rPr lang="en-US" dirty="0" smtClean="0"/>
              <a:t>Accommodations for ELLs</a:t>
            </a:r>
          </a:p>
          <a:p>
            <a:pPr lvl="1"/>
            <a:r>
              <a:rPr lang="en-US" dirty="0" smtClean="0"/>
              <a:t>Administration accommodations</a:t>
            </a:r>
          </a:p>
          <a:p>
            <a:endParaRPr lang="en-US" dirty="0" smtClean="0"/>
          </a:p>
          <a:p>
            <a:pPr lvl="1">
              <a:buNone/>
            </a:pPr>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467600" cy="1143000"/>
          </a:xfrm>
        </p:spPr>
        <p:txBody>
          <a:bodyPr/>
          <a:lstStyle/>
          <a:p>
            <a:r>
              <a:rPr lang="en-US" dirty="0" smtClean="0"/>
              <a:t>Recording Accommodations</a:t>
            </a:r>
            <a:endParaRPr lang="en-US" dirty="0"/>
          </a:p>
        </p:txBody>
      </p:sp>
      <p:pic>
        <p:nvPicPr>
          <p:cNvPr id="1026" name="Picture 2"/>
          <p:cNvPicPr>
            <a:picLocks noGrp="1" noChangeAspect="1" noChangeArrowheads="1"/>
          </p:cNvPicPr>
          <p:nvPr>
            <p:ph sz="quarter" idx="1"/>
          </p:nvPr>
        </p:nvPicPr>
        <p:blipFill>
          <a:blip r:embed="rId3" cstate="print"/>
          <a:srcRect l="5882" t="8896" r="2941"/>
          <a:stretch>
            <a:fillRect/>
          </a:stretch>
        </p:blipFill>
        <p:spPr bwMode="auto">
          <a:xfrm>
            <a:off x="2667000" y="2286000"/>
            <a:ext cx="2362200" cy="3901989"/>
          </a:xfrm>
          <a:prstGeom prst="rect">
            <a:avLst/>
          </a:prstGeom>
          <a:noFill/>
          <a:ln w="9525">
            <a:noFill/>
            <a:miter lim="800000"/>
            <a:headEnd/>
            <a:tailEnd/>
          </a:ln>
        </p:spPr>
      </p:pic>
      <p:sp>
        <p:nvSpPr>
          <p:cNvPr id="6" name="TextBox 5"/>
          <p:cNvSpPr txBox="1"/>
          <p:nvPr/>
        </p:nvSpPr>
        <p:spPr>
          <a:xfrm>
            <a:off x="381000" y="1219200"/>
            <a:ext cx="8153400" cy="830997"/>
          </a:xfrm>
          <a:prstGeom prst="rect">
            <a:avLst/>
          </a:prstGeom>
          <a:noFill/>
        </p:spPr>
        <p:txBody>
          <a:bodyPr wrap="square" rtlCol="0">
            <a:spAutoFit/>
          </a:bodyPr>
          <a:lstStyle/>
          <a:p>
            <a:pPr marL="233363" indent="-233363">
              <a:buFont typeface="Arial" pitchFamily="34" charset="0"/>
              <a:buChar char="•"/>
            </a:pPr>
            <a:r>
              <a:rPr lang="en-US" sz="2400" dirty="0" smtClean="0"/>
              <a:t>For paper-based tests, record accommodations on the student  grid sheet.</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467600" cy="884238"/>
          </a:xfrm>
        </p:spPr>
        <p:txBody>
          <a:bodyPr/>
          <a:lstStyle/>
          <a:p>
            <a:r>
              <a:rPr lang="en-US" dirty="0" smtClean="0"/>
              <a:t>Recording Accommodations</a:t>
            </a:r>
            <a:endParaRPr lang="en-US" dirty="0"/>
          </a:p>
        </p:txBody>
      </p:sp>
      <p:pic>
        <p:nvPicPr>
          <p:cNvPr id="1027" name="Picture 3"/>
          <p:cNvPicPr>
            <a:picLocks noChangeAspect="1" noChangeArrowheads="1"/>
          </p:cNvPicPr>
          <p:nvPr/>
        </p:nvPicPr>
        <p:blipFill>
          <a:blip r:embed="rId3" cstate="print"/>
          <a:srcRect r="4790"/>
          <a:stretch>
            <a:fillRect/>
          </a:stretch>
        </p:blipFill>
        <p:spPr bwMode="auto">
          <a:xfrm>
            <a:off x="533400" y="2362200"/>
            <a:ext cx="8138858" cy="3352800"/>
          </a:xfrm>
          <a:prstGeom prst="rect">
            <a:avLst/>
          </a:prstGeom>
          <a:noFill/>
          <a:ln w="9525">
            <a:noFill/>
            <a:miter lim="800000"/>
            <a:headEnd/>
            <a:tailEnd/>
          </a:ln>
        </p:spPr>
      </p:pic>
      <p:sp>
        <p:nvSpPr>
          <p:cNvPr id="6" name="TextBox 5"/>
          <p:cNvSpPr txBox="1"/>
          <p:nvPr/>
        </p:nvSpPr>
        <p:spPr>
          <a:xfrm>
            <a:off x="381000" y="990600"/>
            <a:ext cx="8229600" cy="1200329"/>
          </a:xfrm>
          <a:prstGeom prst="rect">
            <a:avLst/>
          </a:prstGeom>
          <a:noFill/>
        </p:spPr>
        <p:txBody>
          <a:bodyPr wrap="square" rtlCol="0">
            <a:spAutoFit/>
          </a:bodyPr>
          <a:lstStyle/>
          <a:p>
            <a:pPr marL="166688" indent="-166688">
              <a:buFont typeface="Arial" pitchFamily="34" charset="0"/>
              <a:buChar char="•"/>
            </a:pPr>
            <a:r>
              <a:rPr lang="en-US" sz="2400" dirty="0" smtClean="0"/>
              <a:t>For computer-based tests, record accommodations in </a:t>
            </a:r>
            <a:r>
              <a:rPr lang="en-US" sz="2400" dirty="0" err="1" smtClean="0"/>
              <a:t>PearsonAccess</a:t>
            </a:r>
            <a:r>
              <a:rPr lang="en-US" sz="2400" dirty="0" smtClean="0"/>
              <a:t> prior to the end of the administration window.</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295400"/>
          </a:xfrm>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State Board of Education</a:t>
            </a:r>
            <a:br>
              <a:rPr lang="en-US" dirty="0" smtClean="0"/>
            </a:br>
            <a:r>
              <a:rPr lang="en-US" dirty="0" smtClean="0"/>
              <a:t>Rule 6A-6.09091</a:t>
            </a:r>
            <a:br>
              <a:rPr lang="en-US" dirty="0" smtClean="0"/>
            </a:br>
            <a:endParaRPr lang="en-US" dirty="0"/>
          </a:p>
        </p:txBody>
      </p:sp>
      <p:sp>
        <p:nvSpPr>
          <p:cNvPr id="3" name="Content Placeholder 2"/>
          <p:cNvSpPr>
            <a:spLocks noGrp="1"/>
          </p:cNvSpPr>
          <p:nvPr>
            <p:ph sz="quarter" idx="1"/>
          </p:nvPr>
        </p:nvSpPr>
        <p:spPr>
          <a:xfrm>
            <a:off x="457200" y="1600200"/>
            <a:ext cx="8229600" cy="4297363"/>
          </a:xfrm>
        </p:spPr>
        <p:txBody>
          <a:bodyPr>
            <a:normAutofit/>
          </a:bodyPr>
          <a:lstStyle/>
          <a:p>
            <a:r>
              <a:rPr lang="en-US" sz="2600" dirty="0" smtClean="0"/>
              <a:t>Accommodations of the Statewide Assessment Program Instruments and Procedures for English Language Learners</a:t>
            </a:r>
          </a:p>
          <a:p>
            <a:r>
              <a:rPr lang="en-US" sz="2600" dirty="0" smtClean="0"/>
              <a:t>Provides the following accommodations for ELLs:</a:t>
            </a:r>
          </a:p>
          <a:p>
            <a:pPr lvl="1"/>
            <a:r>
              <a:rPr lang="en-US" sz="2400" dirty="0" smtClean="0"/>
              <a:t>Flexible setting</a:t>
            </a:r>
          </a:p>
          <a:p>
            <a:pPr lvl="1"/>
            <a:r>
              <a:rPr lang="en-US" sz="2400" dirty="0" smtClean="0"/>
              <a:t>Assistance in heritage language</a:t>
            </a:r>
          </a:p>
          <a:p>
            <a:pPr lvl="1"/>
            <a:r>
              <a:rPr lang="en-US" sz="2400" dirty="0" smtClean="0"/>
              <a:t>Flexible scheduling/flexible timing</a:t>
            </a:r>
          </a:p>
          <a:p>
            <a:pPr lvl="1"/>
            <a:r>
              <a:rPr lang="en-US" sz="2400" dirty="0" smtClean="0"/>
              <a:t>Translation dictionary</a:t>
            </a:r>
          </a:p>
          <a:p>
            <a:endParaRPr lang="en-US" sz="2800" dirty="0" smtClean="0"/>
          </a:p>
          <a:p>
            <a:endParaRPr lang="en-US" sz="28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7467600" cy="884238"/>
          </a:xfrm>
        </p:spPr>
        <p:txBody>
          <a:bodyPr/>
          <a:lstStyle/>
          <a:p>
            <a:r>
              <a:rPr lang="en-US" dirty="0" smtClean="0"/>
              <a:t>Contact Information</a:t>
            </a:r>
            <a:endParaRPr lang="en-US" dirty="0"/>
          </a:p>
        </p:txBody>
      </p:sp>
      <p:sp>
        <p:nvSpPr>
          <p:cNvPr id="3" name="Content Placeholder 2"/>
          <p:cNvSpPr>
            <a:spLocks noGrp="1"/>
          </p:cNvSpPr>
          <p:nvPr>
            <p:ph sz="quarter" idx="1"/>
          </p:nvPr>
        </p:nvSpPr>
        <p:spPr>
          <a:xfrm>
            <a:off x="381000" y="1447800"/>
            <a:ext cx="8382000" cy="4953000"/>
          </a:xfrm>
        </p:spPr>
        <p:txBody>
          <a:bodyPr>
            <a:normAutofit fontScale="92500"/>
          </a:bodyPr>
          <a:lstStyle/>
          <a:p>
            <a:pPr>
              <a:spcBef>
                <a:spcPts val="0"/>
              </a:spcBef>
              <a:buNone/>
            </a:pPr>
            <a:r>
              <a:rPr lang="en-US" sz="2400" dirty="0" smtClean="0"/>
              <a:t>Tamika Brinson</a:t>
            </a:r>
          </a:p>
          <a:p>
            <a:pPr>
              <a:spcBef>
                <a:spcPts val="0"/>
              </a:spcBef>
              <a:buNone/>
            </a:pPr>
            <a:r>
              <a:rPr lang="en-US" sz="2400" dirty="0" smtClean="0"/>
              <a:t>Bureau of K-12 Assessment</a:t>
            </a:r>
          </a:p>
          <a:p>
            <a:pPr>
              <a:spcBef>
                <a:spcPts val="0"/>
              </a:spcBef>
              <a:buNone/>
            </a:pPr>
            <a:r>
              <a:rPr lang="en-US" sz="2400" dirty="0" smtClean="0">
                <a:hlinkClick r:id="rId3"/>
              </a:rPr>
              <a:t>Tamika.Brinson@fldoe.org</a:t>
            </a:r>
            <a:endParaRPr lang="en-US" sz="2400" dirty="0" smtClean="0"/>
          </a:p>
          <a:p>
            <a:pPr>
              <a:spcBef>
                <a:spcPts val="0"/>
              </a:spcBef>
              <a:buNone/>
            </a:pPr>
            <a:r>
              <a:rPr lang="en-US" sz="2400" dirty="0" smtClean="0"/>
              <a:t>(850) 245-0786</a:t>
            </a:r>
          </a:p>
          <a:p>
            <a:pPr>
              <a:spcBef>
                <a:spcPts val="0"/>
              </a:spcBef>
              <a:buNone/>
            </a:pPr>
            <a:endParaRPr lang="en-US" sz="2400" dirty="0" smtClean="0"/>
          </a:p>
          <a:p>
            <a:pPr>
              <a:spcBef>
                <a:spcPts val="0"/>
              </a:spcBef>
              <a:buNone/>
            </a:pPr>
            <a:r>
              <a:rPr lang="en-US" sz="2400" dirty="0" smtClean="0"/>
              <a:t>Leanne </a:t>
            </a:r>
            <a:r>
              <a:rPr lang="en-US" sz="2400" dirty="0" err="1" smtClean="0"/>
              <a:t>Grillot</a:t>
            </a:r>
            <a:endParaRPr lang="en-US" sz="2400" dirty="0" smtClean="0"/>
          </a:p>
          <a:p>
            <a:pPr>
              <a:spcBef>
                <a:spcPts val="0"/>
              </a:spcBef>
              <a:buNone/>
            </a:pPr>
            <a:r>
              <a:rPr lang="en-US" sz="2400" dirty="0" smtClean="0"/>
              <a:t>Bureau of Exceptional Education and Student Services </a:t>
            </a:r>
          </a:p>
          <a:p>
            <a:pPr>
              <a:spcBef>
                <a:spcPts val="0"/>
              </a:spcBef>
              <a:buNone/>
            </a:pPr>
            <a:r>
              <a:rPr lang="en-US" sz="2400" dirty="0" smtClean="0">
                <a:hlinkClick r:id="rId4"/>
              </a:rPr>
              <a:t>Leanne.Grillot@fldoe.org</a:t>
            </a:r>
            <a:endParaRPr lang="en-US" sz="2400" dirty="0" smtClean="0"/>
          </a:p>
          <a:p>
            <a:pPr>
              <a:spcBef>
                <a:spcPts val="0"/>
              </a:spcBef>
              <a:buNone/>
            </a:pPr>
            <a:r>
              <a:rPr lang="en-US" sz="2400" dirty="0" smtClean="0"/>
              <a:t>(850) 245-0478 </a:t>
            </a:r>
          </a:p>
          <a:p>
            <a:pPr>
              <a:spcBef>
                <a:spcPts val="0"/>
              </a:spcBef>
              <a:buNone/>
            </a:pPr>
            <a:endParaRPr lang="en-US" sz="2400" dirty="0" smtClean="0"/>
          </a:p>
          <a:p>
            <a:pPr>
              <a:spcBef>
                <a:spcPts val="0"/>
              </a:spcBef>
              <a:buNone/>
            </a:pPr>
            <a:r>
              <a:rPr lang="en-US" sz="2400" dirty="0" smtClean="0"/>
              <a:t>Bureau of Student Achievement through Language Acquisition </a:t>
            </a:r>
          </a:p>
          <a:p>
            <a:pPr>
              <a:spcBef>
                <a:spcPts val="0"/>
              </a:spcBef>
              <a:buNone/>
            </a:pPr>
            <a:r>
              <a:rPr lang="en-US" sz="2400" dirty="0" smtClean="0">
                <a:hlinkClick r:id="rId5"/>
              </a:rPr>
              <a:t>SALA@fldoe.org</a:t>
            </a:r>
            <a:r>
              <a:rPr lang="en-US" sz="2400" dirty="0" smtClean="0"/>
              <a:t> </a:t>
            </a:r>
          </a:p>
          <a:p>
            <a:pPr>
              <a:spcBef>
                <a:spcPts val="0"/>
              </a:spcBef>
              <a:buNone/>
            </a:pPr>
            <a:r>
              <a:rPr lang="en-US" sz="2400" dirty="0" smtClean="0"/>
              <a:t>(850) 245-0417</a:t>
            </a:r>
            <a:br>
              <a:rPr lang="en-US" sz="2400" dirty="0" smtClean="0"/>
            </a:br>
            <a:endParaRPr lang="en-US" sz="2400" dirty="0" smtClean="0"/>
          </a:p>
          <a:p>
            <a:pPr>
              <a:spcBef>
                <a:spcPts val="0"/>
              </a:spcBef>
              <a:buNone/>
            </a:pPr>
            <a:endParaRPr lang="en-US" sz="2400" dirty="0" smtClean="0"/>
          </a:p>
          <a:p>
            <a:pPr>
              <a:spcBef>
                <a:spcPts val="0"/>
              </a:spcBef>
              <a:buNone/>
            </a:pP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2819400"/>
            <a:ext cx="6172200" cy="1894362"/>
          </a:xfrm>
        </p:spPr>
        <p:txBody>
          <a:bodyPr/>
          <a:lstStyle/>
          <a:p>
            <a:r>
              <a:rPr lang="en-US" dirty="0" smtClean="0"/>
              <a:t>Florida Alternate Assessment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Dates</a:t>
            </a:r>
            <a:endParaRPr lang="en-US" dirty="0"/>
          </a:p>
        </p:txBody>
      </p:sp>
      <p:sp>
        <p:nvSpPr>
          <p:cNvPr id="3" name="Content Placeholder 2"/>
          <p:cNvSpPr>
            <a:spLocks noGrp="1"/>
          </p:cNvSpPr>
          <p:nvPr>
            <p:ph sz="quarter" idx="1"/>
          </p:nvPr>
        </p:nvSpPr>
        <p:spPr/>
        <p:txBody>
          <a:bodyPr>
            <a:normAutofit/>
          </a:bodyPr>
          <a:lstStyle/>
          <a:p>
            <a:r>
              <a:rPr lang="en-US" dirty="0" smtClean="0"/>
              <a:t>Practice Materials and Manuals </a:t>
            </a:r>
          </a:p>
          <a:p>
            <a:pPr lvl="1"/>
            <a:r>
              <a:rPr lang="en-US" dirty="0" smtClean="0"/>
              <a:t>Ship to districts the week of September 6</a:t>
            </a:r>
          </a:p>
          <a:p>
            <a:pPr lvl="1"/>
            <a:r>
              <a:rPr lang="en-US" dirty="0" smtClean="0"/>
              <a:t>Braille/Tactile Graphic ship to districts week of September 13</a:t>
            </a:r>
          </a:p>
          <a:p>
            <a:r>
              <a:rPr lang="en-US" dirty="0" smtClean="0"/>
              <a:t>One-sided and Braille materials for Spring assessment</a:t>
            </a:r>
          </a:p>
          <a:p>
            <a:pPr lvl="1"/>
            <a:r>
              <a:rPr lang="en-US" dirty="0" smtClean="0"/>
              <a:t>September 10 – October 12</a:t>
            </a:r>
          </a:p>
          <a:p>
            <a:pPr>
              <a:buNone/>
            </a:pPr>
            <a:r>
              <a:rPr lang="en-US" dirty="0" smtClean="0"/>
              <a:t>*Note:  The designated contact person to receive test materials will be notified when the window to order One-sided/Braille materials is open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Dates</a:t>
            </a:r>
            <a:endParaRPr lang="en-US" dirty="0"/>
          </a:p>
        </p:txBody>
      </p:sp>
      <p:sp>
        <p:nvSpPr>
          <p:cNvPr id="3" name="Content Placeholder 2"/>
          <p:cNvSpPr>
            <a:spLocks noGrp="1"/>
          </p:cNvSpPr>
          <p:nvPr>
            <p:ph sz="quarter" idx="1"/>
          </p:nvPr>
        </p:nvSpPr>
        <p:spPr>
          <a:xfrm>
            <a:off x="685800" y="1676400"/>
            <a:ext cx="8077200" cy="3581400"/>
          </a:xfrm>
        </p:spPr>
        <p:txBody>
          <a:bodyPr>
            <a:normAutofit/>
          </a:bodyPr>
          <a:lstStyle/>
          <a:p>
            <a:pPr>
              <a:spcBef>
                <a:spcPts val="0"/>
              </a:spcBef>
            </a:pPr>
            <a:r>
              <a:rPr lang="en-US" dirty="0" smtClean="0"/>
              <a:t>Florida Alternate Assessment </a:t>
            </a:r>
          </a:p>
          <a:p>
            <a:pPr>
              <a:spcBef>
                <a:spcPts val="0"/>
              </a:spcBef>
              <a:spcAft>
                <a:spcPts val="600"/>
              </a:spcAft>
              <a:buNone/>
            </a:pPr>
            <a:r>
              <a:rPr lang="en-US" dirty="0" smtClean="0"/>
              <a:t>    Spring 2013 Testing Schedule</a:t>
            </a:r>
          </a:p>
          <a:p>
            <a:pPr lvl="1"/>
            <a:r>
              <a:rPr lang="en-US" dirty="0" smtClean="0"/>
              <a:t>Participation reporting: Survey 2, October 8-12, 2012</a:t>
            </a:r>
          </a:p>
          <a:p>
            <a:pPr lvl="1"/>
            <a:r>
              <a:rPr lang="en-US" dirty="0" smtClean="0"/>
              <a:t>Enrollment verification file: December 2012</a:t>
            </a:r>
          </a:p>
          <a:p>
            <a:pPr lvl="1"/>
            <a:r>
              <a:rPr lang="en-US" dirty="0" smtClean="0"/>
              <a:t>Materials shipped to districts: week of February 18, 2013</a:t>
            </a:r>
          </a:p>
          <a:p>
            <a:pPr lvl="1"/>
            <a:r>
              <a:rPr lang="en-US" dirty="0" smtClean="0"/>
              <a:t>Student testing window: February 25 – March 29, 2013</a:t>
            </a:r>
          </a:p>
          <a:p>
            <a:pPr lvl="1"/>
            <a:r>
              <a:rPr lang="en-US" dirty="0" smtClean="0"/>
              <a:t>Materials returned to </a:t>
            </a:r>
            <a:r>
              <a:rPr lang="en-US" dirty="0" err="1" smtClean="0"/>
              <a:t>Piedra</a:t>
            </a:r>
            <a:r>
              <a:rPr lang="en-US" dirty="0" smtClean="0"/>
              <a:t>: no later than April 5, 2013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State Board of Education</a:t>
            </a:r>
            <a:br>
              <a:rPr lang="en-US" dirty="0" smtClean="0"/>
            </a:br>
            <a:r>
              <a:rPr lang="en-US" dirty="0" smtClean="0"/>
              <a:t>Rule 6A-1.0943</a:t>
            </a:r>
            <a:endParaRPr lang="en-US" dirty="0"/>
          </a:p>
        </p:txBody>
      </p:sp>
      <p:sp>
        <p:nvSpPr>
          <p:cNvPr id="3" name="Content Placeholder 2"/>
          <p:cNvSpPr>
            <a:spLocks noGrp="1"/>
          </p:cNvSpPr>
          <p:nvPr>
            <p:ph sz="quarter" idx="1"/>
          </p:nvPr>
        </p:nvSpPr>
        <p:spPr>
          <a:xfrm>
            <a:off x="457200" y="1828800"/>
            <a:ext cx="8229600" cy="4297363"/>
          </a:xfrm>
        </p:spPr>
        <p:txBody>
          <a:bodyPr>
            <a:normAutofit fontScale="92500"/>
          </a:bodyPr>
          <a:lstStyle/>
          <a:p>
            <a:r>
              <a:rPr lang="en-US" sz="2800" dirty="0" smtClean="0"/>
              <a:t>Statewide Assessment for Students with Disabilities</a:t>
            </a:r>
          </a:p>
          <a:p>
            <a:r>
              <a:rPr lang="en-US" sz="2800" dirty="0" smtClean="0"/>
              <a:t>Each school board shall utilize appropriate and allowable accommodations for statewide assessments within the limits prescribed herein and current statewide assessment test administration manuals published by the Florida Department of Education  Bureau of Assessment and School Performance, and Bureau of Exceptional Education and Student Services.</a:t>
            </a:r>
            <a:endParaRPr lang="en-US"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eaLnBrk="1" hangingPunct="1">
              <a:defRPr/>
            </a:pPr>
            <a:r>
              <a:rPr lang="en-US" dirty="0" smtClean="0"/>
              <a:t>Answer Sheet Errors</a:t>
            </a:r>
            <a:endParaRPr lang="en-US" dirty="0"/>
          </a:p>
        </p:txBody>
      </p:sp>
      <p:sp>
        <p:nvSpPr>
          <p:cNvPr id="39938" name="Content Placeholder 4"/>
          <p:cNvSpPr>
            <a:spLocks noGrp="1"/>
          </p:cNvSpPr>
          <p:nvPr>
            <p:ph sz="quarter" idx="1"/>
          </p:nvPr>
        </p:nvSpPr>
        <p:spPr>
          <a:xfrm>
            <a:off x="914400" y="1447800"/>
            <a:ext cx="7848600" cy="5105400"/>
          </a:xfrm>
        </p:spPr>
        <p:txBody>
          <a:bodyPr>
            <a:normAutofit/>
          </a:bodyPr>
          <a:lstStyle/>
          <a:p>
            <a:pPr eaLnBrk="1" hangingPunct="1"/>
            <a:r>
              <a:rPr lang="en-US" dirty="0" smtClean="0"/>
              <a:t>Three main errors that can impact scoring and student results</a:t>
            </a:r>
          </a:p>
          <a:p>
            <a:pPr lvl="1" eaLnBrk="1" hangingPunct="1"/>
            <a:r>
              <a:rPr lang="en-US" dirty="0" smtClean="0"/>
              <a:t>Incomplete Academic Area (N=270)</a:t>
            </a:r>
          </a:p>
          <a:p>
            <a:pPr lvl="2" eaLnBrk="1" hangingPunct="1"/>
            <a:r>
              <a:rPr lang="en-US" dirty="0" smtClean="0"/>
              <a:t>One or more items was left blank</a:t>
            </a:r>
          </a:p>
          <a:p>
            <a:pPr lvl="1" eaLnBrk="1" hangingPunct="1"/>
            <a:r>
              <a:rPr lang="en-US" dirty="0" smtClean="0"/>
              <a:t>Too Many Marks (N=38)</a:t>
            </a:r>
          </a:p>
          <a:p>
            <a:pPr lvl="2" eaLnBrk="1" hangingPunct="1"/>
            <a:r>
              <a:rPr lang="en-US" dirty="0" smtClean="0"/>
              <a:t>More than one bubble was completed for a specific item</a:t>
            </a:r>
          </a:p>
          <a:p>
            <a:pPr lvl="1" eaLnBrk="1" hangingPunct="1"/>
            <a:r>
              <a:rPr lang="en-US" dirty="0" smtClean="0"/>
              <a:t>Incorrect Academic Area (N=56)</a:t>
            </a:r>
          </a:p>
          <a:p>
            <a:pPr lvl="2" eaLnBrk="1" hangingPunct="1"/>
            <a:r>
              <a:rPr lang="en-US" dirty="0" smtClean="0"/>
              <a:t>An incorrect area was completed for a student’s grade-level (e.g., Writing for a 5</a:t>
            </a:r>
            <a:r>
              <a:rPr lang="en-US" baseline="30000" dirty="0" smtClean="0"/>
              <a:t>th</a:t>
            </a:r>
            <a:r>
              <a:rPr lang="en-US" dirty="0" smtClean="0"/>
              <a:t> grader, Reading for an 11</a:t>
            </a:r>
            <a:r>
              <a:rPr lang="en-US" baseline="30000" dirty="0" smtClean="0"/>
              <a:t>th</a:t>
            </a:r>
            <a:r>
              <a:rPr lang="en-US" dirty="0" smtClean="0"/>
              <a:t> grader)</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cs typeface="Arial" pitchFamily="34" charset="0"/>
              </a:rPr>
              <a:t>Reading Results</a:t>
            </a:r>
            <a:endParaRPr lang="en-US" dirty="0">
              <a:cs typeface="Arial" pitchFamily="34" charset="0"/>
            </a:endParaRPr>
          </a:p>
        </p:txBody>
      </p:sp>
      <p:graphicFrame>
        <p:nvGraphicFramePr>
          <p:cNvPr id="4" name="Content Placeholder 3"/>
          <p:cNvGraphicFramePr>
            <a:graphicFrameLocks noGrp="1"/>
          </p:cNvGraphicFramePr>
          <p:nvPr>
            <p:ph sz="quarter" idx="1"/>
          </p:nvPr>
        </p:nvGraphicFramePr>
        <p:xfrm>
          <a:off x="762000" y="1295400"/>
          <a:ext cx="8686800" cy="48006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cs typeface="Arial" pitchFamily="34" charset="0"/>
              </a:rPr>
              <a:t>Mathematics Results</a:t>
            </a:r>
            <a:endParaRPr lang="en-US" dirty="0">
              <a:cs typeface="Arial" pitchFamily="34" charset="0"/>
            </a:endParaRPr>
          </a:p>
        </p:txBody>
      </p:sp>
      <p:graphicFrame>
        <p:nvGraphicFramePr>
          <p:cNvPr id="4" name="Content Placeholder 3"/>
          <p:cNvGraphicFramePr>
            <a:graphicFrameLocks noGrp="1"/>
          </p:cNvGraphicFramePr>
          <p:nvPr>
            <p:ph sz="quarter" idx="1"/>
          </p:nvPr>
        </p:nvGraphicFramePr>
        <p:xfrm>
          <a:off x="838200" y="1600200"/>
          <a:ext cx="8305800" cy="432276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cs typeface="Arial" pitchFamily="34" charset="0"/>
              </a:rPr>
              <a:t>Writing Results</a:t>
            </a:r>
            <a:endParaRPr lang="en-US" dirty="0">
              <a:cs typeface="Arial" pitchFamily="34" charset="0"/>
            </a:endParaRPr>
          </a:p>
        </p:txBody>
      </p:sp>
      <p:graphicFrame>
        <p:nvGraphicFramePr>
          <p:cNvPr id="4" name="Content Placeholder 3"/>
          <p:cNvGraphicFramePr>
            <a:graphicFrameLocks noGrp="1"/>
          </p:cNvGraphicFramePr>
          <p:nvPr>
            <p:ph sz="quarter" idx="1"/>
          </p:nvPr>
        </p:nvGraphicFramePr>
        <p:xfrm>
          <a:off x="914400" y="1371600"/>
          <a:ext cx="8026400" cy="4876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cs typeface="Arial" pitchFamily="34" charset="0"/>
              </a:rPr>
              <a:t>Science Results</a:t>
            </a:r>
            <a:endParaRPr lang="en-US" dirty="0">
              <a:cs typeface="Arial" pitchFamily="34" charset="0"/>
            </a:endParaRPr>
          </a:p>
        </p:txBody>
      </p:sp>
      <p:graphicFrame>
        <p:nvGraphicFramePr>
          <p:cNvPr id="4" name="Content Placeholder 3"/>
          <p:cNvGraphicFramePr>
            <a:graphicFrameLocks noGrp="1"/>
          </p:cNvGraphicFramePr>
          <p:nvPr>
            <p:ph sz="quarter" idx="1"/>
          </p:nvPr>
        </p:nvGraphicFramePr>
        <p:xfrm>
          <a:off x="914400" y="1600200"/>
          <a:ext cx="8026400" cy="432276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eaLnBrk="1" hangingPunct="1">
              <a:defRPr/>
            </a:pPr>
            <a:r>
              <a:rPr lang="en-US" dirty="0" smtClean="0"/>
              <a:t>New Assessment</a:t>
            </a:r>
            <a:endParaRPr lang="en-US" dirty="0"/>
          </a:p>
        </p:txBody>
      </p:sp>
      <p:sp>
        <p:nvSpPr>
          <p:cNvPr id="39938" name="Content Placeholder 4"/>
          <p:cNvSpPr>
            <a:spLocks noGrp="1"/>
          </p:cNvSpPr>
          <p:nvPr>
            <p:ph sz="quarter" idx="1"/>
          </p:nvPr>
        </p:nvSpPr>
        <p:spPr>
          <a:xfrm>
            <a:off x="914400" y="1447800"/>
            <a:ext cx="7848600" cy="5105400"/>
          </a:xfrm>
        </p:spPr>
        <p:txBody>
          <a:bodyPr>
            <a:normAutofit/>
          </a:bodyPr>
          <a:lstStyle/>
          <a:p>
            <a:pPr eaLnBrk="1" hangingPunct="1"/>
            <a:r>
              <a:rPr lang="en-US" dirty="0" smtClean="0"/>
              <a:t>Florida is a member of the National Center and State Collaborative Consortium for Alternate Assessment based on Alternate Achievement Standards </a:t>
            </a:r>
          </a:p>
          <a:p>
            <a:pPr eaLnBrk="1" hangingPunct="1"/>
            <a:r>
              <a:rPr lang="en-US" dirty="0" smtClean="0"/>
              <a:t>New assessment aligned to the CCSS planned for Spring 2015</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7467600" cy="884238"/>
          </a:xfrm>
        </p:spPr>
        <p:txBody>
          <a:bodyPr/>
          <a:lstStyle/>
          <a:p>
            <a:r>
              <a:rPr lang="en-US" dirty="0" smtClean="0"/>
              <a:t>FAA Contact Information</a:t>
            </a:r>
            <a:endParaRPr lang="en-US" dirty="0"/>
          </a:p>
        </p:txBody>
      </p:sp>
      <p:sp>
        <p:nvSpPr>
          <p:cNvPr id="3" name="Content Placeholder 2"/>
          <p:cNvSpPr>
            <a:spLocks noGrp="1"/>
          </p:cNvSpPr>
          <p:nvPr>
            <p:ph sz="quarter" idx="1"/>
          </p:nvPr>
        </p:nvSpPr>
        <p:spPr>
          <a:xfrm>
            <a:off x="381000" y="1447800"/>
            <a:ext cx="8382000" cy="4953000"/>
          </a:xfrm>
        </p:spPr>
        <p:txBody>
          <a:bodyPr>
            <a:normAutofit/>
          </a:bodyPr>
          <a:lstStyle/>
          <a:p>
            <a:pPr>
              <a:spcBef>
                <a:spcPts val="0"/>
              </a:spcBef>
              <a:buNone/>
            </a:pPr>
            <a:r>
              <a:rPr lang="en-US" sz="2400" dirty="0" smtClean="0"/>
              <a:t>Karen Denbroeder </a:t>
            </a:r>
          </a:p>
          <a:p>
            <a:pPr>
              <a:spcBef>
                <a:spcPts val="0"/>
              </a:spcBef>
              <a:buNone/>
            </a:pPr>
            <a:r>
              <a:rPr lang="en-US" sz="2400" dirty="0" smtClean="0"/>
              <a:t>Bureau of Exceptional Education and Student Services </a:t>
            </a:r>
          </a:p>
          <a:p>
            <a:pPr>
              <a:spcBef>
                <a:spcPts val="0"/>
              </a:spcBef>
              <a:buNone/>
            </a:pPr>
            <a:r>
              <a:rPr lang="en-US" dirty="0" smtClean="0">
                <a:hlinkClick r:id="rId3"/>
              </a:rPr>
              <a:t>Karen.Denbroeder@fldoe.org</a:t>
            </a:r>
            <a:endParaRPr lang="en-US" dirty="0" smtClean="0"/>
          </a:p>
          <a:p>
            <a:pPr>
              <a:spcBef>
                <a:spcPts val="0"/>
              </a:spcBef>
              <a:buNone/>
            </a:pPr>
            <a:r>
              <a:rPr lang="en-US" dirty="0" smtClean="0"/>
              <a:t>(850) 245-0475 </a:t>
            </a:r>
          </a:p>
          <a:p>
            <a:pPr>
              <a:spcBef>
                <a:spcPts val="0"/>
              </a:spcBef>
              <a:buNone/>
            </a:pPr>
            <a:endParaRPr lang="en-US" sz="2400" dirty="0" smtClean="0"/>
          </a:p>
          <a:p>
            <a:pPr>
              <a:spcBef>
                <a:spcPts val="0"/>
              </a:spcBef>
              <a:buNone/>
            </a:pPr>
            <a:r>
              <a:rPr lang="en-US" dirty="0" smtClean="0"/>
              <a:t>Angela Nathaniel </a:t>
            </a:r>
            <a:endParaRPr lang="en-US" sz="2400" dirty="0" smtClean="0"/>
          </a:p>
          <a:p>
            <a:pPr>
              <a:spcBef>
                <a:spcPts val="0"/>
              </a:spcBef>
              <a:buNone/>
            </a:pPr>
            <a:r>
              <a:rPr lang="en-US" dirty="0" smtClean="0"/>
              <a:t>Bureau of Exceptional Education and Student Services </a:t>
            </a:r>
          </a:p>
          <a:p>
            <a:pPr>
              <a:spcBef>
                <a:spcPts val="0"/>
              </a:spcBef>
              <a:buNone/>
            </a:pPr>
            <a:r>
              <a:rPr lang="en-US" dirty="0" smtClean="0">
                <a:hlinkClick r:id="rId4"/>
              </a:rPr>
              <a:t>Angela.Nathaniel@fldoe.org</a:t>
            </a:r>
            <a:endParaRPr lang="en-US" dirty="0" smtClean="0"/>
          </a:p>
          <a:p>
            <a:pPr>
              <a:spcBef>
                <a:spcPts val="0"/>
              </a:spcBef>
              <a:buNone/>
            </a:pPr>
            <a:r>
              <a:rPr lang="en-US" dirty="0" smtClean="0"/>
              <a:t>(850) 245-0475 </a:t>
            </a:r>
            <a:r>
              <a:rPr lang="en-US" sz="2400" dirty="0" smtClean="0"/>
              <a:t/>
            </a:r>
            <a:br>
              <a:rPr lang="en-US" sz="2400" dirty="0" smtClean="0"/>
            </a:br>
            <a:endParaRPr lang="en-US" sz="2400" dirty="0" smtClean="0"/>
          </a:p>
          <a:p>
            <a:pPr>
              <a:spcBef>
                <a:spcPts val="0"/>
              </a:spcBef>
              <a:buNone/>
            </a:pPr>
            <a:endParaRPr lang="en-US" sz="2400" dirty="0" smtClean="0"/>
          </a:p>
          <a:p>
            <a:pPr>
              <a:spcBef>
                <a:spcPts val="0"/>
              </a:spcBef>
              <a:buNone/>
            </a:pP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Available PBT Accommodations for </a:t>
            </a:r>
            <a:br>
              <a:rPr lang="en-US" dirty="0" smtClean="0"/>
            </a:br>
            <a:r>
              <a:rPr lang="en-US" dirty="0" smtClean="0"/>
              <a:t>Students with Disabilities</a:t>
            </a:r>
            <a:endParaRPr lang="en-US" dirty="0"/>
          </a:p>
        </p:txBody>
      </p:sp>
      <p:graphicFrame>
        <p:nvGraphicFramePr>
          <p:cNvPr id="4" name="Content Placeholder 7"/>
          <p:cNvGraphicFramePr>
            <a:graphicFrameLocks noGrp="1"/>
          </p:cNvGraphicFramePr>
          <p:nvPr>
            <p:ph sz="quarter" idx="1"/>
          </p:nvPr>
        </p:nvGraphicFramePr>
        <p:xfrm>
          <a:off x="457200" y="1600200"/>
          <a:ext cx="7467600" cy="2103120"/>
        </p:xfrm>
        <a:graphic>
          <a:graphicData uri="http://schemas.openxmlformats.org/drawingml/2006/table">
            <a:tbl>
              <a:tblPr firstRow="1" bandRow="1">
                <a:tableStyleId>{7E9639D4-E3E2-4D34-9284-5A2195B3D0D7}</a:tableStyleId>
              </a:tblPr>
              <a:tblGrid>
                <a:gridCol w="3180644"/>
                <a:gridCol w="4286956"/>
              </a:tblGrid>
              <a:tr h="685800">
                <a:tc>
                  <a:txBody>
                    <a:bodyPr/>
                    <a:lstStyle/>
                    <a:p>
                      <a:r>
                        <a:rPr lang="en-US" dirty="0" smtClean="0"/>
                        <a:t>Accommodation</a:t>
                      </a:r>
                      <a:r>
                        <a:rPr lang="en-US" baseline="0" dirty="0" smtClean="0"/>
                        <a:t> Category</a:t>
                      </a:r>
                      <a:endParaRPr lang="en-US" dirty="0"/>
                    </a:p>
                  </a:txBody>
                  <a:tcPr marL="82973" marR="82973">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Accommodated Test Materials/Forms</a:t>
                      </a:r>
                      <a:endParaRPr lang="en-US" dirty="0"/>
                    </a:p>
                  </a:txBody>
                  <a:tcPr marL="82973" marR="82973">
                    <a:lnL w="12700" cap="flat" cmpd="sng" algn="ctr">
                      <a:noFill/>
                      <a:prstDash val="solid"/>
                      <a:round/>
                      <a:headEnd type="none" w="med" len="med"/>
                      <a:tailEnd type="none" w="med" len="med"/>
                    </a:lnL>
                  </a:tcPr>
                </a:tc>
              </a:tr>
              <a:tr h="1104900">
                <a:tc>
                  <a:txBody>
                    <a:bodyPr/>
                    <a:lstStyle/>
                    <a:p>
                      <a:r>
                        <a:rPr lang="en-US" dirty="0" smtClean="0"/>
                        <a:t>Flexible</a:t>
                      </a:r>
                      <a:r>
                        <a:rPr lang="en-US" baseline="0" dirty="0" smtClean="0"/>
                        <a:t> Presentation</a:t>
                      </a:r>
                      <a:endParaRPr lang="en-US" dirty="0"/>
                    </a:p>
                  </a:txBody>
                  <a:tcPr marL="82973" marR="82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600"/>
                        </a:spcAft>
                        <a:buFontTx/>
                        <a:buChar char="-"/>
                      </a:pPr>
                      <a:r>
                        <a:rPr lang="en-US" baseline="0" dirty="0" smtClean="0"/>
                        <a:t> La</a:t>
                      </a:r>
                      <a:r>
                        <a:rPr lang="en-US" dirty="0" smtClean="0"/>
                        <a:t>rge Print</a:t>
                      </a:r>
                    </a:p>
                    <a:p>
                      <a:pPr>
                        <a:spcAft>
                          <a:spcPts val="600"/>
                        </a:spcAft>
                        <a:buFontTx/>
                        <a:buChar char="-"/>
                      </a:pPr>
                      <a:r>
                        <a:rPr lang="en-US" dirty="0" smtClean="0"/>
                        <a:t> Braille</a:t>
                      </a:r>
                    </a:p>
                    <a:p>
                      <a:pPr>
                        <a:spcAft>
                          <a:spcPts val="600"/>
                        </a:spcAft>
                        <a:buFontTx/>
                        <a:buChar char="-"/>
                      </a:pPr>
                      <a:r>
                        <a:rPr lang="en-US" dirty="0" smtClean="0"/>
                        <a:t> One-Item-Per-Page</a:t>
                      </a:r>
                    </a:p>
                    <a:p>
                      <a:endParaRPr lang="en-US" dirty="0"/>
                    </a:p>
                  </a:txBody>
                  <a:tcPr marL="82973" marR="82973">
                    <a:lnL w="12700" cap="flat" cmpd="sng" algn="ctr">
                      <a:solidFill>
                        <a:schemeClr val="tx1"/>
                      </a:solidFill>
                      <a:prstDash val="solid"/>
                      <a:round/>
                      <a:headEnd type="none" w="med" len="med"/>
                      <a:tailEnd type="none" w="med" len="med"/>
                    </a:lnL>
                  </a:tcPr>
                </a:tc>
              </a:tr>
            </a:tbl>
          </a:graphicData>
        </a:graphic>
      </p:graphicFrame>
      <p:sp>
        <p:nvSpPr>
          <p:cNvPr id="5" name="TextBox 4"/>
          <p:cNvSpPr txBox="1"/>
          <p:nvPr/>
        </p:nvSpPr>
        <p:spPr>
          <a:xfrm>
            <a:off x="533400" y="3886200"/>
            <a:ext cx="7543800" cy="646331"/>
          </a:xfrm>
          <a:prstGeom prst="rect">
            <a:avLst/>
          </a:prstGeom>
          <a:noFill/>
        </p:spPr>
        <p:txBody>
          <a:bodyPr wrap="square" rtlCol="0">
            <a:spAutoFit/>
          </a:bodyPr>
          <a:lstStyle/>
          <a:p>
            <a:r>
              <a:rPr lang="en-US" dirty="0" smtClean="0"/>
              <a:t>Additional Administration Accommodations: Flexible Responding, Flexible Setting, Flexible Scheduling, Assistive Devices and Tools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7467600" cy="1143000"/>
          </a:xfrm>
        </p:spPr>
        <p:txBody>
          <a:bodyPr>
            <a:normAutofit/>
          </a:bodyPr>
          <a:lstStyle/>
          <a:p>
            <a:r>
              <a:rPr lang="en-US" dirty="0" smtClean="0"/>
              <a:t>Special Document</a:t>
            </a:r>
            <a:br>
              <a:rPr lang="en-US" dirty="0" smtClean="0"/>
            </a:br>
            <a:r>
              <a:rPr lang="en-US" dirty="0" smtClean="0"/>
              <a:t>Configuration</a:t>
            </a:r>
            <a:endParaRPr lang="en-US" dirty="0"/>
          </a:p>
        </p:txBody>
      </p:sp>
      <p:sp>
        <p:nvSpPr>
          <p:cNvPr id="3" name="Content Placeholder 2"/>
          <p:cNvSpPr>
            <a:spLocks noGrp="1"/>
          </p:cNvSpPr>
          <p:nvPr>
            <p:ph sz="quarter" idx="1"/>
          </p:nvPr>
        </p:nvSpPr>
        <p:spPr>
          <a:xfrm>
            <a:off x="228600" y="1600200"/>
            <a:ext cx="8305800" cy="4525963"/>
          </a:xfrm>
        </p:spPr>
        <p:txBody>
          <a:bodyPr/>
          <a:lstStyle/>
          <a:p>
            <a:r>
              <a:rPr lang="en-US" dirty="0" smtClean="0"/>
              <a:t>Large Print Kit</a:t>
            </a:r>
          </a:p>
          <a:p>
            <a:pPr lvl="1"/>
            <a:r>
              <a:rPr lang="en-US" dirty="0" smtClean="0"/>
              <a:t>Large Print + Regular Print </a:t>
            </a:r>
          </a:p>
          <a:p>
            <a:r>
              <a:rPr lang="en-US" dirty="0" smtClean="0"/>
              <a:t>Braille Kit</a:t>
            </a:r>
          </a:p>
          <a:p>
            <a:pPr lvl="1"/>
            <a:r>
              <a:rPr lang="en-US" dirty="0" smtClean="0"/>
              <a:t>Braille + Regular Print</a:t>
            </a:r>
          </a:p>
          <a:p>
            <a:pPr lvl="1"/>
            <a:r>
              <a:rPr lang="en-US" dirty="0" smtClean="0"/>
              <a:t>All </a:t>
            </a:r>
            <a:r>
              <a:rPr lang="en-US" dirty="0" err="1" smtClean="0"/>
              <a:t>braille</a:t>
            </a:r>
            <a:r>
              <a:rPr lang="en-US" dirty="0" smtClean="0"/>
              <a:t> tests: Session/Volume 1 and Session/Volume 2</a:t>
            </a:r>
          </a:p>
          <a:p>
            <a:r>
              <a:rPr lang="en-US" dirty="0" smtClean="0"/>
              <a:t>One-Item-Per-Page Kit</a:t>
            </a:r>
          </a:p>
          <a:p>
            <a:pPr lvl="1"/>
            <a:r>
              <a:rPr lang="en-US" dirty="0" smtClean="0"/>
              <a:t>OIPP + Regular Print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467600" cy="1143000"/>
          </a:xfrm>
        </p:spPr>
        <p:txBody>
          <a:bodyPr>
            <a:normAutofit/>
          </a:bodyPr>
          <a:lstStyle/>
          <a:p>
            <a:r>
              <a:rPr lang="en-US" dirty="0" smtClean="0"/>
              <a:t>Available CBT Accommodations for </a:t>
            </a:r>
            <a:br>
              <a:rPr lang="en-US" dirty="0" smtClean="0"/>
            </a:br>
            <a:r>
              <a:rPr lang="en-US" dirty="0" smtClean="0"/>
              <a:t>Students with Disabilities</a:t>
            </a:r>
            <a:endParaRPr lang="en-US" dirty="0"/>
          </a:p>
        </p:txBody>
      </p:sp>
      <p:graphicFrame>
        <p:nvGraphicFramePr>
          <p:cNvPr id="4" name="Content Placeholder 7"/>
          <p:cNvGraphicFramePr>
            <a:graphicFrameLocks noGrp="1"/>
          </p:cNvGraphicFramePr>
          <p:nvPr>
            <p:ph sz="quarter" idx="1"/>
          </p:nvPr>
        </p:nvGraphicFramePr>
        <p:xfrm>
          <a:off x="457200" y="1219200"/>
          <a:ext cx="7620000" cy="4595227"/>
        </p:xfrm>
        <a:graphic>
          <a:graphicData uri="http://schemas.openxmlformats.org/drawingml/2006/table">
            <a:tbl>
              <a:tblPr firstRow="1" bandRow="1">
                <a:tableStyleId>{7E9639D4-E3E2-4D34-9284-5A2195B3D0D7}</a:tableStyleId>
              </a:tblPr>
              <a:tblGrid>
                <a:gridCol w="3118278"/>
                <a:gridCol w="4501722"/>
              </a:tblGrid>
              <a:tr h="709027">
                <a:tc>
                  <a:txBody>
                    <a:bodyPr/>
                    <a:lstStyle/>
                    <a:p>
                      <a:r>
                        <a:rPr lang="en-US" dirty="0" smtClean="0"/>
                        <a:t>Accommodation</a:t>
                      </a:r>
                      <a:r>
                        <a:rPr lang="en-US" baseline="0" dirty="0" smtClean="0"/>
                        <a:t> Category</a:t>
                      </a:r>
                      <a:endParaRPr lang="en-US" dirty="0"/>
                    </a:p>
                  </a:txBody>
                  <a:tcPr marL="82973" marR="82973">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Accommodated Test Materials/Forms</a:t>
                      </a:r>
                      <a:endParaRPr lang="en-US" dirty="0"/>
                    </a:p>
                  </a:txBody>
                  <a:tcPr marL="82973" marR="82973">
                    <a:lnL w="12700" cap="flat" cmpd="sng" algn="ctr">
                      <a:noFill/>
                      <a:prstDash val="solid"/>
                      <a:round/>
                      <a:headEnd type="none" w="med" len="med"/>
                      <a:tailEnd type="none" w="med" len="med"/>
                    </a:lnL>
                  </a:tcPr>
                </a:tc>
              </a:tr>
              <a:tr h="1837167">
                <a:tc>
                  <a:txBody>
                    <a:bodyPr/>
                    <a:lstStyle/>
                    <a:p>
                      <a:r>
                        <a:rPr lang="en-US" dirty="0" smtClean="0"/>
                        <a:t>Flexible</a:t>
                      </a:r>
                      <a:r>
                        <a:rPr lang="en-US" baseline="0" dirty="0" smtClean="0"/>
                        <a:t> Presentation</a:t>
                      </a:r>
                      <a:endParaRPr lang="en-US" dirty="0"/>
                    </a:p>
                  </a:txBody>
                  <a:tcPr marL="82973" marR="82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17475" indent="-117475">
                        <a:spcAft>
                          <a:spcPts val="600"/>
                        </a:spcAft>
                        <a:buFontTx/>
                        <a:buNone/>
                      </a:pPr>
                      <a:r>
                        <a:rPr lang="en-US" dirty="0" err="1" smtClean="0"/>
                        <a:t>TestHear</a:t>
                      </a:r>
                      <a:r>
                        <a:rPr lang="en-US" baseline="0" dirty="0" smtClean="0"/>
                        <a:t> </a:t>
                      </a:r>
                      <a:r>
                        <a:rPr lang="en-US" dirty="0" smtClean="0"/>
                        <a:t>Accommodated</a:t>
                      </a:r>
                      <a:r>
                        <a:rPr lang="en-US" baseline="0" dirty="0" smtClean="0"/>
                        <a:t> CBT F</a:t>
                      </a:r>
                      <a:r>
                        <a:rPr lang="en-US" dirty="0" smtClean="0"/>
                        <a:t>orms   </a:t>
                      </a:r>
                    </a:p>
                    <a:p>
                      <a:pPr marL="347663" lvl="1" indent="-180975">
                        <a:spcAft>
                          <a:spcPts val="600"/>
                        </a:spcAft>
                        <a:buFontTx/>
                        <a:buChar char="-"/>
                      </a:pPr>
                      <a:r>
                        <a:rPr lang="en-US" baseline="0" dirty="0" smtClean="0"/>
                        <a:t>La</a:t>
                      </a:r>
                      <a:r>
                        <a:rPr lang="en-US" dirty="0" smtClean="0"/>
                        <a:t>rge Print</a:t>
                      </a:r>
                    </a:p>
                    <a:p>
                      <a:pPr marL="347663" lvl="1" indent="-180975">
                        <a:spcAft>
                          <a:spcPts val="600"/>
                        </a:spcAft>
                        <a:buFontTx/>
                        <a:buChar char="-"/>
                      </a:pPr>
                      <a:r>
                        <a:rPr lang="en-US" dirty="0" smtClean="0"/>
                        <a:t>Color</a:t>
                      </a:r>
                      <a:r>
                        <a:rPr lang="en-US" baseline="0" dirty="0" smtClean="0"/>
                        <a:t> Contrast</a:t>
                      </a:r>
                      <a:endParaRPr lang="en-US" dirty="0" smtClean="0"/>
                    </a:p>
                    <a:p>
                      <a:pPr marL="347663" lvl="1" indent="-180975">
                        <a:spcAft>
                          <a:spcPts val="600"/>
                        </a:spcAft>
                        <a:buFontTx/>
                        <a:buChar char="-"/>
                      </a:pPr>
                      <a:r>
                        <a:rPr lang="en-US" dirty="0" smtClean="0"/>
                        <a:t> Zoom</a:t>
                      </a:r>
                    </a:p>
                    <a:p>
                      <a:pPr marL="347663" lvl="1" indent="-180975">
                        <a:spcAft>
                          <a:spcPts val="600"/>
                        </a:spcAft>
                        <a:buFontTx/>
                        <a:buChar char="-"/>
                      </a:pPr>
                      <a:r>
                        <a:rPr lang="en-US" baseline="0" dirty="0" smtClean="0"/>
                        <a:t> Screen Reader</a:t>
                      </a:r>
                      <a:endParaRPr lang="en-US" dirty="0" smtClean="0"/>
                    </a:p>
                    <a:p>
                      <a:pPr marL="117475" indent="-117475">
                        <a:spcAft>
                          <a:spcPts val="600"/>
                        </a:spcAft>
                        <a:buFontTx/>
                        <a:buNone/>
                      </a:pPr>
                      <a:r>
                        <a:rPr lang="en-US" dirty="0" smtClean="0"/>
                        <a:t>Paper-Based Accommodations</a:t>
                      </a:r>
                    </a:p>
                    <a:p>
                      <a:pPr marL="398463" lvl="1" indent="-231775">
                        <a:spcAft>
                          <a:spcPts val="600"/>
                        </a:spcAft>
                        <a:buFontTx/>
                        <a:buChar char="-"/>
                      </a:pPr>
                      <a:r>
                        <a:rPr lang="en-US" dirty="0" smtClean="0"/>
                        <a:t>Regular Print</a:t>
                      </a:r>
                    </a:p>
                    <a:p>
                      <a:pPr marL="398463" lvl="1" indent="-231775">
                        <a:spcAft>
                          <a:spcPts val="600"/>
                        </a:spcAft>
                        <a:buFontTx/>
                        <a:buChar char="-"/>
                      </a:pPr>
                      <a:r>
                        <a:rPr lang="en-US" baseline="0" dirty="0" smtClean="0"/>
                        <a:t>Braille</a:t>
                      </a:r>
                    </a:p>
                    <a:p>
                      <a:pPr marL="398463" lvl="1" indent="-231775">
                        <a:spcAft>
                          <a:spcPts val="600"/>
                        </a:spcAft>
                        <a:buFontTx/>
                        <a:buChar char="-"/>
                      </a:pPr>
                      <a:r>
                        <a:rPr lang="en-US" baseline="0" dirty="0" smtClean="0"/>
                        <a:t>Reading Passage Booklets</a:t>
                      </a:r>
                      <a:endParaRPr lang="en-US" dirty="0" smtClean="0"/>
                    </a:p>
                  </a:txBody>
                  <a:tcPr marL="82973" marR="82973">
                    <a:lnL w="12700" cap="flat" cmpd="sng" algn="ctr">
                      <a:solidFill>
                        <a:schemeClr val="tx1"/>
                      </a:solidFill>
                      <a:prstDash val="solid"/>
                      <a:round/>
                      <a:headEnd type="none" w="med" len="med"/>
                      <a:tailEnd type="none" w="med" len="med"/>
                    </a:lnL>
                  </a:tcPr>
                </a:tc>
              </a:tr>
              <a:tr h="594006">
                <a:tc>
                  <a:txBody>
                    <a:bodyPr/>
                    <a:lstStyle/>
                    <a:p>
                      <a:r>
                        <a:rPr lang="en-US" dirty="0" smtClean="0"/>
                        <a:t>Assistive Devices and Tools</a:t>
                      </a:r>
                      <a:endParaRPr lang="en-US" dirty="0"/>
                    </a:p>
                  </a:txBody>
                  <a:tcPr marL="82973" marR="82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600"/>
                        </a:spcAft>
                      </a:pPr>
                      <a:r>
                        <a:rPr lang="en-US" dirty="0" err="1" smtClean="0"/>
                        <a:t>TestHear</a:t>
                      </a:r>
                      <a:r>
                        <a:rPr lang="en-US" dirty="0" smtClean="0"/>
                        <a:t> Accommodated</a:t>
                      </a:r>
                      <a:r>
                        <a:rPr lang="en-US" baseline="0" dirty="0" smtClean="0"/>
                        <a:t> CBT Form</a:t>
                      </a:r>
                    </a:p>
                    <a:p>
                      <a:pPr marL="0" marR="0" lvl="1" indent="166688" algn="l" defTabSz="914400" rtl="0" eaLnBrk="1" fontAlgn="auto" latinLnBrk="0" hangingPunct="1">
                        <a:lnSpc>
                          <a:spcPct val="100000"/>
                        </a:lnSpc>
                        <a:spcBef>
                          <a:spcPts val="0"/>
                        </a:spcBef>
                        <a:spcAft>
                          <a:spcPts val="0"/>
                        </a:spcAft>
                        <a:buClrTx/>
                        <a:buSzTx/>
                        <a:buFontTx/>
                        <a:buNone/>
                        <a:tabLst/>
                        <a:defRPr/>
                      </a:pPr>
                      <a:r>
                        <a:rPr lang="en-US" dirty="0" smtClean="0"/>
                        <a:t>-  Assistive Devices</a:t>
                      </a:r>
                      <a:endParaRPr lang="en-US" dirty="0"/>
                    </a:p>
                  </a:txBody>
                  <a:tcPr marL="82973" marR="82973">
                    <a:lnL w="12700" cap="flat" cmpd="sng" algn="ctr">
                      <a:solidFill>
                        <a:schemeClr val="tx1"/>
                      </a:solidFill>
                      <a:prstDash val="solid"/>
                      <a:round/>
                      <a:headEnd type="none" w="med" len="med"/>
                      <a:tailEnd type="none" w="med" len="med"/>
                    </a:lnL>
                  </a:tcPr>
                </a:tc>
              </a:tr>
            </a:tbl>
          </a:graphicData>
        </a:graphic>
      </p:graphicFrame>
      <p:sp>
        <p:nvSpPr>
          <p:cNvPr id="5" name="TextBox 4"/>
          <p:cNvSpPr txBox="1"/>
          <p:nvPr/>
        </p:nvSpPr>
        <p:spPr>
          <a:xfrm>
            <a:off x="457200" y="5943600"/>
            <a:ext cx="7543800" cy="646331"/>
          </a:xfrm>
          <a:prstGeom prst="rect">
            <a:avLst/>
          </a:prstGeom>
          <a:noFill/>
        </p:spPr>
        <p:txBody>
          <a:bodyPr wrap="square" rtlCol="0">
            <a:spAutoFit/>
          </a:bodyPr>
          <a:lstStyle/>
          <a:p>
            <a:r>
              <a:rPr lang="en-US" dirty="0" smtClean="0"/>
              <a:t>Additional Administration Accommodations: Flexible Responding, Flexible Setting, Flexible Scheduling</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TestHear</a:t>
            </a:r>
            <a:r>
              <a:rPr lang="en-US" dirty="0" smtClean="0"/>
              <a:t> Updates</a:t>
            </a:r>
            <a:endParaRPr lang="en-US" dirty="0"/>
          </a:p>
        </p:txBody>
      </p:sp>
      <p:sp>
        <p:nvSpPr>
          <p:cNvPr id="3" name="Content Placeholder 2"/>
          <p:cNvSpPr>
            <a:spLocks noGrp="1"/>
          </p:cNvSpPr>
          <p:nvPr>
            <p:ph sz="quarter" idx="1"/>
          </p:nvPr>
        </p:nvSpPr>
        <p:spPr/>
        <p:txBody>
          <a:bodyPr/>
          <a:lstStyle/>
          <a:p>
            <a:r>
              <a:rPr lang="en-US" dirty="0" smtClean="0"/>
              <a:t>New software (Version 2.1.0.7) must be downloaded </a:t>
            </a:r>
          </a:p>
          <a:p>
            <a:r>
              <a:rPr lang="en-US" dirty="0" smtClean="0"/>
              <a:t>No four-function or scientific calculator tool </a:t>
            </a:r>
          </a:p>
          <a:p>
            <a:r>
              <a:rPr lang="en-US" dirty="0" smtClean="0"/>
              <a:t>Students using </a:t>
            </a:r>
            <a:r>
              <a:rPr lang="en-US" dirty="0" err="1" smtClean="0"/>
              <a:t>TestHear</a:t>
            </a:r>
            <a:r>
              <a:rPr lang="en-US" dirty="0" smtClean="0"/>
              <a:t> accommodated forms must be provided the appropriate handheld calculator</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Breaking News</a:t>
            </a:r>
            <a:endParaRPr lang="en-US" dirty="0"/>
          </a:p>
        </p:txBody>
      </p:sp>
      <p:sp>
        <p:nvSpPr>
          <p:cNvPr id="3" name="Content Placeholder 2"/>
          <p:cNvSpPr>
            <a:spLocks noGrp="1"/>
          </p:cNvSpPr>
          <p:nvPr>
            <p:ph sz="quarter" idx="1"/>
          </p:nvPr>
        </p:nvSpPr>
        <p:spPr/>
        <p:txBody>
          <a:bodyPr/>
          <a:lstStyle/>
          <a:p>
            <a:r>
              <a:rPr lang="en-US" b="1" dirty="0" smtClean="0"/>
              <a:t>Paper-based large print </a:t>
            </a:r>
            <a:r>
              <a:rPr lang="en-US" dirty="0" smtClean="0"/>
              <a:t>available as a unique accommodation for CBT assessments beginning in Spring 2013</a:t>
            </a:r>
          </a:p>
          <a:p>
            <a:r>
              <a:rPr lang="en-US" dirty="0" smtClean="0"/>
              <a:t>Requirement for large print must be documented, AND the student must be unable to access the computer-based forms</a:t>
            </a:r>
          </a:p>
          <a:p>
            <a:r>
              <a:rPr lang="en-US" dirty="0" smtClean="0"/>
              <a:t>Not a matter of preference</a:t>
            </a:r>
          </a:p>
          <a:p>
            <a:pPr>
              <a:buNone/>
            </a:pPr>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Unique Accommodations Requests</a:t>
            </a:r>
            <a:endParaRPr lang="en-US" dirty="0"/>
          </a:p>
        </p:txBody>
      </p:sp>
      <p:sp>
        <p:nvSpPr>
          <p:cNvPr id="3" name="Content Placeholder 2"/>
          <p:cNvSpPr>
            <a:spLocks noGrp="1"/>
          </p:cNvSpPr>
          <p:nvPr>
            <p:ph sz="quarter" idx="1"/>
          </p:nvPr>
        </p:nvSpPr>
        <p:spPr/>
        <p:txBody>
          <a:bodyPr>
            <a:normAutofit/>
          </a:bodyPr>
          <a:lstStyle/>
          <a:p>
            <a:r>
              <a:rPr lang="en-US" dirty="0" smtClean="0"/>
              <a:t>Same process  as previous years</a:t>
            </a:r>
          </a:p>
          <a:p>
            <a:r>
              <a:rPr lang="en-US" dirty="0" smtClean="0"/>
              <a:t>Must submit Request Form and documentation (IEP, Section 504 plan, etc.) to determine eligibility</a:t>
            </a:r>
          </a:p>
          <a:p>
            <a:r>
              <a:rPr lang="en-US" dirty="0" smtClean="0"/>
              <a:t>Fall 2012 Unique Accommodations Request Form</a:t>
            </a:r>
          </a:p>
          <a:p>
            <a:pPr lvl="1"/>
            <a:r>
              <a:rPr lang="en-US" dirty="0" smtClean="0"/>
              <a:t>Include requests for Fall Retake only (no OIPP)</a:t>
            </a:r>
          </a:p>
          <a:p>
            <a:r>
              <a:rPr lang="en-US" dirty="0" smtClean="0"/>
              <a:t>2012-2013 Unique Accommodations Request Form</a:t>
            </a:r>
          </a:p>
          <a:p>
            <a:pPr lvl="1"/>
            <a:r>
              <a:rPr lang="en-US" dirty="0" smtClean="0"/>
              <a:t>Include requests for the Winter EOC, Spring Writing, Spring RMS, Spring EOC, and Summer EOC administrations </a:t>
            </a:r>
          </a:p>
          <a:p>
            <a:pPr lvl="1"/>
            <a:endParaRPr lang="en-US" dirty="0" smtClean="0"/>
          </a:p>
          <a:p>
            <a:pPr lvl="1">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Large Print and Braille</a:t>
            </a:r>
            <a:br>
              <a:rPr lang="en-US" dirty="0" smtClean="0"/>
            </a:br>
            <a:r>
              <a:rPr lang="en-US" dirty="0" smtClean="0"/>
              <a:t>Sample Test Materials</a:t>
            </a:r>
            <a:endParaRPr lang="en-US" dirty="0"/>
          </a:p>
        </p:txBody>
      </p:sp>
      <p:sp>
        <p:nvSpPr>
          <p:cNvPr id="3" name="Content Placeholder 2"/>
          <p:cNvSpPr>
            <a:spLocks noGrp="1"/>
          </p:cNvSpPr>
          <p:nvPr>
            <p:ph sz="quarter" idx="1"/>
          </p:nvPr>
        </p:nvSpPr>
        <p:spPr/>
        <p:txBody>
          <a:bodyPr>
            <a:normAutofit/>
          </a:bodyPr>
          <a:lstStyle/>
          <a:p>
            <a:r>
              <a:rPr lang="en-US" dirty="0" smtClean="0"/>
              <a:t>Order spreadsheets will be sent the week of September 10</a:t>
            </a:r>
          </a:p>
          <a:p>
            <a:r>
              <a:rPr lang="en-US" dirty="0" smtClean="0"/>
              <a:t>Must complete order spreadsheet and return to Pearson by October 1</a:t>
            </a:r>
          </a:p>
          <a:p>
            <a:r>
              <a:rPr lang="en-US" dirty="0" smtClean="0"/>
              <a:t>Braille STMs can be ordered for all grades/subjects</a:t>
            </a:r>
          </a:p>
          <a:p>
            <a:pPr>
              <a:spcAft>
                <a:spcPts val="400"/>
              </a:spcAft>
            </a:pPr>
            <a:r>
              <a:rPr lang="en-US" dirty="0" smtClean="0"/>
              <a:t>Large print STMs can be ordered for PBTs only</a:t>
            </a:r>
          </a:p>
          <a:p>
            <a:pPr marL="747713" lvl="1" indent="-160338">
              <a:spcBef>
                <a:spcPts val="0"/>
              </a:spcBef>
              <a:buNone/>
            </a:pPr>
            <a:r>
              <a:rPr lang="en-US" dirty="0" smtClean="0"/>
              <a:t>- For CBT, a unique accommodations request for paper-based large print must be submitted; if approved, the LP STM for the student will be shipped to the district</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1263</TotalTime>
  <Words>920</Words>
  <Application>Microsoft Office PowerPoint</Application>
  <PresentationFormat>On-screen Show (4:3)</PresentationFormat>
  <Paragraphs>163</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Oriel</vt:lpstr>
      <vt:lpstr>2012 Annual Statewide Assessment and Accountability Meeting </vt:lpstr>
      <vt:lpstr>          State Board of Education Rule 6A-1.0943</vt:lpstr>
      <vt:lpstr>Available PBT Accommodations for  Students with Disabilities</vt:lpstr>
      <vt:lpstr>Special Document Configuration</vt:lpstr>
      <vt:lpstr>Available CBT Accommodations for  Students with Disabilities</vt:lpstr>
      <vt:lpstr>TestHear Updates</vt:lpstr>
      <vt:lpstr>Breaking News</vt:lpstr>
      <vt:lpstr>Unique Accommodations Requests</vt:lpstr>
      <vt:lpstr>Large Print and Braille Sample Test Materials</vt:lpstr>
      <vt:lpstr>Braille Manipulatives</vt:lpstr>
      <vt:lpstr>Invalidations</vt:lpstr>
      <vt:lpstr>Test Administration Manuals Appendix A</vt:lpstr>
      <vt:lpstr>Recording Accommodations</vt:lpstr>
      <vt:lpstr>Recording Accommodations</vt:lpstr>
      <vt:lpstr>   State Board of Education Rule 6A-6.09091 </vt:lpstr>
      <vt:lpstr>Contact Information</vt:lpstr>
      <vt:lpstr>Florida Alternate Assessment</vt:lpstr>
      <vt:lpstr>Important Dates</vt:lpstr>
      <vt:lpstr>Important Dates</vt:lpstr>
      <vt:lpstr>Answer Sheet Errors</vt:lpstr>
      <vt:lpstr>Reading Results</vt:lpstr>
      <vt:lpstr>Mathematics Results</vt:lpstr>
      <vt:lpstr>Writing Results</vt:lpstr>
      <vt:lpstr>Science Results</vt:lpstr>
      <vt:lpstr>New Assessment</vt:lpstr>
      <vt:lpstr>FAA Contact Information</vt:lpstr>
    </vt:vector>
  </TitlesOfParts>
  <Company>Florida Department of Education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tamika.brinson</dc:creator>
  <cp:lastModifiedBy>Donna Ross</cp:lastModifiedBy>
  <cp:revision>113</cp:revision>
  <dcterms:created xsi:type="dcterms:W3CDTF">2012-08-24T19:37:25Z</dcterms:created>
  <dcterms:modified xsi:type="dcterms:W3CDTF">2012-09-07T15:47:35Z</dcterms:modified>
</cp:coreProperties>
</file>