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70" r:id="rId6"/>
    <p:sldId id="261" r:id="rId7"/>
    <p:sldId id="272" r:id="rId8"/>
    <p:sldId id="262" r:id="rId9"/>
    <p:sldId id="271" r:id="rId10"/>
    <p:sldId id="266" r:id="rId11"/>
    <p:sldId id="267"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11" autoAdjust="0"/>
  </p:normalViewPr>
  <p:slideViewPr>
    <p:cSldViewPr>
      <p:cViewPr>
        <p:scale>
          <a:sx n="66" d="100"/>
          <a:sy n="66" d="100"/>
        </p:scale>
        <p:origin x="-811" y="686"/>
      </p:cViewPr>
      <p:guideLst>
        <p:guide orient="horz" pos="2160"/>
        <p:guide pos="2880"/>
      </p:guideLst>
    </p:cSldViewPr>
  </p:slideViewPr>
  <p:notesTextViewPr>
    <p:cViewPr>
      <p:scale>
        <a:sx n="1" d="1"/>
        <a:sy n="1" d="1"/>
      </p:scale>
      <p:origin x="0" y="0"/>
    </p:cViewPr>
  </p:notesTextViewPr>
  <p:notesViewPr>
    <p:cSldViewPr>
      <p:cViewPr varScale="1">
        <p:scale>
          <a:sx n="41" d="100"/>
          <a:sy n="41" d="100"/>
        </p:scale>
        <p:origin x="-239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A25E9-6672-4EA9-866A-645581E30256}" type="datetimeFigureOut">
              <a:rPr lang="en-US" smtClean="0"/>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3E171-76A4-449F-BDC0-537FF1889B43}" type="slidenum">
              <a:rPr lang="en-US" smtClean="0"/>
              <a:t>‹#›</a:t>
            </a:fld>
            <a:endParaRPr lang="en-US"/>
          </a:p>
        </p:txBody>
      </p:sp>
    </p:spTree>
    <p:extLst>
      <p:ext uri="{BB962C8B-B14F-4D97-AF65-F5344CB8AC3E}">
        <p14:creationId xmlns:p14="http://schemas.microsoft.com/office/powerpoint/2010/main" val="48220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024B47-97C0-4BD8-9464-1BDCCF337700}" type="slidenum">
              <a:rPr lang="en-US" smtClean="0"/>
              <a:t>2</a:t>
            </a:fld>
            <a:endParaRPr lang="en-US"/>
          </a:p>
        </p:txBody>
      </p:sp>
    </p:spTree>
    <p:extLst>
      <p:ext uri="{BB962C8B-B14F-4D97-AF65-F5344CB8AC3E}">
        <p14:creationId xmlns:p14="http://schemas.microsoft.com/office/powerpoint/2010/main" val="363786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B468510-6161-4E7A-8550-B130676768A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3042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920C7-FF28-4C3E-A6F4-6E96ECDDD24C}" type="slidenum">
              <a:rPr lang="en-US" smtClean="0"/>
              <a:t>4</a:t>
            </a:fld>
            <a:endParaRPr lang="en-US"/>
          </a:p>
        </p:txBody>
      </p:sp>
    </p:spTree>
    <p:extLst>
      <p:ext uri="{BB962C8B-B14F-4D97-AF65-F5344CB8AC3E}">
        <p14:creationId xmlns:p14="http://schemas.microsoft.com/office/powerpoint/2010/main" val="227956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FDA49-028D-4C04-8B09-8B4A182F7330}" type="slidenum">
              <a:rPr lang="en-US" smtClean="0"/>
              <a:t>6</a:t>
            </a:fld>
            <a:endParaRPr lang="en-US"/>
          </a:p>
        </p:txBody>
      </p:sp>
    </p:spTree>
    <p:extLst>
      <p:ext uri="{BB962C8B-B14F-4D97-AF65-F5344CB8AC3E}">
        <p14:creationId xmlns:p14="http://schemas.microsoft.com/office/powerpoint/2010/main" val="14706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3B1D1960-D631-464C-8F60-5850225F0F7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8223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49"/>
            <a:ext cx="5486400" cy="360045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8460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3E171-76A4-449F-BDC0-537FF1889B43}" type="slidenum">
              <a:rPr lang="en-US" smtClean="0"/>
              <a:t>11</a:t>
            </a:fld>
            <a:endParaRPr lang="en-US"/>
          </a:p>
        </p:txBody>
      </p:sp>
    </p:spTree>
    <p:extLst>
      <p:ext uri="{BB962C8B-B14F-4D97-AF65-F5344CB8AC3E}">
        <p14:creationId xmlns:p14="http://schemas.microsoft.com/office/powerpoint/2010/main" val="106759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4B47-97C0-4BD8-9464-1BDCCF337700}" type="slidenum">
              <a:rPr lang="en-US" smtClean="0"/>
              <a:t>12</a:t>
            </a:fld>
            <a:endParaRPr lang="en-US"/>
          </a:p>
        </p:txBody>
      </p:sp>
    </p:spTree>
    <p:extLst>
      <p:ext uri="{BB962C8B-B14F-4D97-AF65-F5344CB8AC3E}">
        <p14:creationId xmlns:p14="http://schemas.microsoft.com/office/powerpoint/2010/main" val="428641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B567F-AAA0-4B02-BACF-F6341DFB7AD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253918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B567F-AAA0-4B02-BACF-F6341DFB7AD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161424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B567F-AAA0-4B02-BACF-F6341DFB7AD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1114114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848600" y="6356350"/>
            <a:ext cx="1066800" cy="365125"/>
          </a:xfrm>
          <a:prstGeom prst="rect">
            <a:avLst/>
          </a:prstGeom>
        </p:spPr>
        <p:txBody>
          <a:bodyPr/>
          <a:lstStyle>
            <a:lvl1pPr algn="r">
              <a:defRPr sz="1400">
                <a:solidFill>
                  <a:schemeClr val="bg1">
                    <a:lumMod val="65000"/>
                  </a:schemeClr>
                </a:solidFill>
                <a:latin typeface="MiloComp"/>
              </a:defRPr>
            </a:lvl1pPr>
          </a:lstStyle>
          <a:p>
            <a:fld id="{ED1727C5-0591-954D-97F9-924E0CD92C0A}" type="slidenum">
              <a:rPr lang="en-US" smtClean="0"/>
              <a:pPr/>
              <a:t>‹#›</a:t>
            </a:fld>
            <a:endParaRPr lang="en-US" dirty="0"/>
          </a:p>
        </p:txBody>
      </p:sp>
      <p:sp>
        <p:nvSpPr>
          <p:cNvPr id="4" name="Title 1"/>
          <p:cNvSpPr>
            <a:spLocks noGrp="1"/>
          </p:cNvSpPr>
          <p:nvPr>
            <p:ph type="title"/>
          </p:nvPr>
        </p:nvSpPr>
        <p:spPr>
          <a:xfrm>
            <a:off x="1371600" y="1150937"/>
            <a:ext cx="6781800" cy="838200"/>
          </a:xfrm>
          <a:prstGeom prst="rect">
            <a:avLst/>
          </a:prstGeom>
        </p:spPr>
        <p:txBody>
          <a:bodyPr>
            <a:normAutofit/>
          </a:bodyPr>
          <a:lstStyle>
            <a:lvl1pPr algn="l">
              <a:defRPr sz="2800">
                <a:solidFill>
                  <a:srgbClr val="2D1D62"/>
                </a:solidFill>
                <a:latin typeface="MiloComp"/>
                <a:cs typeface="Verdana"/>
              </a:defRPr>
            </a:lvl1pPr>
          </a:lstStyle>
          <a:p>
            <a:r>
              <a:rPr lang="en-US" dirty="0" smtClean="0"/>
              <a:t>Click to edit Master title style</a:t>
            </a:r>
            <a:endParaRPr lang="en-US" dirty="0"/>
          </a:p>
        </p:txBody>
      </p:sp>
      <p:sp>
        <p:nvSpPr>
          <p:cNvPr id="5" name="Content Placeholder 2"/>
          <p:cNvSpPr>
            <a:spLocks noGrp="1"/>
          </p:cNvSpPr>
          <p:nvPr>
            <p:ph idx="1"/>
          </p:nvPr>
        </p:nvSpPr>
        <p:spPr>
          <a:xfrm>
            <a:off x="1371600" y="2636837"/>
            <a:ext cx="6781800" cy="3763963"/>
          </a:xfrm>
          <a:prstGeom prst="rect">
            <a:avLst/>
          </a:prstGeom>
        </p:spPr>
        <p:txBody>
          <a:bodyPr>
            <a:normAutofit/>
          </a:bodyPr>
          <a:lstStyle>
            <a:lvl1pPr algn="l">
              <a:defRPr sz="2400">
                <a:solidFill>
                  <a:schemeClr val="bg1">
                    <a:lumMod val="50000"/>
                  </a:schemeClr>
                </a:solidFill>
                <a:latin typeface="MiloComp"/>
                <a:cs typeface="Verdana"/>
              </a:defRPr>
            </a:lvl1pPr>
            <a:lvl2pPr algn="l">
              <a:defRPr sz="2000">
                <a:solidFill>
                  <a:schemeClr val="bg1">
                    <a:lumMod val="50000"/>
                  </a:schemeClr>
                </a:solidFill>
                <a:latin typeface="MiloComp"/>
                <a:cs typeface="Verdana"/>
              </a:defRPr>
            </a:lvl2pPr>
            <a:lvl3pPr algn="l">
              <a:defRPr sz="1800">
                <a:solidFill>
                  <a:schemeClr val="bg1">
                    <a:lumMod val="50000"/>
                  </a:schemeClr>
                </a:solidFill>
                <a:latin typeface="MiloComp"/>
                <a:cs typeface="Verdana"/>
              </a:defRPr>
            </a:lvl3pPr>
            <a:lvl4pPr algn="l">
              <a:defRPr sz="1600">
                <a:solidFill>
                  <a:schemeClr val="bg1">
                    <a:lumMod val="50000"/>
                  </a:schemeClr>
                </a:solidFill>
                <a:latin typeface="MiloComp"/>
                <a:cs typeface="Verdana"/>
              </a:defRPr>
            </a:lvl4pPr>
            <a:lvl5pPr>
              <a:buNone/>
              <a:defRPr sz="160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descr="LA_PP_CF_5.jpg"/>
          <p:cNvPicPr>
            <a:picLocks noChangeAspect="1"/>
          </p:cNvPicPr>
          <p:nvPr userDrawn="1"/>
        </p:nvPicPr>
        <p:blipFill>
          <a:blip r:embed="rId2"/>
          <a:stretch>
            <a:fillRect/>
          </a:stretch>
        </p:blipFill>
        <p:spPr>
          <a:xfrm>
            <a:off x="0" y="0"/>
            <a:ext cx="9144000" cy="573024"/>
          </a:xfrm>
          <a:prstGeom prst="rect">
            <a:avLst/>
          </a:prstGeom>
        </p:spPr>
      </p:pic>
      <p:pic>
        <p:nvPicPr>
          <p:cNvPr id="8" name="Picture 7" descr="LALogo_V_TIP_cmyk.jpg"/>
          <p:cNvPicPr>
            <a:picLocks noChangeAspect="1"/>
          </p:cNvPicPr>
          <p:nvPr userDrawn="1"/>
        </p:nvPicPr>
        <p:blipFill>
          <a:blip r:embed="rId3"/>
          <a:stretch>
            <a:fillRect/>
          </a:stretch>
        </p:blipFill>
        <p:spPr>
          <a:xfrm>
            <a:off x="228600" y="5872866"/>
            <a:ext cx="748280" cy="700004"/>
          </a:xfrm>
          <a:prstGeom prst="rect">
            <a:avLst/>
          </a:prstGeom>
        </p:spPr>
      </p:pic>
    </p:spTree>
    <p:extLst>
      <p:ext uri="{BB962C8B-B14F-4D97-AF65-F5344CB8AC3E}">
        <p14:creationId xmlns:p14="http://schemas.microsoft.com/office/powerpoint/2010/main" val="77924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848600" y="6356362"/>
            <a:ext cx="1066800" cy="365125"/>
          </a:xfrm>
          <a:prstGeom prst="rect">
            <a:avLst/>
          </a:prstGeom>
        </p:spPr>
        <p:txBody>
          <a:bodyPr lIns="91383" tIns="45692" rIns="91383" bIns="45692"/>
          <a:lstStyle>
            <a:lvl1pPr algn="r">
              <a:defRPr sz="1400">
                <a:solidFill>
                  <a:schemeClr val="bg1">
                    <a:lumMod val="65000"/>
                  </a:schemeClr>
                </a:solidFill>
                <a:latin typeface="MiloComp"/>
              </a:defRPr>
            </a:lvl1pPr>
          </a:lstStyle>
          <a:p>
            <a:pPr defTabSz="456917"/>
            <a:fld id="{ED1727C5-0591-954D-97F9-924E0CD92C0A}" type="slidenum">
              <a:rPr lang="en-US" smtClean="0">
                <a:solidFill>
                  <a:prstClr val="white">
                    <a:lumMod val="65000"/>
                  </a:prstClr>
                </a:solidFill>
              </a:rPr>
              <a:pPr defTabSz="456917"/>
              <a:t>‹#›</a:t>
            </a:fld>
            <a:endParaRPr lang="en-US" dirty="0">
              <a:solidFill>
                <a:prstClr val="white">
                  <a:lumMod val="65000"/>
                </a:prstClr>
              </a:solidFill>
            </a:endParaRPr>
          </a:p>
        </p:txBody>
      </p:sp>
      <p:sp>
        <p:nvSpPr>
          <p:cNvPr id="4" name="Title 1"/>
          <p:cNvSpPr>
            <a:spLocks noGrp="1"/>
          </p:cNvSpPr>
          <p:nvPr>
            <p:ph type="title"/>
          </p:nvPr>
        </p:nvSpPr>
        <p:spPr>
          <a:xfrm>
            <a:off x="838201" y="1150937"/>
            <a:ext cx="6781800" cy="838200"/>
          </a:xfrm>
          <a:prstGeom prst="rect">
            <a:avLst/>
          </a:prstGeom>
        </p:spPr>
        <p:txBody>
          <a:bodyPr lIns="91383" tIns="45692" rIns="91383" bIns="45692">
            <a:normAutofit/>
          </a:bodyPr>
          <a:lstStyle>
            <a:lvl1pPr algn="l">
              <a:defRPr sz="2800">
                <a:solidFill>
                  <a:srgbClr val="2D1D62"/>
                </a:solidFill>
                <a:latin typeface="MiloComp"/>
                <a:cs typeface="Verdana"/>
              </a:defRPr>
            </a:lvl1pPr>
          </a:lstStyle>
          <a:p>
            <a:r>
              <a:rPr lang="en-US" dirty="0" smtClean="0"/>
              <a:t>Click to edit Master title style</a:t>
            </a:r>
            <a:endParaRPr lang="en-US" dirty="0"/>
          </a:p>
        </p:txBody>
      </p:sp>
      <p:sp>
        <p:nvSpPr>
          <p:cNvPr id="5" name="Content Placeholder 2"/>
          <p:cNvSpPr>
            <a:spLocks noGrp="1"/>
          </p:cNvSpPr>
          <p:nvPr>
            <p:ph idx="1"/>
          </p:nvPr>
        </p:nvSpPr>
        <p:spPr>
          <a:xfrm>
            <a:off x="838201" y="2636838"/>
            <a:ext cx="6781800" cy="3763963"/>
          </a:xfrm>
          <a:prstGeom prst="rect">
            <a:avLst/>
          </a:prstGeom>
        </p:spPr>
        <p:txBody>
          <a:bodyPr lIns="91383" tIns="45692" rIns="91383" bIns="45692">
            <a:normAutofit/>
          </a:bodyPr>
          <a:lstStyle>
            <a:lvl1pPr algn="l">
              <a:defRPr sz="2400">
                <a:solidFill>
                  <a:schemeClr val="bg1">
                    <a:lumMod val="50000"/>
                  </a:schemeClr>
                </a:solidFill>
                <a:latin typeface="MiloComp"/>
                <a:cs typeface="Verdana"/>
              </a:defRPr>
            </a:lvl1pPr>
            <a:lvl2pPr algn="l">
              <a:defRPr sz="2000">
                <a:solidFill>
                  <a:schemeClr val="bg1">
                    <a:lumMod val="50000"/>
                  </a:schemeClr>
                </a:solidFill>
                <a:latin typeface="MiloComp"/>
                <a:cs typeface="Verdana"/>
              </a:defRPr>
            </a:lvl2pPr>
            <a:lvl3pPr algn="l">
              <a:defRPr sz="1800">
                <a:solidFill>
                  <a:schemeClr val="bg1">
                    <a:lumMod val="50000"/>
                  </a:schemeClr>
                </a:solidFill>
                <a:latin typeface="MiloComp"/>
                <a:cs typeface="Verdana"/>
              </a:defRPr>
            </a:lvl3pPr>
            <a:lvl4pPr algn="l">
              <a:defRPr sz="1600">
                <a:solidFill>
                  <a:schemeClr val="bg1">
                    <a:lumMod val="50000"/>
                  </a:schemeClr>
                </a:solidFill>
                <a:latin typeface="MiloComp"/>
                <a:cs typeface="Verdana"/>
              </a:defRPr>
            </a:lvl4pPr>
            <a:lvl5pPr>
              <a:buNone/>
              <a:defRPr sz="160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LA_PP_CF_4.jpg"/>
          <p:cNvPicPr>
            <a:picLocks noChangeAspect="1"/>
          </p:cNvPicPr>
          <p:nvPr userDrawn="1"/>
        </p:nvPicPr>
        <p:blipFill>
          <a:blip r:embed="rId2"/>
          <a:stretch>
            <a:fillRect/>
          </a:stretch>
        </p:blipFill>
        <p:spPr>
          <a:xfrm>
            <a:off x="0" y="0"/>
            <a:ext cx="9144000" cy="573024"/>
          </a:xfrm>
          <a:prstGeom prst="rect">
            <a:avLst/>
          </a:prstGeom>
        </p:spPr>
      </p:pic>
    </p:spTree>
    <p:extLst>
      <p:ext uri="{BB962C8B-B14F-4D97-AF65-F5344CB8AC3E}">
        <p14:creationId xmlns:p14="http://schemas.microsoft.com/office/powerpoint/2010/main" val="37803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B567F-AAA0-4B02-BACF-F6341DFB7AD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375090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B567F-AAA0-4B02-BACF-F6341DFB7AD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225562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B567F-AAA0-4B02-BACF-F6341DFB7ADF}"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51845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B567F-AAA0-4B02-BACF-F6341DFB7ADF}"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327951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B567F-AAA0-4B02-BACF-F6341DFB7ADF}"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244683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B567F-AAA0-4B02-BACF-F6341DFB7ADF}"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258370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B567F-AAA0-4B02-BACF-F6341DFB7ADF}"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309117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B567F-AAA0-4B02-BACF-F6341DFB7ADF}"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8911-B82D-4EDC-8915-BC59B0A1BEA8}" type="slidenum">
              <a:rPr lang="en-US" smtClean="0"/>
              <a:t>‹#›</a:t>
            </a:fld>
            <a:endParaRPr lang="en-US"/>
          </a:p>
        </p:txBody>
      </p:sp>
    </p:spTree>
    <p:extLst>
      <p:ext uri="{BB962C8B-B14F-4D97-AF65-F5344CB8AC3E}">
        <p14:creationId xmlns:p14="http://schemas.microsoft.com/office/powerpoint/2010/main" val="414386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B567F-AAA0-4B02-BACF-F6341DFB7ADF}" type="datetimeFigureOut">
              <a:rPr lang="en-US" smtClean="0"/>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88911-B82D-4EDC-8915-BC59B0A1BEA8}" type="slidenum">
              <a:rPr lang="en-US" smtClean="0"/>
              <a:t>‹#›</a:t>
            </a:fld>
            <a:endParaRPr lang="en-US"/>
          </a:p>
        </p:txBody>
      </p:sp>
    </p:spTree>
    <p:extLst>
      <p:ext uri="{BB962C8B-B14F-4D97-AF65-F5344CB8AC3E}">
        <p14:creationId xmlns:p14="http://schemas.microsoft.com/office/powerpoint/2010/main" val="193206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f-tnFmJHLAhXhsYMKHQEbDmEQjRwIBw&amp;url=http://www.weareteachers.com/blogs/post/2015/04/03/want-to-support-student-readers-have-them-listen-in&amp;psig=AFQjCNEhN1GMTGg41DAnWFZmKSDoabYjDA&amp;ust=1456430494473719"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learningally.org/getstarted"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learningally.org/li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earningally.org/getstarted"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mailto:khiler@learningally.org" TargetMode="External"/><Relationship Id="rId5" Type="http://schemas.openxmlformats.org/officeDocument/2006/relationships/hyperlink" Target="mailto:nfortis@learningally.org" TargetMode="External"/><Relationship Id="rId4" Type="http://schemas.openxmlformats.org/officeDocument/2006/relationships/hyperlink" Target="http://www.learningall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hyperlink" Target="http://www.learningally.org/florida"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0" y="1096556"/>
            <a:ext cx="9144000" cy="1542762"/>
          </a:xfrm>
          <a:prstGeom prst="rect">
            <a:avLst/>
          </a:prstGeom>
          <a:solidFill>
            <a:srgbClr val="3B2A72"/>
          </a:solidFill>
          <a:ln w="12700">
            <a:miter lim="400000"/>
          </a:ln>
          <a:extLst>
            <a:ext uri="{C572A759-6A51-4108-AA02-DFA0A04FC94B}">
              <ma14:wrappingTextBoxFlag xmlns="" xmlns:ma14="http://schemas.microsoft.com/office/mac/drawingml/2011/main" val="1"/>
            </a:ext>
          </a:extLst>
        </p:spPr>
        <p:txBody>
          <a:bodyPr lIns="35656" tIns="35656" rIns="35656" bIns="35656" anchor="ctr"/>
          <a:lstStyle>
            <a:lvl1pPr>
              <a:defRPr sz="8000">
                <a:solidFill>
                  <a:srgbClr val="FFFFFF"/>
                </a:solidFill>
                <a:latin typeface="MiloScComp-Bold"/>
                <a:ea typeface="MiloScComp-Bold"/>
                <a:cs typeface="MiloScComp-Bold"/>
                <a:sym typeface="MiloScComp-Bold"/>
              </a:defRPr>
            </a:lvl1pPr>
          </a:lstStyle>
          <a:p>
            <a:pPr algn="ctr" defTabSz="410100" hangingPunct="0"/>
            <a:r>
              <a:rPr lang="en-US" sz="2800" kern="0" dirty="0"/>
              <a:t>Why Audiobooks Don’t Work </a:t>
            </a:r>
            <a:endParaRPr sz="2800" kern="0" dirty="0"/>
          </a:p>
        </p:txBody>
      </p:sp>
      <p:pic>
        <p:nvPicPr>
          <p:cNvPr id="120" name="Screen Shot 2015-08-16 at 5.35.22 PM.png"/>
          <p:cNvPicPr>
            <a:picLocks noChangeAspect="1"/>
          </p:cNvPicPr>
          <p:nvPr/>
        </p:nvPicPr>
        <p:blipFill>
          <a:blip r:embed="rId2">
            <a:extLst/>
          </a:blip>
          <a:stretch>
            <a:fillRect/>
          </a:stretch>
        </p:blipFill>
        <p:spPr>
          <a:xfrm>
            <a:off x="2209800" y="5105400"/>
            <a:ext cx="4876800" cy="1382974"/>
          </a:xfrm>
          <a:prstGeom prst="rect">
            <a:avLst/>
          </a:prstGeom>
          <a:ln w="12700">
            <a:miter lim="400000"/>
          </a:ln>
        </p:spPr>
      </p:pic>
      <p:sp>
        <p:nvSpPr>
          <p:cNvPr id="121" name="Shape 121"/>
          <p:cNvSpPr/>
          <p:nvPr/>
        </p:nvSpPr>
        <p:spPr>
          <a:xfrm>
            <a:off x="0" y="2800266"/>
            <a:ext cx="9144000" cy="1599444"/>
          </a:xfrm>
          <a:prstGeom prst="rect">
            <a:avLst/>
          </a:prstGeom>
          <a:solidFill>
            <a:srgbClr val="2175C6"/>
          </a:solidFill>
          <a:ln w="12700">
            <a:miter lim="400000"/>
          </a:ln>
          <a:extLst>
            <a:ext uri="{C572A759-6A51-4108-AA02-DFA0A04FC94B}">
              <ma14:wrappingTextBoxFlag xmlns="" xmlns:ma14="http://schemas.microsoft.com/office/mac/drawingml/2011/main" val="1"/>
            </a:ext>
          </a:extLst>
        </p:spPr>
        <p:txBody>
          <a:bodyPr lIns="35656" tIns="35656" rIns="35656" bIns="35656" anchor="ctr"/>
          <a:lstStyle>
            <a:lvl1pPr>
              <a:defRPr sz="4000">
                <a:solidFill>
                  <a:srgbClr val="FFFFFF"/>
                </a:solidFill>
                <a:latin typeface="MiloComp"/>
                <a:ea typeface="MiloComp"/>
                <a:cs typeface="MiloComp"/>
                <a:sym typeface="MiloComp"/>
              </a:defRPr>
            </a:lvl1pPr>
          </a:lstStyle>
          <a:p>
            <a:pPr algn="ctr" defTabSz="410100" hangingPunct="0"/>
            <a:r>
              <a:rPr lang="en-US" sz="5600" kern="0" dirty="0">
                <a:latin typeface="MiloScComp-Bold" panose="020B0804030101020102" pitchFamily="34" charset="0"/>
              </a:rPr>
              <a:t>And All the Reasons </a:t>
            </a:r>
          </a:p>
          <a:p>
            <a:pPr algn="ctr" defTabSz="410100" hangingPunct="0"/>
            <a:r>
              <a:rPr lang="en-US" sz="5600" kern="0" dirty="0">
                <a:latin typeface="MiloScComp-Bold" panose="020B0804030101020102" pitchFamily="34" charset="0"/>
              </a:rPr>
              <a:t>Why They Do</a:t>
            </a:r>
            <a:endParaRPr sz="5600" kern="0" dirty="0">
              <a:latin typeface="MiloScComp-Bold" panose="020B0804030101020102" pitchFamily="34" charset="0"/>
            </a:endParaRPr>
          </a:p>
        </p:txBody>
      </p:sp>
      <p:pic>
        <p:nvPicPr>
          <p:cNvPr id="1026" name="Picture 2" descr="http://www.weareteachers.com/images/default-source/blog-images/help-kids-with-audiobooks.jpg?sfvrsn=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477" y="768204"/>
            <a:ext cx="7233047" cy="406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8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0" y="24384"/>
            <a:ext cx="2572512" cy="548640"/>
          </a:xfrm>
          <a:prstGeom prst="rect">
            <a:avLst/>
          </a:prstGeom>
          <a:noFill/>
          <a:ln>
            <a:noFill/>
          </a:ln>
        </p:spPr>
        <p:txBody>
          <a:bodyPr lIns="91425" tIns="45700" rIns="91425" bIns="45700" anchor="t" anchorCtr="0">
            <a:noAutofit/>
          </a:bodyPr>
          <a:lstStyle/>
          <a:p>
            <a:pPr marL="0" marR="0" lvl="0" indent="0" rtl="0">
              <a:spcBef>
                <a:spcPts val="0"/>
              </a:spcBef>
              <a:buClr>
                <a:srgbClr val="2654B7"/>
              </a:buClr>
              <a:buSzPct val="25000"/>
              <a:buFont typeface="Verdana"/>
              <a:buNone/>
            </a:pPr>
            <a:r>
              <a:rPr lang="en-US" sz="2400" b="1" dirty="0" smtClean="0">
                <a:solidFill>
                  <a:schemeClr val="bg1"/>
                </a:solidFill>
                <a:latin typeface="Verdana"/>
                <a:ea typeface="Verdana"/>
                <a:sym typeface="Verdana"/>
              </a:rPr>
              <a:t>4</a:t>
            </a:r>
            <a:r>
              <a:rPr lang="en-US" sz="2400" b="1" i="0" u="none" strike="noStrike" cap="none" baseline="0" dirty="0" smtClean="0">
                <a:solidFill>
                  <a:schemeClr val="bg1"/>
                </a:solidFill>
                <a:latin typeface="Verdana"/>
                <a:ea typeface="Verdana"/>
                <a:cs typeface="Verdana"/>
                <a:sym typeface="Verdana"/>
              </a:rPr>
              <a:t> Easy Steps</a:t>
            </a:r>
            <a:r>
              <a:rPr lang="en-US" sz="1400" b="1" i="0" u="none" strike="noStrike" cap="none" baseline="0" dirty="0">
                <a:solidFill>
                  <a:schemeClr val="bg1"/>
                </a:solidFill>
                <a:latin typeface="Verdana"/>
                <a:ea typeface="Verdana"/>
                <a:cs typeface="Verdana"/>
                <a:sym typeface="Verdana"/>
              </a:rPr>
              <a:t/>
            </a:r>
            <a:br>
              <a:rPr lang="en-US" sz="1400" b="1" i="0" u="none" strike="noStrike" cap="none" baseline="0" dirty="0">
                <a:solidFill>
                  <a:schemeClr val="bg1"/>
                </a:solidFill>
                <a:latin typeface="Verdana"/>
                <a:ea typeface="Verdana"/>
                <a:cs typeface="Verdana"/>
                <a:sym typeface="Verdana"/>
              </a:rPr>
            </a:br>
            <a:endParaRPr lang="en-US" sz="1400" b="1" i="0" u="none" strike="noStrike" cap="none" baseline="0" dirty="0">
              <a:solidFill>
                <a:schemeClr val="bg1"/>
              </a:solidFill>
              <a:latin typeface="Verdana"/>
              <a:ea typeface="Verdana"/>
              <a:cs typeface="Verdana"/>
              <a:sym typeface="Verdana"/>
            </a:endParaRPr>
          </a:p>
        </p:txBody>
      </p:sp>
      <p:sp>
        <p:nvSpPr>
          <p:cNvPr id="4" name="Freeform 3"/>
          <p:cNvSpPr/>
          <p:nvPr/>
        </p:nvSpPr>
        <p:spPr>
          <a:xfrm>
            <a:off x="548640" y="1208999"/>
            <a:ext cx="865679" cy="1236684"/>
          </a:xfrm>
          <a:custGeom>
            <a:avLst/>
            <a:gdLst>
              <a:gd name="connsiteX0" fmla="*/ 0 w 1236683"/>
              <a:gd name="connsiteY0" fmla="*/ 0 h 865678"/>
              <a:gd name="connsiteX1" fmla="*/ 803844 w 1236683"/>
              <a:gd name="connsiteY1" fmla="*/ 0 h 865678"/>
              <a:gd name="connsiteX2" fmla="*/ 1236683 w 1236683"/>
              <a:gd name="connsiteY2" fmla="*/ 432839 h 865678"/>
              <a:gd name="connsiteX3" fmla="*/ 803844 w 1236683"/>
              <a:gd name="connsiteY3" fmla="*/ 865678 h 865678"/>
              <a:gd name="connsiteX4" fmla="*/ 0 w 1236683"/>
              <a:gd name="connsiteY4" fmla="*/ 865678 h 865678"/>
              <a:gd name="connsiteX5" fmla="*/ 432839 w 1236683"/>
              <a:gd name="connsiteY5" fmla="*/ 432839 h 865678"/>
              <a:gd name="connsiteX6" fmla="*/ 0 w 1236683"/>
              <a:gd name="connsiteY6" fmla="*/ 0 h 8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683" h="865678">
                <a:moveTo>
                  <a:pt x="1236682" y="0"/>
                </a:moveTo>
                <a:lnTo>
                  <a:pt x="1236682" y="562691"/>
                </a:lnTo>
                <a:lnTo>
                  <a:pt x="618342" y="865678"/>
                </a:lnTo>
                <a:lnTo>
                  <a:pt x="1" y="562691"/>
                </a:lnTo>
                <a:lnTo>
                  <a:pt x="1" y="0"/>
                </a:lnTo>
                <a:lnTo>
                  <a:pt x="618342" y="302987"/>
                </a:lnTo>
                <a:lnTo>
                  <a:pt x="1236682" y="0"/>
                </a:lnTo>
                <a:close/>
              </a:path>
            </a:pathLst>
          </a:custGeom>
          <a:solidFill>
            <a:srgbClr val="440099"/>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1" tIns="455699" rIns="22860" bIns="455700" numCol="1" spcCol="1270" anchor="t" anchorCtr="0">
            <a:noAutofit/>
          </a:bodyPr>
          <a:lstStyle/>
          <a:p>
            <a:pPr lvl="0" algn="ctr" defTabSz="1600200">
              <a:lnSpc>
                <a:spcPct val="90000"/>
              </a:lnSpc>
              <a:spcBef>
                <a:spcPct val="0"/>
              </a:spcBef>
              <a:spcAft>
                <a:spcPts val="0"/>
              </a:spcAft>
            </a:pPr>
            <a:r>
              <a:rPr lang="en-US" sz="3600" b="1" kern="1200" dirty="0" smtClean="0">
                <a:solidFill>
                  <a:schemeClr val="bg1"/>
                </a:solidFill>
              </a:rPr>
              <a:t>1</a:t>
            </a:r>
            <a:endParaRPr lang="en-US" sz="3600" b="1" kern="1200" dirty="0">
              <a:solidFill>
                <a:schemeClr val="bg1"/>
              </a:solidFill>
            </a:endParaRPr>
          </a:p>
        </p:txBody>
      </p:sp>
      <p:sp>
        <p:nvSpPr>
          <p:cNvPr id="6" name="Freeform 5"/>
          <p:cNvSpPr/>
          <p:nvPr/>
        </p:nvSpPr>
        <p:spPr>
          <a:xfrm>
            <a:off x="1414318" y="1185058"/>
            <a:ext cx="7205425" cy="804267"/>
          </a:xfrm>
          <a:custGeom>
            <a:avLst/>
            <a:gdLst>
              <a:gd name="connsiteX0" fmla="*/ 134047 w 804267"/>
              <a:gd name="connsiteY0" fmla="*/ 0 h 7205425"/>
              <a:gd name="connsiteX1" fmla="*/ 670220 w 804267"/>
              <a:gd name="connsiteY1" fmla="*/ 0 h 7205425"/>
              <a:gd name="connsiteX2" fmla="*/ 804267 w 804267"/>
              <a:gd name="connsiteY2" fmla="*/ 134047 h 7205425"/>
              <a:gd name="connsiteX3" fmla="*/ 804267 w 804267"/>
              <a:gd name="connsiteY3" fmla="*/ 7205425 h 7205425"/>
              <a:gd name="connsiteX4" fmla="*/ 804267 w 804267"/>
              <a:gd name="connsiteY4" fmla="*/ 7205425 h 7205425"/>
              <a:gd name="connsiteX5" fmla="*/ 0 w 804267"/>
              <a:gd name="connsiteY5" fmla="*/ 7205425 h 7205425"/>
              <a:gd name="connsiteX6" fmla="*/ 0 w 804267"/>
              <a:gd name="connsiteY6" fmla="*/ 7205425 h 7205425"/>
              <a:gd name="connsiteX7" fmla="*/ 0 w 804267"/>
              <a:gd name="connsiteY7" fmla="*/ 134047 h 7205425"/>
              <a:gd name="connsiteX8" fmla="*/ 134047 w 804267"/>
              <a:gd name="connsiteY8" fmla="*/ 0 h 720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67" h="7205425">
                <a:moveTo>
                  <a:pt x="804267" y="1200930"/>
                </a:moveTo>
                <a:lnTo>
                  <a:pt x="804267" y="6004495"/>
                </a:lnTo>
                <a:cubicBezTo>
                  <a:pt x="804267" y="6667747"/>
                  <a:pt x="797568" y="7205421"/>
                  <a:pt x="789305" y="7205421"/>
                </a:cubicBezTo>
                <a:lnTo>
                  <a:pt x="0" y="7205421"/>
                </a:lnTo>
                <a:lnTo>
                  <a:pt x="0" y="7205421"/>
                </a:lnTo>
                <a:lnTo>
                  <a:pt x="0" y="4"/>
                </a:lnTo>
                <a:lnTo>
                  <a:pt x="0" y="4"/>
                </a:lnTo>
                <a:lnTo>
                  <a:pt x="789305" y="4"/>
                </a:lnTo>
                <a:cubicBezTo>
                  <a:pt x="797568" y="4"/>
                  <a:pt x="804267" y="537678"/>
                  <a:pt x="804267" y="120093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4265" tIns="69105" rIns="69105" bIns="69107"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smtClean="0"/>
              <a:t>Add Students</a:t>
            </a:r>
            <a:endParaRPr lang="en-US" sz="4700" kern="1200" dirty="0"/>
          </a:p>
        </p:txBody>
      </p:sp>
      <p:sp>
        <p:nvSpPr>
          <p:cNvPr id="7" name="Freeform 6"/>
          <p:cNvSpPr/>
          <p:nvPr/>
        </p:nvSpPr>
        <p:spPr>
          <a:xfrm>
            <a:off x="548640" y="2248100"/>
            <a:ext cx="865679" cy="1236684"/>
          </a:xfrm>
          <a:custGeom>
            <a:avLst/>
            <a:gdLst>
              <a:gd name="connsiteX0" fmla="*/ 0 w 1236683"/>
              <a:gd name="connsiteY0" fmla="*/ 0 h 865678"/>
              <a:gd name="connsiteX1" fmla="*/ 803844 w 1236683"/>
              <a:gd name="connsiteY1" fmla="*/ 0 h 865678"/>
              <a:gd name="connsiteX2" fmla="*/ 1236683 w 1236683"/>
              <a:gd name="connsiteY2" fmla="*/ 432839 h 865678"/>
              <a:gd name="connsiteX3" fmla="*/ 803844 w 1236683"/>
              <a:gd name="connsiteY3" fmla="*/ 865678 h 865678"/>
              <a:gd name="connsiteX4" fmla="*/ 0 w 1236683"/>
              <a:gd name="connsiteY4" fmla="*/ 865678 h 865678"/>
              <a:gd name="connsiteX5" fmla="*/ 432839 w 1236683"/>
              <a:gd name="connsiteY5" fmla="*/ 432839 h 865678"/>
              <a:gd name="connsiteX6" fmla="*/ 0 w 1236683"/>
              <a:gd name="connsiteY6" fmla="*/ 0 h 8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683" h="865678">
                <a:moveTo>
                  <a:pt x="1236682" y="0"/>
                </a:moveTo>
                <a:lnTo>
                  <a:pt x="1236682" y="562691"/>
                </a:lnTo>
                <a:lnTo>
                  <a:pt x="618342" y="865678"/>
                </a:lnTo>
                <a:lnTo>
                  <a:pt x="1" y="562691"/>
                </a:lnTo>
                <a:lnTo>
                  <a:pt x="1" y="0"/>
                </a:lnTo>
                <a:lnTo>
                  <a:pt x="618342" y="302987"/>
                </a:lnTo>
                <a:lnTo>
                  <a:pt x="1236682" y="0"/>
                </a:lnTo>
                <a:close/>
              </a:path>
            </a:pathLst>
          </a:custGeom>
          <a:solidFill>
            <a:srgbClr val="005EB8"/>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1" tIns="455699" rIns="22860" bIns="455700" numCol="1" spcCol="1270" anchor="t" anchorCtr="0">
            <a:noAutofit/>
          </a:bodyPr>
          <a:lstStyle/>
          <a:p>
            <a:pPr lvl="0" algn="ctr" defTabSz="1600200">
              <a:lnSpc>
                <a:spcPct val="90000"/>
              </a:lnSpc>
              <a:spcBef>
                <a:spcPct val="0"/>
              </a:spcBef>
              <a:spcAft>
                <a:spcPts val="0"/>
              </a:spcAft>
            </a:pPr>
            <a:r>
              <a:rPr lang="en-US" sz="3600" b="1" kern="1200" dirty="0" smtClean="0">
                <a:solidFill>
                  <a:schemeClr val="bg1"/>
                </a:solidFill>
              </a:rPr>
              <a:t>2</a:t>
            </a:r>
            <a:endParaRPr lang="en-US" sz="3600" b="1" kern="1200" dirty="0">
              <a:solidFill>
                <a:schemeClr val="bg1"/>
              </a:solidFill>
            </a:endParaRPr>
          </a:p>
        </p:txBody>
      </p:sp>
      <p:sp>
        <p:nvSpPr>
          <p:cNvPr id="8" name="Freeform 7"/>
          <p:cNvSpPr/>
          <p:nvPr/>
        </p:nvSpPr>
        <p:spPr>
          <a:xfrm>
            <a:off x="1414318" y="2274888"/>
            <a:ext cx="7205426" cy="803845"/>
          </a:xfrm>
          <a:custGeom>
            <a:avLst/>
            <a:gdLst>
              <a:gd name="connsiteX0" fmla="*/ 133977 w 803844"/>
              <a:gd name="connsiteY0" fmla="*/ 0 h 7205425"/>
              <a:gd name="connsiteX1" fmla="*/ 669867 w 803844"/>
              <a:gd name="connsiteY1" fmla="*/ 0 h 7205425"/>
              <a:gd name="connsiteX2" fmla="*/ 803844 w 803844"/>
              <a:gd name="connsiteY2" fmla="*/ 133977 h 7205425"/>
              <a:gd name="connsiteX3" fmla="*/ 803844 w 803844"/>
              <a:gd name="connsiteY3" fmla="*/ 7205425 h 7205425"/>
              <a:gd name="connsiteX4" fmla="*/ 803844 w 803844"/>
              <a:gd name="connsiteY4" fmla="*/ 7205425 h 7205425"/>
              <a:gd name="connsiteX5" fmla="*/ 0 w 803844"/>
              <a:gd name="connsiteY5" fmla="*/ 7205425 h 7205425"/>
              <a:gd name="connsiteX6" fmla="*/ 0 w 803844"/>
              <a:gd name="connsiteY6" fmla="*/ 7205425 h 7205425"/>
              <a:gd name="connsiteX7" fmla="*/ 0 w 803844"/>
              <a:gd name="connsiteY7" fmla="*/ 133977 h 7205425"/>
              <a:gd name="connsiteX8" fmla="*/ 133977 w 803844"/>
              <a:gd name="connsiteY8" fmla="*/ 0 h 720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844" h="7205425">
                <a:moveTo>
                  <a:pt x="803844" y="1200934"/>
                </a:moveTo>
                <a:lnTo>
                  <a:pt x="803844" y="6004491"/>
                </a:lnTo>
                <a:cubicBezTo>
                  <a:pt x="803844" y="6667742"/>
                  <a:pt x="797152" y="7205421"/>
                  <a:pt x="788897" y="7205421"/>
                </a:cubicBezTo>
                <a:lnTo>
                  <a:pt x="0" y="7205421"/>
                </a:lnTo>
                <a:lnTo>
                  <a:pt x="0" y="7205421"/>
                </a:lnTo>
                <a:lnTo>
                  <a:pt x="0" y="4"/>
                </a:lnTo>
                <a:lnTo>
                  <a:pt x="0" y="4"/>
                </a:lnTo>
                <a:lnTo>
                  <a:pt x="788897" y="4"/>
                </a:lnTo>
                <a:cubicBezTo>
                  <a:pt x="797152" y="4"/>
                  <a:pt x="803844" y="537683"/>
                  <a:pt x="803844" y="120093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4265" tIns="69085" rIns="69085" bIns="69086"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smtClean="0"/>
              <a:t>Certify Students</a:t>
            </a:r>
            <a:endParaRPr lang="en-US" sz="4700" kern="1200" dirty="0"/>
          </a:p>
        </p:txBody>
      </p:sp>
      <p:sp>
        <p:nvSpPr>
          <p:cNvPr id="9" name="Freeform 8"/>
          <p:cNvSpPr/>
          <p:nvPr/>
        </p:nvSpPr>
        <p:spPr>
          <a:xfrm>
            <a:off x="548640" y="3337929"/>
            <a:ext cx="865679" cy="1236684"/>
          </a:xfrm>
          <a:custGeom>
            <a:avLst/>
            <a:gdLst>
              <a:gd name="connsiteX0" fmla="*/ 0 w 1236683"/>
              <a:gd name="connsiteY0" fmla="*/ 0 h 865678"/>
              <a:gd name="connsiteX1" fmla="*/ 803844 w 1236683"/>
              <a:gd name="connsiteY1" fmla="*/ 0 h 865678"/>
              <a:gd name="connsiteX2" fmla="*/ 1236683 w 1236683"/>
              <a:gd name="connsiteY2" fmla="*/ 432839 h 865678"/>
              <a:gd name="connsiteX3" fmla="*/ 803844 w 1236683"/>
              <a:gd name="connsiteY3" fmla="*/ 865678 h 865678"/>
              <a:gd name="connsiteX4" fmla="*/ 0 w 1236683"/>
              <a:gd name="connsiteY4" fmla="*/ 865678 h 865678"/>
              <a:gd name="connsiteX5" fmla="*/ 432839 w 1236683"/>
              <a:gd name="connsiteY5" fmla="*/ 432839 h 865678"/>
              <a:gd name="connsiteX6" fmla="*/ 0 w 1236683"/>
              <a:gd name="connsiteY6" fmla="*/ 0 h 8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683" h="865678">
                <a:moveTo>
                  <a:pt x="1236682" y="0"/>
                </a:moveTo>
                <a:lnTo>
                  <a:pt x="1236682" y="562691"/>
                </a:lnTo>
                <a:lnTo>
                  <a:pt x="618342" y="865678"/>
                </a:lnTo>
                <a:lnTo>
                  <a:pt x="1" y="562691"/>
                </a:lnTo>
                <a:lnTo>
                  <a:pt x="1" y="0"/>
                </a:lnTo>
                <a:lnTo>
                  <a:pt x="618342" y="302987"/>
                </a:lnTo>
                <a:lnTo>
                  <a:pt x="1236682" y="0"/>
                </a:lnTo>
                <a:close/>
              </a:path>
            </a:pathLst>
          </a:custGeom>
          <a:solidFill>
            <a:srgbClr val="41B6E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1" tIns="455699" rIns="22860" bIns="455700" numCol="1" spcCol="1270" anchor="t" anchorCtr="0">
            <a:noAutofit/>
          </a:bodyPr>
          <a:lstStyle/>
          <a:p>
            <a:pPr lvl="0" algn="ctr" defTabSz="1600200">
              <a:lnSpc>
                <a:spcPct val="90000"/>
              </a:lnSpc>
              <a:spcBef>
                <a:spcPct val="0"/>
              </a:spcBef>
              <a:spcAft>
                <a:spcPts val="0"/>
              </a:spcAft>
            </a:pPr>
            <a:r>
              <a:rPr lang="en-US" sz="3600" b="1" kern="1200" dirty="0" smtClean="0">
                <a:solidFill>
                  <a:schemeClr val="bg1"/>
                </a:solidFill>
              </a:rPr>
              <a:t>3</a:t>
            </a:r>
            <a:endParaRPr lang="en-US" sz="3600" b="1" kern="1200" dirty="0">
              <a:solidFill>
                <a:schemeClr val="bg1"/>
              </a:solidFill>
            </a:endParaRPr>
          </a:p>
        </p:txBody>
      </p:sp>
      <p:sp>
        <p:nvSpPr>
          <p:cNvPr id="10" name="Freeform 9"/>
          <p:cNvSpPr/>
          <p:nvPr/>
        </p:nvSpPr>
        <p:spPr>
          <a:xfrm>
            <a:off x="1414318" y="3364717"/>
            <a:ext cx="7205426" cy="803845"/>
          </a:xfrm>
          <a:custGeom>
            <a:avLst/>
            <a:gdLst>
              <a:gd name="connsiteX0" fmla="*/ 133977 w 803844"/>
              <a:gd name="connsiteY0" fmla="*/ 0 h 7205425"/>
              <a:gd name="connsiteX1" fmla="*/ 669867 w 803844"/>
              <a:gd name="connsiteY1" fmla="*/ 0 h 7205425"/>
              <a:gd name="connsiteX2" fmla="*/ 803844 w 803844"/>
              <a:gd name="connsiteY2" fmla="*/ 133977 h 7205425"/>
              <a:gd name="connsiteX3" fmla="*/ 803844 w 803844"/>
              <a:gd name="connsiteY3" fmla="*/ 7205425 h 7205425"/>
              <a:gd name="connsiteX4" fmla="*/ 803844 w 803844"/>
              <a:gd name="connsiteY4" fmla="*/ 7205425 h 7205425"/>
              <a:gd name="connsiteX5" fmla="*/ 0 w 803844"/>
              <a:gd name="connsiteY5" fmla="*/ 7205425 h 7205425"/>
              <a:gd name="connsiteX6" fmla="*/ 0 w 803844"/>
              <a:gd name="connsiteY6" fmla="*/ 7205425 h 7205425"/>
              <a:gd name="connsiteX7" fmla="*/ 0 w 803844"/>
              <a:gd name="connsiteY7" fmla="*/ 133977 h 7205425"/>
              <a:gd name="connsiteX8" fmla="*/ 133977 w 803844"/>
              <a:gd name="connsiteY8" fmla="*/ 0 h 720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844" h="7205425">
                <a:moveTo>
                  <a:pt x="803844" y="1200934"/>
                </a:moveTo>
                <a:lnTo>
                  <a:pt x="803844" y="6004491"/>
                </a:lnTo>
                <a:cubicBezTo>
                  <a:pt x="803844" y="6667742"/>
                  <a:pt x="797152" y="7205421"/>
                  <a:pt x="788897" y="7205421"/>
                </a:cubicBezTo>
                <a:lnTo>
                  <a:pt x="0" y="7205421"/>
                </a:lnTo>
                <a:lnTo>
                  <a:pt x="0" y="7205421"/>
                </a:lnTo>
                <a:lnTo>
                  <a:pt x="0" y="4"/>
                </a:lnTo>
                <a:lnTo>
                  <a:pt x="0" y="4"/>
                </a:lnTo>
                <a:lnTo>
                  <a:pt x="788897" y="4"/>
                </a:lnTo>
                <a:cubicBezTo>
                  <a:pt x="797152" y="4"/>
                  <a:pt x="803844" y="537683"/>
                  <a:pt x="803844" y="120093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4265" tIns="69085" rIns="69085" bIns="69086"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smtClean="0"/>
              <a:t>Assign Books</a:t>
            </a:r>
            <a:endParaRPr lang="en-US" sz="4700" kern="1200" dirty="0"/>
          </a:p>
        </p:txBody>
      </p:sp>
      <p:sp>
        <p:nvSpPr>
          <p:cNvPr id="11" name="Freeform 10"/>
          <p:cNvSpPr/>
          <p:nvPr/>
        </p:nvSpPr>
        <p:spPr>
          <a:xfrm>
            <a:off x="548640" y="4417210"/>
            <a:ext cx="865679" cy="1236684"/>
          </a:xfrm>
          <a:custGeom>
            <a:avLst/>
            <a:gdLst>
              <a:gd name="connsiteX0" fmla="*/ 0 w 1236683"/>
              <a:gd name="connsiteY0" fmla="*/ 0 h 865678"/>
              <a:gd name="connsiteX1" fmla="*/ 803844 w 1236683"/>
              <a:gd name="connsiteY1" fmla="*/ 0 h 865678"/>
              <a:gd name="connsiteX2" fmla="*/ 1236683 w 1236683"/>
              <a:gd name="connsiteY2" fmla="*/ 432839 h 865678"/>
              <a:gd name="connsiteX3" fmla="*/ 803844 w 1236683"/>
              <a:gd name="connsiteY3" fmla="*/ 865678 h 865678"/>
              <a:gd name="connsiteX4" fmla="*/ 0 w 1236683"/>
              <a:gd name="connsiteY4" fmla="*/ 865678 h 865678"/>
              <a:gd name="connsiteX5" fmla="*/ 432839 w 1236683"/>
              <a:gd name="connsiteY5" fmla="*/ 432839 h 865678"/>
              <a:gd name="connsiteX6" fmla="*/ 0 w 1236683"/>
              <a:gd name="connsiteY6" fmla="*/ 0 h 8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683" h="865678">
                <a:moveTo>
                  <a:pt x="1236682" y="0"/>
                </a:moveTo>
                <a:lnTo>
                  <a:pt x="1236682" y="562691"/>
                </a:lnTo>
                <a:lnTo>
                  <a:pt x="618342" y="865678"/>
                </a:lnTo>
                <a:lnTo>
                  <a:pt x="1" y="562691"/>
                </a:lnTo>
                <a:lnTo>
                  <a:pt x="1" y="0"/>
                </a:lnTo>
                <a:lnTo>
                  <a:pt x="618342" y="302987"/>
                </a:lnTo>
                <a:lnTo>
                  <a:pt x="1236682" y="0"/>
                </a:lnTo>
                <a:close/>
              </a:path>
            </a:pathLst>
          </a:custGeom>
          <a:solidFill>
            <a:srgbClr val="C4D600"/>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1" tIns="455699" rIns="22860" bIns="455700" numCol="1" spcCol="1270" anchor="t" anchorCtr="0">
            <a:noAutofit/>
          </a:bodyPr>
          <a:lstStyle/>
          <a:p>
            <a:pPr lvl="0" algn="ctr" defTabSz="1600200">
              <a:lnSpc>
                <a:spcPct val="90000"/>
              </a:lnSpc>
              <a:spcBef>
                <a:spcPct val="0"/>
              </a:spcBef>
              <a:spcAft>
                <a:spcPts val="0"/>
              </a:spcAft>
            </a:pPr>
            <a:r>
              <a:rPr lang="en-US" sz="3600" b="1" kern="1200" dirty="0" smtClean="0">
                <a:solidFill>
                  <a:schemeClr val="bg1"/>
                </a:solidFill>
              </a:rPr>
              <a:t>4</a:t>
            </a:r>
            <a:endParaRPr lang="en-US" sz="3600" b="1" kern="1200" dirty="0">
              <a:solidFill>
                <a:schemeClr val="bg1"/>
              </a:solidFill>
            </a:endParaRPr>
          </a:p>
        </p:txBody>
      </p:sp>
      <p:sp>
        <p:nvSpPr>
          <p:cNvPr id="12" name="Freeform 11"/>
          <p:cNvSpPr/>
          <p:nvPr/>
        </p:nvSpPr>
        <p:spPr>
          <a:xfrm>
            <a:off x="1414318" y="4454545"/>
            <a:ext cx="7205426" cy="803845"/>
          </a:xfrm>
          <a:custGeom>
            <a:avLst/>
            <a:gdLst>
              <a:gd name="connsiteX0" fmla="*/ 133977 w 803844"/>
              <a:gd name="connsiteY0" fmla="*/ 0 h 7205425"/>
              <a:gd name="connsiteX1" fmla="*/ 669867 w 803844"/>
              <a:gd name="connsiteY1" fmla="*/ 0 h 7205425"/>
              <a:gd name="connsiteX2" fmla="*/ 803844 w 803844"/>
              <a:gd name="connsiteY2" fmla="*/ 133977 h 7205425"/>
              <a:gd name="connsiteX3" fmla="*/ 803844 w 803844"/>
              <a:gd name="connsiteY3" fmla="*/ 7205425 h 7205425"/>
              <a:gd name="connsiteX4" fmla="*/ 803844 w 803844"/>
              <a:gd name="connsiteY4" fmla="*/ 7205425 h 7205425"/>
              <a:gd name="connsiteX5" fmla="*/ 0 w 803844"/>
              <a:gd name="connsiteY5" fmla="*/ 7205425 h 7205425"/>
              <a:gd name="connsiteX6" fmla="*/ 0 w 803844"/>
              <a:gd name="connsiteY6" fmla="*/ 7205425 h 7205425"/>
              <a:gd name="connsiteX7" fmla="*/ 0 w 803844"/>
              <a:gd name="connsiteY7" fmla="*/ 133977 h 7205425"/>
              <a:gd name="connsiteX8" fmla="*/ 133977 w 803844"/>
              <a:gd name="connsiteY8" fmla="*/ 0 h 720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844" h="7205425">
                <a:moveTo>
                  <a:pt x="803844" y="1200934"/>
                </a:moveTo>
                <a:lnTo>
                  <a:pt x="803844" y="6004491"/>
                </a:lnTo>
                <a:cubicBezTo>
                  <a:pt x="803844" y="6667742"/>
                  <a:pt x="797152" y="7205421"/>
                  <a:pt x="788897" y="7205421"/>
                </a:cubicBezTo>
                <a:lnTo>
                  <a:pt x="0" y="7205421"/>
                </a:lnTo>
                <a:lnTo>
                  <a:pt x="0" y="7205421"/>
                </a:lnTo>
                <a:lnTo>
                  <a:pt x="0" y="4"/>
                </a:lnTo>
                <a:lnTo>
                  <a:pt x="0" y="4"/>
                </a:lnTo>
                <a:lnTo>
                  <a:pt x="788897" y="4"/>
                </a:lnTo>
                <a:cubicBezTo>
                  <a:pt x="797152" y="4"/>
                  <a:pt x="803844" y="537683"/>
                  <a:pt x="803844" y="1200934"/>
                </a:cubicBezTo>
                <a:close/>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4265" tIns="69085" rIns="69085" bIns="69086"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smtClean="0"/>
              <a:t>Track Progress</a:t>
            </a:r>
            <a:endParaRPr lang="en-US" sz="4700" kern="1200" dirty="0"/>
          </a:p>
        </p:txBody>
      </p:sp>
      <p:sp>
        <p:nvSpPr>
          <p:cNvPr id="5" name="TextBox 4"/>
          <p:cNvSpPr txBox="1"/>
          <p:nvPr/>
        </p:nvSpPr>
        <p:spPr>
          <a:xfrm>
            <a:off x="2182516" y="5595032"/>
            <a:ext cx="5374613" cy="461665"/>
          </a:xfrm>
          <a:prstGeom prst="rect">
            <a:avLst/>
          </a:prstGeom>
          <a:noFill/>
        </p:spPr>
        <p:txBody>
          <a:bodyPr wrap="none" rtlCol="0">
            <a:spAutoFit/>
          </a:bodyPr>
          <a:lstStyle/>
          <a:p>
            <a:r>
              <a:rPr lang="en-US" sz="2400" dirty="0" smtClean="0">
                <a:hlinkClick r:id="rId3"/>
              </a:rPr>
              <a:t>www.learningally.org/getstarted</a:t>
            </a:r>
            <a:r>
              <a:rPr lang="en-US" sz="2400" dirty="0" smtClean="0"/>
              <a:t>  </a:t>
            </a:r>
            <a:endParaRPr lang="en-US" sz="2400" dirty="0"/>
          </a:p>
        </p:txBody>
      </p:sp>
    </p:spTree>
    <p:extLst>
      <p:ext uri="{BB962C8B-B14F-4D97-AF65-F5344CB8AC3E}">
        <p14:creationId xmlns:p14="http://schemas.microsoft.com/office/powerpoint/2010/main" val="21029262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62" t="3199" r="20357" b="28415"/>
          <a:stretch/>
        </p:blipFill>
        <p:spPr bwMode="auto">
          <a:xfrm>
            <a:off x="-12192" y="1066800"/>
            <a:ext cx="9166655" cy="554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 y="419"/>
            <a:ext cx="4167399" cy="461665"/>
          </a:xfrm>
          <a:prstGeom prst="rect">
            <a:avLst/>
          </a:prstGeom>
          <a:noFill/>
        </p:spPr>
        <p:txBody>
          <a:bodyPr wrap="square" rtlCol="0">
            <a:spAutoFit/>
          </a:bodyPr>
          <a:lstStyle/>
          <a:p>
            <a:r>
              <a:rPr lang="en-US" sz="2400" b="1" dirty="0" smtClean="0">
                <a:solidFill>
                  <a:schemeClr val="bg1"/>
                </a:solidFill>
                <a:latin typeface="MiloComp"/>
                <a:cs typeface="Arial" panose="020B0604020202020204" pitchFamily="34" charset="0"/>
              </a:rPr>
              <a:t>Learning Ally LINK Demo</a:t>
            </a:r>
            <a:endParaRPr lang="en-US" sz="2400" b="1" dirty="0">
              <a:solidFill>
                <a:schemeClr val="bg1"/>
              </a:solidFill>
              <a:latin typeface="MiloComp"/>
              <a:cs typeface="Arial" panose="020B0604020202020204" pitchFamily="34" charset="0"/>
            </a:endParaRPr>
          </a:p>
        </p:txBody>
      </p:sp>
      <p:sp>
        <p:nvSpPr>
          <p:cNvPr id="2" name="TextBox 1"/>
          <p:cNvSpPr txBox="1"/>
          <p:nvPr/>
        </p:nvSpPr>
        <p:spPr>
          <a:xfrm>
            <a:off x="2083698" y="551639"/>
            <a:ext cx="4735337"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hlinkClick r:id="rId4"/>
              </a:rPr>
              <a:t>http://learningally.org/link</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28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95400"/>
            <a:ext cx="7848600" cy="6476999"/>
          </a:xfrm>
        </p:spPr>
        <p:txBody>
          <a:bodyPr>
            <a:normAutofit fontScale="90000"/>
          </a:bodyPr>
          <a:lstStyle/>
          <a:p>
            <a:pPr algn="ctr"/>
            <a:r>
              <a:rPr lang="en-US" sz="3200" b="1" dirty="0">
                <a:solidFill>
                  <a:schemeClr val="accent4">
                    <a:lumMod val="75000"/>
                  </a:schemeClr>
                </a:solidFill>
                <a:latin typeface="Arial" panose="020B0604020202020204" pitchFamily="34" charset="0"/>
                <a:cs typeface="Arial" panose="020B0604020202020204" pitchFamily="34" charset="0"/>
              </a:rPr>
              <a:t>Next Steps:</a:t>
            </a:r>
            <a:r>
              <a:rPr lang="en-US" sz="3200" dirty="0">
                <a:solidFill>
                  <a:schemeClr val="accent4">
                    <a:lumMod val="75000"/>
                  </a:schemeClr>
                </a:solidFill>
                <a:latin typeface="Arial" panose="020B0604020202020204" pitchFamily="34" charset="0"/>
                <a:cs typeface="Arial" panose="020B0604020202020204" pitchFamily="34" charset="0"/>
              </a:rPr>
              <a:t/>
            </a:r>
            <a:br>
              <a:rPr lang="en-US" sz="3200" dirty="0">
                <a:solidFill>
                  <a:schemeClr val="accent4">
                    <a:lumMod val="75000"/>
                  </a:schemeClr>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Go to </a:t>
            </a:r>
            <a:r>
              <a:rPr lang="en-US" sz="2000" b="1" dirty="0">
                <a:latin typeface="Arial" panose="020B0604020202020204" pitchFamily="34" charset="0"/>
                <a:cs typeface="Arial" panose="020B0604020202020204" pitchFamily="34" charset="0"/>
                <a:hlinkClick r:id="rId3"/>
              </a:rPr>
              <a:t>www.learningally.org/getstarted</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guides, step-by-step instructions, videos, webinar information, and more on how to get started</a:t>
            </a:r>
            <a:r>
              <a:rPr lang="en-US" sz="2000" b="1" dirty="0">
                <a:latin typeface="Arial" panose="020B0604020202020204" pitchFamily="34" charset="0"/>
                <a:cs typeface="Arial" panose="020B0604020202020204" pitchFamily="34" charset="0"/>
              </a:rPr>
              <a:t>!</a:t>
            </a:r>
            <a:br>
              <a:rPr lang="en-US" sz="2000" b="1" dirty="0">
                <a:latin typeface="Arial" panose="020B0604020202020204" pitchFamily="34" charset="0"/>
                <a:cs typeface="Arial" panose="020B0604020202020204" pitchFamily="34" charset="0"/>
              </a:rPr>
            </a:b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After logging in on </a:t>
            </a:r>
            <a:r>
              <a:rPr lang="en-US" sz="2000" b="1" dirty="0">
                <a:latin typeface="Arial" panose="020B0604020202020204" pitchFamily="34" charset="0"/>
                <a:cs typeface="Arial" panose="020B0604020202020204" pitchFamily="34" charset="0"/>
                <a:hlinkClick r:id="rId4"/>
              </a:rPr>
              <a:t>www.learningally.org</a:t>
            </a:r>
            <a:r>
              <a:rPr lang="en-US" sz="2000" dirty="0">
                <a:latin typeface="Arial" panose="020B0604020202020204" pitchFamily="34" charset="0"/>
                <a:cs typeface="Arial" panose="020B0604020202020204" pitchFamily="34" charset="0"/>
              </a:rPr>
              <a:t>, Click on the </a:t>
            </a:r>
            <a:r>
              <a:rPr lang="en-US" sz="2000" b="1" dirty="0">
                <a:latin typeface="Arial" panose="020B0604020202020204" pitchFamily="34" charset="0"/>
                <a:cs typeface="Arial" panose="020B0604020202020204" pitchFamily="34" charset="0"/>
              </a:rPr>
              <a:t>Resources </a:t>
            </a:r>
            <a:r>
              <a:rPr lang="en-US" sz="2000" dirty="0">
                <a:latin typeface="Arial" panose="020B0604020202020204" pitchFamily="34" charset="0"/>
                <a:cs typeface="Arial" panose="020B0604020202020204" pitchFamily="34" charset="0"/>
              </a:rPr>
              <a:t>tab to see Teacher Resource Materials, student to student videos,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ideas on how to help struggling readers read.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Encourage 20 minutes of reading a day to help your students reach their ultimate potential</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Share </a:t>
            </a:r>
            <a:r>
              <a:rPr lang="en-US" sz="2000" dirty="0">
                <a:latin typeface="Arial" panose="020B0604020202020204" pitchFamily="34" charset="0"/>
                <a:cs typeface="Arial" panose="020B0604020202020204" pitchFamily="34" charset="0"/>
              </a:rPr>
              <a:t>your stories of success with us! E-mail </a:t>
            </a:r>
            <a:r>
              <a:rPr lang="en-US" sz="2000" b="1" dirty="0" smtClean="0">
                <a:latin typeface="Arial" panose="020B0604020202020204" pitchFamily="34" charset="0"/>
                <a:cs typeface="Arial" panose="020B0604020202020204" pitchFamily="34" charset="0"/>
              </a:rPr>
              <a:t>khiler</a:t>
            </a:r>
            <a:r>
              <a:rPr lang="en-US" sz="2000" b="1" dirty="0" smtClean="0">
                <a:latin typeface="Arial" panose="020B0604020202020204" pitchFamily="34" charset="0"/>
                <a:cs typeface="Arial" panose="020B0604020202020204" pitchFamily="34" charset="0"/>
                <a:hlinkClick r:id="rId5"/>
              </a:rPr>
              <a:t>@learningally.org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share how your students are making gains using Learning Ally.</a:t>
            </a:r>
            <a:br>
              <a:rPr lang="en-US" sz="2000" dirty="0">
                <a:latin typeface="Arial" panose="020B0604020202020204" pitchFamily="34" charset="0"/>
                <a:cs typeface="Arial" panose="020B0604020202020204" pitchFamily="34" charset="0"/>
              </a:rPr>
            </a:br>
            <a:r>
              <a:rPr lang="en-US" sz="1800" b="1" dirty="0">
                <a:solidFill>
                  <a:srgbClr val="0070C0"/>
                </a:solidFill>
                <a:latin typeface="Arial" panose="020B0604020202020204" pitchFamily="34" charset="0"/>
                <a:cs typeface="Arial" panose="020B0604020202020204" pitchFamily="34" charset="0"/>
              </a:rPr>
              <a:t/>
            </a:r>
            <a:br>
              <a:rPr lang="en-US" sz="1800" b="1" dirty="0">
                <a:solidFill>
                  <a:srgbClr val="0070C0"/>
                </a:solidFill>
                <a:latin typeface="Arial" panose="020B0604020202020204" pitchFamily="34" charset="0"/>
                <a:cs typeface="Arial" panose="020B0604020202020204" pitchFamily="34" charset="0"/>
              </a:rPr>
            </a:br>
            <a:r>
              <a:rPr lang="en-US" sz="1800" b="1" dirty="0">
                <a:solidFill>
                  <a:srgbClr val="0070C0"/>
                </a:solidFill>
                <a:latin typeface="Arial" panose="020B0604020202020204" pitchFamily="34" charset="0"/>
                <a:cs typeface="Arial" panose="020B0604020202020204" pitchFamily="34" charset="0"/>
              </a:rPr>
              <a:t/>
            </a:r>
            <a:br>
              <a:rPr lang="en-US" sz="1800" b="1" dirty="0">
                <a:solidFill>
                  <a:srgbClr val="0070C0"/>
                </a:solidFill>
                <a:latin typeface="Arial" panose="020B0604020202020204" pitchFamily="34" charset="0"/>
                <a:cs typeface="Arial" panose="020B0604020202020204" pitchFamily="34" charset="0"/>
              </a:rPr>
            </a:br>
            <a:r>
              <a:rPr lang="en-US" sz="2000" b="1" dirty="0" smtClean="0">
                <a:solidFill>
                  <a:srgbClr val="0070C0"/>
                </a:solidFill>
                <a:latin typeface="Arial" panose="020B0604020202020204" pitchFamily="34" charset="0"/>
                <a:cs typeface="Arial" panose="020B0604020202020204" pitchFamily="34" charset="0"/>
              </a:rPr>
              <a:t> </a:t>
            </a:r>
            <a:br>
              <a:rPr lang="en-US" sz="2000" b="1" dirty="0" smtClean="0">
                <a:solidFill>
                  <a:srgbClr val="0070C0"/>
                </a:solidFill>
                <a:latin typeface="Arial" panose="020B0604020202020204" pitchFamily="34" charset="0"/>
                <a:cs typeface="Arial" panose="020B0604020202020204" pitchFamily="34" charset="0"/>
              </a:rPr>
            </a:b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r>
              <a:rPr lang="en-US" sz="2000" b="1" dirty="0" smtClean="0">
                <a:solidFill>
                  <a:srgbClr val="0070C0"/>
                </a:solidFill>
                <a:latin typeface="Arial" panose="020B0604020202020204" pitchFamily="34" charset="0"/>
                <a:cs typeface="Arial" panose="020B0604020202020204" pitchFamily="34" charset="0"/>
              </a:rPr>
              <a:t/>
            </a:r>
            <a:br>
              <a:rPr lang="en-US" sz="2000" b="1" dirty="0" smtClean="0">
                <a:solidFill>
                  <a:srgbClr val="0070C0"/>
                </a:solidFill>
                <a:latin typeface="Arial" panose="020B0604020202020204" pitchFamily="34" charset="0"/>
                <a:cs typeface="Arial" panose="020B0604020202020204" pitchFamily="34" charset="0"/>
              </a:rPr>
            </a:b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r>
              <a:rPr lang="en-US" sz="2000" b="1" dirty="0" smtClean="0">
                <a:solidFill>
                  <a:srgbClr val="0070C0"/>
                </a:solidFill>
                <a:latin typeface="Arial" panose="020B0604020202020204" pitchFamily="34" charset="0"/>
                <a:cs typeface="Arial" panose="020B0604020202020204" pitchFamily="34" charset="0"/>
              </a:rPr>
              <a:t/>
            </a:r>
            <a:br>
              <a:rPr lang="en-US" sz="2000" b="1" dirty="0" smtClean="0">
                <a:solidFill>
                  <a:srgbClr val="0070C0"/>
                </a:solidFill>
                <a:latin typeface="Arial" panose="020B0604020202020204" pitchFamily="34" charset="0"/>
                <a:cs typeface="Arial" panose="020B0604020202020204" pitchFamily="34" charset="0"/>
              </a:rPr>
            </a:b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r>
              <a:rPr lang="en-US" sz="2000" b="1" dirty="0" smtClean="0">
                <a:solidFill>
                  <a:srgbClr val="0070C0"/>
                </a:solidFill>
                <a:latin typeface="Arial" panose="020B0604020202020204" pitchFamily="34" charset="0"/>
                <a:cs typeface="Arial" panose="020B0604020202020204" pitchFamily="34" charset="0"/>
              </a:rPr>
              <a:t/>
            </a:r>
            <a:br>
              <a:rPr lang="en-US" sz="2000" b="1" dirty="0" smtClean="0">
                <a:solidFill>
                  <a:srgbClr val="0070C0"/>
                </a:solidFill>
                <a:latin typeface="Arial" panose="020B0604020202020204" pitchFamily="34" charset="0"/>
                <a:cs typeface="Arial" panose="020B0604020202020204" pitchFamily="34" charset="0"/>
              </a:rPr>
            </a:b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endParaRPr lang="en-US" sz="2000" dirty="0"/>
          </a:p>
        </p:txBody>
      </p:sp>
      <p:sp>
        <p:nvSpPr>
          <p:cNvPr id="2" name="Content Placeholder 1"/>
          <p:cNvSpPr>
            <a:spLocks noGrp="1"/>
          </p:cNvSpPr>
          <p:nvPr>
            <p:ph idx="1"/>
          </p:nvPr>
        </p:nvSpPr>
        <p:spPr>
          <a:xfrm>
            <a:off x="1295400" y="5257800"/>
            <a:ext cx="6781800" cy="1295400"/>
          </a:xfrm>
          <a:solidFill>
            <a:schemeClr val="tx2">
              <a:lumMod val="20000"/>
              <a:lumOff val="80000"/>
            </a:schemeClr>
          </a:solidFill>
          <a:ln w="38100">
            <a:solidFill>
              <a:srgbClr val="0070C0"/>
            </a:solidFill>
          </a:ln>
        </p:spPr>
        <p:txBody>
          <a:bodyPr>
            <a:normAutofit fontScale="25000" lnSpcReduction="20000"/>
          </a:bodyPr>
          <a:lstStyle/>
          <a:p>
            <a:pPr marL="0" indent="0" algn="ctr">
              <a:buNone/>
            </a:pPr>
            <a:endParaRPr lang="en-US" sz="3200" b="1" dirty="0" smtClean="0">
              <a:solidFill>
                <a:prstClr val="black"/>
              </a:solidFill>
              <a:latin typeface="Arial" panose="020B0604020202020204" pitchFamily="34" charset="0"/>
              <a:cs typeface="Arial" panose="020B0604020202020204" pitchFamily="34" charset="0"/>
            </a:endParaRPr>
          </a:p>
          <a:p>
            <a:pPr marL="0" indent="0" algn="ctr">
              <a:buNone/>
            </a:pPr>
            <a:r>
              <a:rPr lang="en-US" sz="7200" b="1" dirty="0" smtClean="0">
                <a:solidFill>
                  <a:prstClr val="black"/>
                </a:solidFill>
                <a:latin typeface="Arial" panose="020B0604020202020204" pitchFamily="34" charset="0"/>
                <a:cs typeface="Arial" panose="020B0604020202020204" pitchFamily="34" charset="0"/>
              </a:rPr>
              <a:t>Questions</a:t>
            </a:r>
            <a:r>
              <a:rPr lang="en-US" sz="7200" b="1" dirty="0">
                <a:solidFill>
                  <a:prstClr val="black"/>
                </a:solidFill>
                <a:latin typeface="Arial" panose="020B0604020202020204" pitchFamily="34" charset="0"/>
                <a:cs typeface="Arial" panose="020B0604020202020204" pitchFamily="34" charset="0"/>
              </a:rPr>
              <a:t>? Do you need additional help?</a:t>
            </a:r>
            <a:br>
              <a:rPr lang="en-US" sz="7200" b="1" dirty="0">
                <a:solidFill>
                  <a:prstClr val="black"/>
                </a:solidFill>
                <a:latin typeface="Arial" panose="020B0604020202020204" pitchFamily="34" charset="0"/>
                <a:cs typeface="Arial" panose="020B0604020202020204" pitchFamily="34" charset="0"/>
              </a:rPr>
            </a:br>
            <a:r>
              <a:rPr lang="en-US" sz="7200" b="1" dirty="0">
                <a:solidFill>
                  <a:prstClr val="black"/>
                </a:solidFill>
                <a:latin typeface="Arial" panose="020B0604020202020204" pitchFamily="34" charset="0"/>
                <a:cs typeface="Arial" panose="020B0604020202020204" pitchFamily="34" charset="0"/>
              </a:rPr>
              <a:t/>
            </a:r>
            <a:br>
              <a:rPr lang="en-US" sz="7200" b="1" dirty="0">
                <a:solidFill>
                  <a:prstClr val="black"/>
                </a:solidFill>
                <a:latin typeface="Arial" panose="020B0604020202020204" pitchFamily="34" charset="0"/>
                <a:cs typeface="Arial" panose="020B0604020202020204" pitchFamily="34" charset="0"/>
              </a:rPr>
            </a:br>
            <a:r>
              <a:rPr lang="en-US" sz="7200" dirty="0">
                <a:solidFill>
                  <a:prstClr val="black"/>
                </a:solidFill>
                <a:latin typeface="Arial" panose="020B0604020202020204" pitchFamily="34" charset="0"/>
                <a:cs typeface="Arial" panose="020B0604020202020204" pitchFamily="34" charset="0"/>
              </a:rPr>
              <a:t>Contact </a:t>
            </a:r>
            <a:r>
              <a:rPr lang="en-US" sz="7200" b="1" dirty="0" smtClean="0">
                <a:solidFill>
                  <a:prstClr val="black"/>
                </a:solidFill>
                <a:latin typeface="Arial" panose="020B0604020202020204" pitchFamily="34" charset="0"/>
                <a:cs typeface="Arial" panose="020B0604020202020204" pitchFamily="34" charset="0"/>
              </a:rPr>
              <a:t>Kimberlie Hiler </a:t>
            </a:r>
            <a:r>
              <a:rPr lang="en-US" sz="7200" dirty="0" smtClean="0">
                <a:solidFill>
                  <a:prstClr val="black"/>
                </a:solidFill>
                <a:latin typeface="Arial" panose="020B0604020202020204" pitchFamily="34" charset="0"/>
                <a:cs typeface="Arial" panose="020B0604020202020204" pitchFamily="34" charset="0"/>
              </a:rPr>
              <a:t>@ </a:t>
            </a:r>
            <a:r>
              <a:rPr lang="en-US" sz="7200" dirty="0" smtClean="0">
                <a:solidFill>
                  <a:prstClr val="black"/>
                </a:solidFill>
                <a:latin typeface="Arial" panose="020B0604020202020204" pitchFamily="34" charset="0"/>
                <a:cs typeface="Arial" panose="020B0604020202020204" pitchFamily="34" charset="0"/>
                <a:hlinkClick r:id="rId6"/>
              </a:rPr>
              <a:t>khiler@learningally.org</a:t>
            </a:r>
            <a:r>
              <a:rPr lang="en-US" sz="7200" dirty="0">
                <a:solidFill>
                  <a:prstClr val="black"/>
                </a:solidFill>
                <a:latin typeface="Arial" panose="020B0604020202020204" pitchFamily="34" charset="0"/>
                <a:cs typeface="Arial" panose="020B0604020202020204" pitchFamily="34" charset="0"/>
              </a:rPr>
              <a:t/>
            </a:r>
            <a:br>
              <a:rPr lang="en-US" sz="7200" dirty="0">
                <a:solidFill>
                  <a:prstClr val="black"/>
                </a:solidFill>
                <a:latin typeface="Arial" panose="020B0604020202020204" pitchFamily="34" charset="0"/>
                <a:cs typeface="Arial" panose="020B0604020202020204" pitchFamily="34" charset="0"/>
              </a:rPr>
            </a:br>
            <a:r>
              <a:rPr lang="en-US" sz="7200" dirty="0">
                <a:solidFill>
                  <a:srgbClr val="FF0000"/>
                </a:solidFill>
                <a:latin typeface="Arial" panose="020B0604020202020204" pitchFamily="34" charset="0"/>
                <a:cs typeface="Arial" panose="020B0604020202020204" pitchFamily="34" charset="0"/>
              </a:rPr>
              <a:t/>
            </a:r>
            <a:br>
              <a:rPr lang="en-US" sz="7200" dirty="0">
                <a:solidFill>
                  <a:srgbClr val="FF0000"/>
                </a:solidFill>
                <a:latin typeface="Arial" panose="020B0604020202020204" pitchFamily="34" charset="0"/>
                <a:cs typeface="Arial" panose="020B0604020202020204" pitchFamily="34" charset="0"/>
              </a:rPr>
            </a:br>
            <a:r>
              <a:rPr lang="en-US" dirty="0">
                <a:solidFill>
                  <a:srgbClr val="FF0000"/>
                </a:solidFill>
                <a:cs typeface="Arial" panose="020B0604020202020204" pitchFamily="34" charset="0"/>
              </a:rPr>
              <a:t/>
            </a:r>
            <a:br>
              <a:rPr lang="en-US" dirty="0">
                <a:solidFill>
                  <a:srgbClr val="FF0000"/>
                </a:solidFill>
                <a:cs typeface="Arial" panose="020B0604020202020204" pitchFamily="34" charset="0"/>
              </a:rPr>
            </a:br>
            <a:endParaRPr lang="en-US" dirty="0"/>
          </a:p>
        </p:txBody>
      </p:sp>
    </p:spTree>
    <p:extLst>
      <p:ext uri="{BB962C8B-B14F-4D97-AF65-F5344CB8AC3E}">
        <p14:creationId xmlns:p14="http://schemas.microsoft.com/office/powerpoint/2010/main" val="10939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0" y="685800"/>
            <a:ext cx="9144000" cy="1542762"/>
          </a:xfrm>
          <a:prstGeom prst="rect">
            <a:avLst/>
          </a:prstGeom>
          <a:solidFill>
            <a:srgbClr val="3B2A72"/>
          </a:solidFill>
          <a:ln w="12700">
            <a:miter lim="400000"/>
          </a:ln>
          <a:extLst>
            <a:ext uri="{C572A759-6A51-4108-AA02-DFA0A04FC94B}">
              <ma14:wrappingTextBoxFlag xmlns:ma14="http://schemas.microsoft.com/office/mac/drawingml/2011/main" xmlns="" val="1"/>
            </a:ext>
          </a:extLst>
        </p:spPr>
        <p:txBody>
          <a:bodyPr lIns="35656" tIns="35656" rIns="35656" bIns="35656" anchor="ctr"/>
          <a:lstStyle>
            <a:lvl1pPr>
              <a:defRPr sz="8000">
                <a:solidFill>
                  <a:srgbClr val="FFFFFF"/>
                </a:solidFill>
                <a:latin typeface="MiloScComp-Bold"/>
                <a:ea typeface="MiloScComp-Bold"/>
                <a:cs typeface="MiloScComp-Bold"/>
                <a:sym typeface="MiloScComp-Bold"/>
              </a:defRPr>
            </a:lvl1pPr>
          </a:lstStyle>
          <a:p>
            <a:pPr algn="ctr" defTabSz="410100" hangingPunct="0"/>
            <a:r>
              <a:rPr lang="en-US" sz="2800" kern="0" dirty="0" smtClean="0">
                <a:latin typeface="Arial" panose="020B0604020202020204" pitchFamily="34" charset="0"/>
                <a:cs typeface="Arial" panose="020B0604020202020204" pitchFamily="34" charset="0"/>
              </a:rPr>
              <a:t>Program Manager-Florida Grant</a:t>
            </a:r>
            <a:endParaRPr sz="2800" kern="0" dirty="0">
              <a:latin typeface="Arial" panose="020B0604020202020204" pitchFamily="34" charset="0"/>
              <a:cs typeface="Arial" panose="020B0604020202020204" pitchFamily="34" charset="0"/>
            </a:endParaRPr>
          </a:p>
        </p:txBody>
      </p:sp>
      <p:pic>
        <p:nvPicPr>
          <p:cNvPr id="120" name="Screen Shot 2015-08-16 at 5.35.22 PM.png"/>
          <p:cNvPicPr>
            <a:picLocks noChangeAspect="1"/>
          </p:cNvPicPr>
          <p:nvPr/>
        </p:nvPicPr>
        <p:blipFill>
          <a:blip r:embed="rId3">
            <a:extLst/>
          </a:blip>
          <a:stretch>
            <a:fillRect/>
          </a:stretch>
        </p:blipFill>
        <p:spPr>
          <a:xfrm>
            <a:off x="3276600" y="4800600"/>
            <a:ext cx="4876800" cy="1382974"/>
          </a:xfrm>
          <a:prstGeom prst="rect">
            <a:avLst/>
          </a:prstGeom>
          <a:ln w="12700">
            <a:miter lim="400000"/>
          </a:ln>
        </p:spPr>
      </p:pic>
      <p:sp>
        <p:nvSpPr>
          <p:cNvPr id="121" name="Shape 121"/>
          <p:cNvSpPr/>
          <p:nvPr/>
        </p:nvSpPr>
        <p:spPr>
          <a:xfrm>
            <a:off x="0" y="2800266"/>
            <a:ext cx="9144000" cy="1599444"/>
          </a:xfrm>
          <a:prstGeom prst="rect">
            <a:avLst/>
          </a:prstGeom>
          <a:solidFill>
            <a:srgbClr val="2175C6"/>
          </a:solidFill>
          <a:ln w="12700">
            <a:miter lim="400000"/>
          </a:ln>
          <a:extLst>
            <a:ext uri="{C572A759-6A51-4108-AA02-DFA0A04FC94B}">
              <ma14:wrappingTextBoxFlag xmlns:ma14="http://schemas.microsoft.com/office/mac/drawingml/2011/main" xmlns="" val="1"/>
            </a:ext>
          </a:extLst>
        </p:spPr>
        <p:txBody>
          <a:bodyPr lIns="35656" tIns="35656" rIns="35656" bIns="35656" anchor="ctr"/>
          <a:lstStyle>
            <a:lvl1pPr>
              <a:defRPr sz="4000">
                <a:solidFill>
                  <a:srgbClr val="FFFFFF"/>
                </a:solidFill>
                <a:latin typeface="MiloComp"/>
                <a:ea typeface="MiloComp"/>
                <a:cs typeface="MiloComp"/>
                <a:sym typeface="MiloComp"/>
              </a:defRPr>
            </a:lvl1pPr>
          </a:lstStyle>
          <a:p>
            <a:pPr algn="ctr" defTabSz="410100" hangingPunct="0"/>
            <a:r>
              <a:rPr lang="en-US" sz="5600" kern="0" dirty="0" smtClean="0">
                <a:latin typeface="MiloScComp-Bold" panose="020B0804030101020102" pitchFamily="34" charset="0"/>
              </a:rPr>
              <a:t>         </a:t>
            </a:r>
            <a:r>
              <a:rPr lang="en-US" sz="3600" kern="0" dirty="0" smtClean="0">
                <a:latin typeface="Arial" panose="020B0604020202020204" pitchFamily="34" charset="0"/>
                <a:cs typeface="Arial" panose="020B0604020202020204" pitchFamily="34" charset="0"/>
              </a:rPr>
              <a:t>Kimberlie </a:t>
            </a:r>
            <a:r>
              <a:rPr lang="en-US" sz="3600" kern="0" dirty="0">
                <a:latin typeface="Arial" panose="020B0604020202020204" pitchFamily="34" charset="0"/>
                <a:cs typeface="Arial" panose="020B0604020202020204" pitchFamily="34" charset="0"/>
              </a:rPr>
              <a:t>H</a:t>
            </a:r>
            <a:r>
              <a:rPr lang="en-US" sz="3600" kern="0" dirty="0" smtClean="0">
                <a:latin typeface="Arial" panose="020B0604020202020204" pitchFamily="34" charset="0"/>
                <a:cs typeface="Arial" panose="020B0604020202020204" pitchFamily="34" charset="0"/>
              </a:rPr>
              <a:t>iler</a:t>
            </a:r>
            <a:endParaRPr sz="3600" kern="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705941"/>
            <a:ext cx="2238757" cy="2786146"/>
          </a:xfrm>
          <a:prstGeom prst="rect">
            <a:avLst/>
          </a:prstGeom>
        </p:spPr>
      </p:pic>
      <p:sp>
        <p:nvSpPr>
          <p:cNvPr id="2" name="Rectangle 1"/>
          <p:cNvSpPr/>
          <p:nvPr/>
        </p:nvSpPr>
        <p:spPr>
          <a:xfrm>
            <a:off x="4453217" y="3244334"/>
            <a:ext cx="237566" cy="369332"/>
          </a:xfrm>
          <a:prstGeom prst="rect">
            <a:avLst/>
          </a:prstGeom>
        </p:spPr>
        <p:txBody>
          <a:bodyPr wrap="none">
            <a:spAutoFit/>
          </a:bodyPr>
          <a:lstStyle/>
          <a:p>
            <a:r>
              <a:rPr lang="en-US" dirty="0"/>
              <a:t> </a:t>
            </a:r>
          </a:p>
        </p:txBody>
      </p:sp>
      <p:sp>
        <p:nvSpPr>
          <p:cNvPr id="4" name="Rectangle 3"/>
          <p:cNvSpPr/>
          <p:nvPr/>
        </p:nvSpPr>
        <p:spPr>
          <a:xfrm>
            <a:off x="4453217" y="3244334"/>
            <a:ext cx="290464" cy="369332"/>
          </a:xfrm>
          <a:prstGeom prst="rect">
            <a:avLst/>
          </a:prstGeom>
        </p:spPr>
        <p:txBody>
          <a:bodyPr wrap="none">
            <a:spAutoFit/>
          </a:bodyPr>
          <a:lstStyle/>
          <a:p>
            <a:r>
              <a:rPr lang="en-US" dirty="0"/>
              <a:t>  </a:t>
            </a:r>
          </a:p>
        </p:txBody>
      </p:sp>
      <p:sp>
        <p:nvSpPr>
          <p:cNvPr id="5" name="Rectangle 4"/>
          <p:cNvSpPr/>
          <p:nvPr/>
        </p:nvSpPr>
        <p:spPr>
          <a:xfrm>
            <a:off x="4453217" y="3244334"/>
            <a:ext cx="290464" cy="369332"/>
          </a:xfrm>
          <a:prstGeom prst="rect">
            <a:avLst/>
          </a:prstGeom>
        </p:spPr>
        <p:txBody>
          <a:bodyPr wrap="none">
            <a:spAutoFit/>
          </a:bodyPr>
          <a:lstStyle/>
          <a:p>
            <a:r>
              <a:rPr lang="en-US" dirty="0"/>
              <a:t>  </a:t>
            </a:r>
          </a:p>
        </p:txBody>
      </p:sp>
      <p:sp>
        <p:nvSpPr>
          <p:cNvPr id="6" name="Rectangle 5"/>
          <p:cNvSpPr/>
          <p:nvPr/>
        </p:nvSpPr>
        <p:spPr>
          <a:xfrm>
            <a:off x="4453217" y="3244334"/>
            <a:ext cx="237566" cy="369332"/>
          </a:xfrm>
          <a:prstGeom prst="rect">
            <a:avLst/>
          </a:prstGeom>
        </p:spPr>
        <p:txBody>
          <a:bodyPr wrap="none">
            <a:spAutoFit/>
          </a:bodyPr>
          <a:lstStyle/>
          <a:p>
            <a:r>
              <a:rPr lang="en-US" dirty="0"/>
              <a:t> </a:t>
            </a:r>
          </a:p>
        </p:txBody>
      </p:sp>
      <p:sp>
        <p:nvSpPr>
          <p:cNvPr id="7" name="Rectangle 6"/>
          <p:cNvSpPr/>
          <p:nvPr/>
        </p:nvSpPr>
        <p:spPr>
          <a:xfrm>
            <a:off x="4453217" y="3244334"/>
            <a:ext cx="237566" cy="369332"/>
          </a:xfrm>
          <a:prstGeom prst="rect">
            <a:avLst/>
          </a:prstGeom>
        </p:spPr>
        <p:txBody>
          <a:bodyPr wrap="none">
            <a:spAutoFit/>
          </a:bodyPr>
          <a:lstStyle/>
          <a:p>
            <a:r>
              <a:rPr lang="en-US" dirty="0"/>
              <a:t> </a:t>
            </a:r>
          </a:p>
        </p:txBody>
      </p:sp>
      <p:pic>
        <p:nvPicPr>
          <p:cNvPr id="1026" name="Picture 2" descr="C:\Users\khiler\Pictures\Profile p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06" y="2705941"/>
            <a:ext cx="2626543" cy="278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9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977" y="6693020"/>
            <a:ext cx="427396" cy="164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236" tIns="32116" rIns="64236" bIns="32116" numCol="1" spcCol="0" rtlCol="0" fromWordArt="0" anchor="ctr" anchorCtr="0" forceAA="0" compatLnSpc="1">
            <a:prstTxWarp prst="textNoShape">
              <a:avLst/>
            </a:prstTxWarp>
            <a:noAutofit/>
          </a:bodyPr>
          <a:lstStyle/>
          <a:p>
            <a:pPr algn="ctr" defTabSz="409407" hangingPunct="0"/>
            <a:endParaRPr lang="en-US" sz="2500" kern="0">
              <a:solidFill>
                <a:prstClr val="white"/>
              </a:solidFill>
              <a:sym typeface="Helvetica Light"/>
            </a:endParaRPr>
          </a:p>
        </p:txBody>
      </p:sp>
      <p:sp>
        <p:nvSpPr>
          <p:cNvPr id="9" name="Shape 121"/>
          <p:cNvSpPr/>
          <p:nvPr/>
        </p:nvSpPr>
        <p:spPr>
          <a:xfrm>
            <a:off x="0" y="783539"/>
            <a:ext cx="9144000" cy="105816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35591" tIns="35591" rIns="35591" bIns="35591" anchor="ctr"/>
          <a:lstStyle>
            <a:lvl1pPr>
              <a:defRPr sz="4000">
                <a:solidFill>
                  <a:srgbClr val="FFFFFF"/>
                </a:solidFill>
                <a:latin typeface="MiloComp"/>
                <a:ea typeface="MiloComp"/>
                <a:cs typeface="MiloComp"/>
                <a:sym typeface="MiloComp"/>
              </a:defRPr>
            </a:lvl1pPr>
          </a:lstStyle>
          <a:p>
            <a:pPr algn="ctr" defTabSz="409407" hangingPunct="0"/>
            <a:r>
              <a:rPr lang="en-US" sz="5600" b="1" kern="0" dirty="0" smtClean="0">
                <a:solidFill>
                  <a:srgbClr val="0070C0"/>
                </a:solidFill>
                <a:latin typeface="Arial Black" panose="020B0A04020102020204" pitchFamily="34" charset="0"/>
                <a:cs typeface="Arial" panose="020B0604020202020204" pitchFamily="34" charset="0"/>
              </a:rPr>
              <a:t>Agenda</a:t>
            </a:r>
            <a:endParaRPr sz="5600" kern="0" dirty="0">
              <a:solidFill>
                <a:srgbClr val="0070C0"/>
              </a:solidFill>
              <a:latin typeface="Arial Black" panose="020B0A04020102020204" pitchFamily="34" charset="0"/>
            </a:endParaRPr>
          </a:p>
        </p:txBody>
      </p:sp>
      <p:sp>
        <p:nvSpPr>
          <p:cNvPr id="6" name="Content Placeholder 5"/>
          <p:cNvSpPr>
            <a:spLocks noGrp="1"/>
          </p:cNvSpPr>
          <p:nvPr>
            <p:ph idx="1"/>
          </p:nvPr>
        </p:nvSpPr>
        <p:spPr>
          <a:xfrm>
            <a:off x="609600" y="2057400"/>
            <a:ext cx="7619999" cy="4114801"/>
          </a:xfrm>
        </p:spPr>
        <p:txBody>
          <a:bodyPr>
            <a:noAutofit/>
          </a:bodyPr>
          <a:lstStyle/>
          <a:p>
            <a:pPr marL="0" indent="0">
              <a:buNone/>
            </a:pPr>
            <a:r>
              <a:rPr lang="en-US" sz="2000" b="1" dirty="0" smtClean="0">
                <a:solidFill>
                  <a:schemeClr val="tx1"/>
                </a:solidFill>
                <a:latin typeface="Arial" panose="020B0604020202020204" pitchFamily="34" charset="0"/>
                <a:cs typeface="Arial" panose="020B0604020202020204" pitchFamily="34" charset="0"/>
              </a:rPr>
              <a:t>About Learning Ally</a:t>
            </a:r>
          </a:p>
          <a:p>
            <a:pPr marL="0" indent="0">
              <a:buNone/>
            </a:pPr>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LA facts and figures</a:t>
            </a:r>
            <a:endParaRPr lang="en-US" sz="2000" b="1" dirty="0" smtClean="0">
              <a:solidFill>
                <a:schemeClr val="tx1"/>
              </a:solidFill>
              <a:latin typeface="Arial" panose="020B0604020202020204" pitchFamily="34" charset="0"/>
              <a:cs typeface="Arial" panose="020B0604020202020204" pitchFamily="34" charset="0"/>
            </a:endParaRPr>
          </a:p>
          <a:p>
            <a:pPr marL="0" indent="0">
              <a:buNone/>
            </a:pPr>
            <a:r>
              <a:rPr lang="en-US" sz="2000" dirty="0" smtClean="0">
                <a:solidFill>
                  <a:schemeClr val="tx1"/>
                </a:solidFill>
                <a:latin typeface="Arial" panose="020B0604020202020204" pitchFamily="34" charset="0"/>
                <a:cs typeface="Arial" panose="020B0604020202020204" pitchFamily="34" charset="0"/>
              </a:rPr>
              <a:t>   - Ways LA supports teachers, students, and parents  </a:t>
            </a:r>
          </a:p>
          <a:p>
            <a:pPr marL="0" indent="0">
              <a:buNone/>
            </a:pPr>
            <a:r>
              <a:rPr lang="en-US" sz="2000" b="1" dirty="0" smtClean="0">
                <a:solidFill>
                  <a:schemeClr val="tx1"/>
                </a:solidFill>
                <a:latin typeface="Arial" panose="020B0604020202020204" pitchFamily="34" charset="0"/>
                <a:cs typeface="Arial" panose="020B0604020202020204" pitchFamily="34" charset="0"/>
              </a:rPr>
              <a:t>Eligibility and Audiobook Access </a:t>
            </a:r>
            <a:endParaRPr lang="en-US" sz="2000" b="1" dirty="0">
              <a:solidFill>
                <a:schemeClr val="tx1"/>
              </a:solidFill>
              <a:latin typeface="Arial" panose="020B0604020202020204" pitchFamily="34" charset="0"/>
              <a:cs typeface="Arial" panose="020B0604020202020204" pitchFamily="34" charset="0"/>
            </a:endParaRPr>
          </a:p>
          <a:p>
            <a:pPr marL="0" indent="0">
              <a:buNone/>
            </a:pPr>
            <a:r>
              <a:rPr lang="en-US" sz="2000" dirty="0" smtClean="0">
                <a:solidFill>
                  <a:schemeClr val="tx1"/>
                </a:solidFill>
                <a:latin typeface="Arial" panose="020B0604020202020204" pitchFamily="34" charset="0"/>
                <a:cs typeface="Arial" panose="020B0604020202020204" pitchFamily="34" charset="0"/>
              </a:rPr>
              <a:t>   - Eligibility Requirements for students</a:t>
            </a:r>
          </a:p>
          <a:p>
            <a:pPr marL="0" indent="0">
              <a:buNone/>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 Learning Ally Audiobook Access</a:t>
            </a:r>
          </a:p>
          <a:p>
            <a:pPr marL="0" indent="0">
              <a:buNone/>
            </a:pPr>
            <a:r>
              <a:rPr lang="en-US" sz="2000" b="1" dirty="0" smtClean="0">
                <a:solidFill>
                  <a:schemeClr val="tx1"/>
                </a:solidFill>
                <a:latin typeface="Arial" panose="020B0604020202020204" pitchFamily="34" charset="0"/>
                <a:cs typeface="Arial" panose="020B0604020202020204" pitchFamily="34" charset="0"/>
              </a:rPr>
              <a:t>Teacher Ally </a:t>
            </a:r>
            <a:r>
              <a:rPr lang="en-US" sz="2000" dirty="0" smtClean="0">
                <a:solidFill>
                  <a:schemeClr val="tx1"/>
                </a:solidFill>
                <a:latin typeface="Arial" panose="020B0604020202020204" pitchFamily="34" charset="0"/>
                <a:cs typeface="Arial" panose="020B0604020202020204" pitchFamily="34" charset="0"/>
              </a:rPr>
              <a:t>-Online student management portal and resource center</a:t>
            </a:r>
          </a:p>
          <a:p>
            <a:pPr marL="0" indent="0">
              <a:buNone/>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 “Get Started” page</a:t>
            </a:r>
          </a:p>
          <a:p>
            <a:pPr marL="0" indent="0">
              <a:buNone/>
            </a:pPr>
            <a:r>
              <a:rPr lang="en-US" sz="2000" b="1" dirty="0" smtClean="0">
                <a:solidFill>
                  <a:schemeClr val="tx1"/>
                </a:solidFill>
                <a:latin typeface="Arial" panose="020B0604020202020204" pitchFamily="34" charset="0"/>
                <a:cs typeface="Arial" panose="020B0604020202020204" pitchFamily="34" charset="0"/>
              </a:rPr>
              <a:t>Link App</a:t>
            </a:r>
            <a:r>
              <a:rPr lang="en-US" sz="2000" dirty="0" smtClean="0">
                <a:solidFill>
                  <a:schemeClr val="tx1"/>
                </a:solidFill>
                <a:latin typeface="Arial" panose="020B0604020202020204" pitchFamily="34" charset="0"/>
                <a:cs typeface="Arial" panose="020B0604020202020204" pitchFamily="34" charset="0"/>
              </a:rPr>
              <a:t>- Free App for iOS, Android, Chrome App Store</a:t>
            </a:r>
          </a:p>
          <a:p>
            <a:pPr marL="0" indent="0">
              <a:buNone/>
            </a:pPr>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Demo</a:t>
            </a:r>
          </a:p>
          <a:p>
            <a:pPr marL="0" indent="0">
              <a:buNone/>
            </a:pPr>
            <a:endParaRPr lang="en-US" sz="2000" b="1" dirty="0" smtClean="0">
              <a:latin typeface="Arial" panose="020B0604020202020204" pitchFamily="34" charset="0"/>
              <a:cs typeface="Arial" panose="020B0604020202020204" pitchFamily="34" charset="0"/>
            </a:endParaRPr>
          </a:p>
          <a:p>
            <a:pPr marL="0" indent="0">
              <a:buNone/>
            </a:pPr>
            <a:r>
              <a:rPr lang="en-US" sz="2000" b="1" dirty="0" smtClean="0"/>
              <a:t>    </a:t>
            </a:r>
          </a:p>
          <a:p>
            <a:pPr marL="0" indent="0">
              <a:buNone/>
            </a:pPr>
            <a:endParaRPr lang="en-US" sz="2000" dirty="0"/>
          </a:p>
        </p:txBody>
      </p:sp>
    </p:spTree>
    <p:extLst>
      <p:ext uri="{BB962C8B-B14F-4D97-AF65-F5344CB8AC3E}">
        <p14:creationId xmlns:p14="http://schemas.microsoft.com/office/powerpoint/2010/main" val="235205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2" y="1126"/>
            <a:ext cx="3433761" cy="461665"/>
          </a:xfrm>
          <a:prstGeom prst="rect">
            <a:avLst/>
          </a:prstGeom>
          <a:noFill/>
        </p:spPr>
        <p:txBody>
          <a:bodyPr wrap="none" rtlCol="0">
            <a:spAutoFit/>
          </a:bodyPr>
          <a:lstStyle/>
          <a:p>
            <a:r>
              <a:rPr lang="en-US" sz="2400" b="1" dirty="0" smtClean="0">
                <a:solidFill>
                  <a:schemeClr val="bg1"/>
                </a:solidFill>
                <a:latin typeface="MiloComp"/>
                <a:cs typeface="Arial" panose="020B0604020202020204" pitchFamily="34" charset="0"/>
              </a:rPr>
              <a:t>Learning Ally Solution</a:t>
            </a:r>
            <a:endParaRPr lang="en-US" sz="2400" b="1" dirty="0">
              <a:solidFill>
                <a:schemeClr val="bg1"/>
              </a:solidFill>
              <a:latin typeface="MiloComp"/>
              <a:cs typeface="Arial" panose="020B0604020202020204" pitchFamily="34" charset="0"/>
            </a:endParaRPr>
          </a:p>
        </p:txBody>
      </p:sp>
      <p:sp>
        <p:nvSpPr>
          <p:cNvPr id="3" name="Freeform 2"/>
          <p:cNvSpPr/>
          <p:nvPr/>
        </p:nvSpPr>
        <p:spPr>
          <a:xfrm>
            <a:off x="599517" y="750403"/>
            <a:ext cx="4057483" cy="2556076"/>
          </a:xfrm>
          <a:custGeom>
            <a:avLst/>
            <a:gdLst>
              <a:gd name="connsiteX0" fmla="*/ 0 w 2556076"/>
              <a:gd name="connsiteY0" fmla="*/ 0 h 4057482"/>
              <a:gd name="connsiteX1" fmla="*/ 2130055 w 2556076"/>
              <a:gd name="connsiteY1" fmla="*/ 0 h 4057482"/>
              <a:gd name="connsiteX2" fmla="*/ 2556076 w 2556076"/>
              <a:gd name="connsiteY2" fmla="*/ 426021 h 4057482"/>
              <a:gd name="connsiteX3" fmla="*/ 2556076 w 2556076"/>
              <a:gd name="connsiteY3" fmla="*/ 4057482 h 4057482"/>
              <a:gd name="connsiteX4" fmla="*/ 0 w 2556076"/>
              <a:gd name="connsiteY4" fmla="*/ 4057482 h 4057482"/>
              <a:gd name="connsiteX5" fmla="*/ 0 w 2556076"/>
              <a:gd name="connsiteY5" fmla="*/ 0 h 405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6076" h="4057482">
                <a:moveTo>
                  <a:pt x="0" y="4057481"/>
                </a:moveTo>
                <a:lnTo>
                  <a:pt x="0" y="676261"/>
                </a:lnTo>
                <a:cubicBezTo>
                  <a:pt x="0" y="302773"/>
                  <a:pt x="120157" y="1"/>
                  <a:pt x="268379" y="1"/>
                </a:cubicBezTo>
                <a:lnTo>
                  <a:pt x="2556076" y="1"/>
                </a:lnTo>
                <a:lnTo>
                  <a:pt x="2556076" y="4057481"/>
                </a:lnTo>
                <a:lnTo>
                  <a:pt x="0" y="4057481"/>
                </a:lnTo>
                <a:close/>
              </a:path>
            </a:pathLst>
          </a:custGeom>
          <a:solidFill>
            <a:srgbClr val="53585A"/>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13361" tIns="213358" rIns="213360" bIns="85238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latin typeface="MiloComp"/>
              </a:rPr>
              <a:t>Supporting Your Schools</a:t>
            </a:r>
            <a:endParaRPr lang="en-US" sz="3000" b="1" kern="1200" dirty="0">
              <a:solidFill>
                <a:schemeClr val="bg1"/>
              </a:solidFill>
              <a:latin typeface="MiloComp"/>
            </a:endParaRPr>
          </a:p>
        </p:txBody>
      </p:sp>
      <p:sp>
        <p:nvSpPr>
          <p:cNvPr id="7" name="Freeform 6"/>
          <p:cNvSpPr/>
          <p:nvPr/>
        </p:nvSpPr>
        <p:spPr>
          <a:xfrm>
            <a:off x="4593034" y="750403"/>
            <a:ext cx="4009172" cy="2599647"/>
          </a:xfrm>
          <a:custGeom>
            <a:avLst/>
            <a:gdLst>
              <a:gd name="connsiteX0" fmla="*/ 0 w 4009172"/>
              <a:gd name="connsiteY0" fmla="*/ 0 h 2599647"/>
              <a:gd name="connsiteX1" fmla="*/ 3575889 w 4009172"/>
              <a:gd name="connsiteY1" fmla="*/ 0 h 2599647"/>
              <a:gd name="connsiteX2" fmla="*/ 4009172 w 4009172"/>
              <a:gd name="connsiteY2" fmla="*/ 433283 h 2599647"/>
              <a:gd name="connsiteX3" fmla="*/ 4009172 w 4009172"/>
              <a:gd name="connsiteY3" fmla="*/ 2599647 h 2599647"/>
              <a:gd name="connsiteX4" fmla="*/ 0 w 4009172"/>
              <a:gd name="connsiteY4" fmla="*/ 2599647 h 2599647"/>
              <a:gd name="connsiteX5" fmla="*/ 0 w 4009172"/>
              <a:gd name="connsiteY5" fmla="*/ 0 h 25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172" h="2599647">
                <a:moveTo>
                  <a:pt x="0" y="0"/>
                </a:moveTo>
                <a:lnTo>
                  <a:pt x="3575889" y="0"/>
                </a:lnTo>
                <a:cubicBezTo>
                  <a:pt x="3815185" y="0"/>
                  <a:pt x="4009172" y="193987"/>
                  <a:pt x="4009172" y="433283"/>
                </a:cubicBezTo>
                <a:lnTo>
                  <a:pt x="4009172" y="2599647"/>
                </a:lnTo>
                <a:lnTo>
                  <a:pt x="0" y="2599647"/>
                </a:lnTo>
                <a:lnTo>
                  <a:pt x="0" y="0"/>
                </a:lnTo>
                <a:close/>
              </a:path>
            </a:pathLst>
          </a:custGeom>
          <a:solidFill>
            <a:srgbClr val="440099"/>
          </a:solidFill>
        </p:spPr>
        <p:style>
          <a:lnRef idx="2">
            <a:schemeClr val="lt1">
              <a:hueOff val="0"/>
              <a:satOff val="0"/>
              <a:lumOff val="0"/>
              <a:alphaOff val="0"/>
            </a:schemeClr>
          </a:lnRef>
          <a:fillRef idx="1">
            <a:scrgbClr r="0" g="0" b="0"/>
          </a:fillRef>
          <a:effectRef idx="0">
            <a:schemeClr val="accent4">
              <a:hueOff val="-1488257"/>
              <a:satOff val="8966"/>
              <a:lumOff val="719"/>
              <a:alphaOff val="0"/>
            </a:schemeClr>
          </a:effectRef>
          <a:fontRef idx="minor">
            <a:schemeClr val="lt1"/>
          </a:fontRef>
        </p:style>
        <p:txBody>
          <a:bodyPr spcFirstLastPara="0" vert="horz" wrap="square" lIns="213360" tIns="213360" rIns="213360" bIns="863272"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latin typeface="MiloComp"/>
              </a:rPr>
              <a:t>Supporting Your Teachers</a:t>
            </a:r>
            <a:endParaRPr lang="en-US" sz="3000" b="1" kern="1200" dirty="0">
              <a:solidFill>
                <a:schemeClr val="bg1"/>
              </a:solidFill>
              <a:latin typeface="MiloComp"/>
            </a:endParaRPr>
          </a:p>
        </p:txBody>
      </p:sp>
      <p:sp>
        <p:nvSpPr>
          <p:cNvPr id="8" name="Freeform 7"/>
          <p:cNvSpPr/>
          <p:nvPr/>
        </p:nvSpPr>
        <p:spPr>
          <a:xfrm>
            <a:off x="623673" y="3308479"/>
            <a:ext cx="4009172" cy="2599648"/>
          </a:xfrm>
          <a:custGeom>
            <a:avLst/>
            <a:gdLst>
              <a:gd name="connsiteX0" fmla="*/ 0 w 4009172"/>
              <a:gd name="connsiteY0" fmla="*/ 0 h 2599647"/>
              <a:gd name="connsiteX1" fmla="*/ 3575889 w 4009172"/>
              <a:gd name="connsiteY1" fmla="*/ 0 h 2599647"/>
              <a:gd name="connsiteX2" fmla="*/ 4009172 w 4009172"/>
              <a:gd name="connsiteY2" fmla="*/ 433283 h 2599647"/>
              <a:gd name="connsiteX3" fmla="*/ 4009172 w 4009172"/>
              <a:gd name="connsiteY3" fmla="*/ 2599647 h 2599647"/>
              <a:gd name="connsiteX4" fmla="*/ 0 w 4009172"/>
              <a:gd name="connsiteY4" fmla="*/ 2599647 h 2599647"/>
              <a:gd name="connsiteX5" fmla="*/ 0 w 4009172"/>
              <a:gd name="connsiteY5" fmla="*/ 0 h 25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172" h="2599647">
                <a:moveTo>
                  <a:pt x="4009172" y="2599647"/>
                </a:moveTo>
                <a:lnTo>
                  <a:pt x="433283" y="2599647"/>
                </a:lnTo>
                <a:cubicBezTo>
                  <a:pt x="193987" y="2599647"/>
                  <a:pt x="0" y="2405660"/>
                  <a:pt x="0" y="2166364"/>
                </a:cubicBezTo>
                <a:lnTo>
                  <a:pt x="0" y="0"/>
                </a:lnTo>
                <a:lnTo>
                  <a:pt x="4009172" y="0"/>
                </a:lnTo>
                <a:lnTo>
                  <a:pt x="4009172" y="2599647"/>
                </a:lnTo>
                <a:close/>
              </a:path>
            </a:pathLst>
          </a:custGeom>
          <a:solidFill>
            <a:srgbClr val="005EB8"/>
          </a:solidFill>
          <a:ln>
            <a:solidFill>
              <a:srgbClr val="005EB8"/>
            </a:solidFill>
          </a:ln>
        </p:spPr>
        <p:style>
          <a:lnRef idx="2">
            <a:scrgbClr r="0" g="0" b="0"/>
          </a:lnRef>
          <a:fillRef idx="1">
            <a:scrgbClr r="0" g="0" b="0"/>
          </a:fillRef>
          <a:effectRef idx="0">
            <a:schemeClr val="accent4">
              <a:hueOff val="-2976513"/>
              <a:satOff val="17933"/>
              <a:lumOff val="1437"/>
              <a:alphaOff val="0"/>
            </a:schemeClr>
          </a:effectRef>
          <a:fontRef idx="minor">
            <a:schemeClr val="lt1"/>
          </a:fontRef>
        </p:style>
        <p:txBody>
          <a:bodyPr spcFirstLastPara="0" vert="horz" wrap="square" lIns="213360" tIns="863273"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latin typeface="MiloComp"/>
              </a:rPr>
              <a:t>Supporting Your Students</a:t>
            </a:r>
            <a:endParaRPr lang="en-US" sz="3000" b="1" kern="1200" dirty="0">
              <a:solidFill>
                <a:schemeClr val="bg1"/>
              </a:solidFill>
              <a:latin typeface="MiloComp"/>
            </a:endParaRPr>
          </a:p>
        </p:txBody>
      </p:sp>
      <p:sp>
        <p:nvSpPr>
          <p:cNvPr id="9" name="Freeform 8"/>
          <p:cNvSpPr/>
          <p:nvPr/>
        </p:nvSpPr>
        <p:spPr>
          <a:xfrm>
            <a:off x="4605101" y="3322336"/>
            <a:ext cx="4009173" cy="2599648"/>
          </a:xfrm>
          <a:custGeom>
            <a:avLst/>
            <a:gdLst>
              <a:gd name="connsiteX0" fmla="*/ 0 w 2599647"/>
              <a:gd name="connsiteY0" fmla="*/ 0 h 4009172"/>
              <a:gd name="connsiteX1" fmla="*/ 2166364 w 2599647"/>
              <a:gd name="connsiteY1" fmla="*/ 0 h 4009172"/>
              <a:gd name="connsiteX2" fmla="*/ 2599647 w 2599647"/>
              <a:gd name="connsiteY2" fmla="*/ 433283 h 4009172"/>
              <a:gd name="connsiteX3" fmla="*/ 2599647 w 2599647"/>
              <a:gd name="connsiteY3" fmla="*/ 4009172 h 4009172"/>
              <a:gd name="connsiteX4" fmla="*/ 0 w 2599647"/>
              <a:gd name="connsiteY4" fmla="*/ 4009172 h 4009172"/>
              <a:gd name="connsiteX5" fmla="*/ 0 w 2599647"/>
              <a:gd name="connsiteY5" fmla="*/ 0 h 400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647" h="4009172">
                <a:moveTo>
                  <a:pt x="2599647" y="1"/>
                </a:moveTo>
                <a:lnTo>
                  <a:pt x="2599647" y="3340963"/>
                </a:lnTo>
                <a:cubicBezTo>
                  <a:pt x="2599647" y="3710005"/>
                  <a:pt x="2473861" y="4009171"/>
                  <a:pt x="2318695" y="4009171"/>
                </a:cubicBezTo>
                <a:lnTo>
                  <a:pt x="0" y="4009171"/>
                </a:lnTo>
                <a:lnTo>
                  <a:pt x="0" y="1"/>
                </a:lnTo>
                <a:lnTo>
                  <a:pt x="2599647" y="1"/>
                </a:lnTo>
                <a:close/>
              </a:path>
            </a:pathLst>
          </a:custGeom>
          <a:solidFill>
            <a:srgbClr val="41B6E6"/>
          </a:solidFill>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txBody>
          <a:bodyPr spcFirstLastPara="0" vert="horz" wrap="square" lIns="213361" tIns="863272" rIns="213360" bIns="213361"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latin typeface="MiloComp"/>
              </a:rPr>
              <a:t>Supporting Your Parents/Caregivers</a:t>
            </a:r>
            <a:endParaRPr lang="en-US" sz="3000" kern="1200" dirty="0">
              <a:solidFill>
                <a:schemeClr val="tx1"/>
              </a:solidFill>
              <a:latin typeface="MiloComp"/>
            </a:endParaRPr>
          </a:p>
        </p:txBody>
      </p:sp>
      <p:sp>
        <p:nvSpPr>
          <p:cNvPr id="10" name="Freeform 9"/>
          <p:cNvSpPr/>
          <p:nvPr/>
        </p:nvSpPr>
        <p:spPr>
          <a:xfrm>
            <a:off x="2827296" y="2455328"/>
            <a:ext cx="3586942" cy="1789441"/>
          </a:xfrm>
          <a:custGeom>
            <a:avLst/>
            <a:gdLst>
              <a:gd name="connsiteX0" fmla="*/ 0 w 3586942"/>
              <a:gd name="connsiteY0" fmla="*/ 298246 h 1789441"/>
              <a:gd name="connsiteX1" fmla="*/ 298246 w 3586942"/>
              <a:gd name="connsiteY1" fmla="*/ 0 h 1789441"/>
              <a:gd name="connsiteX2" fmla="*/ 3288696 w 3586942"/>
              <a:gd name="connsiteY2" fmla="*/ 0 h 1789441"/>
              <a:gd name="connsiteX3" fmla="*/ 3586942 w 3586942"/>
              <a:gd name="connsiteY3" fmla="*/ 298246 h 1789441"/>
              <a:gd name="connsiteX4" fmla="*/ 3586942 w 3586942"/>
              <a:gd name="connsiteY4" fmla="*/ 1491195 h 1789441"/>
              <a:gd name="connsiteX5" fmla="*/ 3288696 w 3586942"/>
              <a:gd name="connsiteY5" fmla="*/ 1789441 h 1789441"/>
              <a:gd name="connsiteX6" fmla="*/ 298246 w 3586942"/>
              <a:gd name="connsiteY6" fmla="*/ 1789441 h 1789441"/>
              <a:gd name="connsiteX7" fmla="*/ 0 w 3586942"/>
              <a:gd name="connsiteY7" fmla="*/ 1491195 h 1789441"/>
              <a:gd name="connsiteX8" fmla="*/ 0 w 3586942"/>
              <a:gd name="connsiteY8" fmla="*/ 298246 h 17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6942" h="1789441">
                <a:moveTo>
                  <a:pt x="0" y="298246"/>
                </a:moveTo>
                <a:cubicBezTo>
                  <a:pt x="0" y="133529"/>
                  <a:pt x="133529" y="0"/>
                  <a:pt x="298246" y="0"/>
                </a:cubicBezTo>
                <a:lnTo>
                  <a:pt x="3288696" y="0"/>
                </a:lnTo>
                <a:cubicBezTo>
                  <a:pt x="3453413" y="0"/>
                  <a:pt x="3586942" y="133529"/>
                  <a:pt x="3586942" y="298246"/>
                </a:cubicBezTo>
                <a:lnTo>
                  <a:pt x="3586942" y="1491195"/>
                </a:lnTo>
                <a:cubicBezTo>
                  <a:pt x="3586942" y="1655912"/>
                  <a:pt x="3453413" y="1789441"/>
                  <a:pt x="3288696" y="1789441"/>
                </a:cubicBezTo>
                <a:lnTo>
                  <a:pt x="298246" y="1789441"/>
                </a:lnTo>
                <a:cubicBezTo>
                  <a:pt x="133529" y="1789441"/>
                  <a:pt x="0" y="1655912"/>
                  <a:pt x="0" y="1491195"/>
                </a:cubicBezTo>
                <a:lnTo>
                  <a:pt x="0" y="298246"/>
                </a:lnTo>
                <a:close/>
              </a:path>
            </a:pathLst>
          </a:custGeom>
          <a:solidFill>
            <a:srgbClr val="C4D600"/>
          </a:solidFill>
        </p:spPr>
        <p:style>
          <a:lnRef idx="2">
            <a:schemeClr val="lt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224513" tIns="224513" rIns="224513" bIns="224513" numCol="1" spcCol="1270" anchor="ctr" anchorCtr="0">
            <a:noAutofit/>
          </a:bodyPr>
          <a:lstStyle/>
          <a:p>
            <a:pPr lvl="0" algn="ctr" defTabSz="1600200">
              <a:lnSpc>
                <a:spcPct val="90000"/>
              </a:lnSpc>
              <a:spcBef>
                <a:spcPct val="0"/>
              </a:spcBef>
              <a:spcAft>
                <a:spcPts val="0"/>
              </a:spcAft>
            </a:pPr>
            <a:r>
              <a:rPr lang="en-US" sz="3600" b="1" kern="1200" dirty="0" smtClean="0">
                <a:solidFill>
                  <a:schemeClr val="tx1"/>
                </a:solidFill>
                <a:latin typeface="MiloComp"/>
                <a:cs typeface="Arial" panose="020B0604020202020204" pitchFamily="34" charset="0"/>
              </a:rPr>
              <a:t>AUDIOBOOK</a:t>
            </a:r>
          </a:p>
          <a:p>
            <a:pPr lvl="0" algn="ctr" defTabSz="1600200">
              <a:lnSpc>
                <a:spcPct val="90000"/>
              </a:lnSpc>
              <a:spcBef>
                <a:spcPct val="0"/>
              </a:spcBef>
              <a:spcAft>
                <a:spcPts val="0"/>
              </a:spcAft>
            </a:pPr>
            <a:r>
              <a:rPr lang="en-US" sz="3600" b="1" kern="1200" dirty="0" smtClean="0">
                <a:solidFill>
                  <a:schemeClr val="tx1"/>
                </a:solidFill>
                <a:latin typeface="MiloComp"/>
                <a:cs typeface="Arial" panose="020B0604020202020204" pitchFamily="34" charset="0"/>
              </a:rPr>
              <a:t>LIBRARY</a:t>
            </a:r>
            <a:endParaRPr lang="en-US" sz="2000" kern="1200" dirty="0">
              <a:solidFill>
                <a:schemeClr val="bg1"/>
              </a:solidFill>
              <a:latin typeface="MiloComp"/>
            </a:endParaRP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12834" y="3560618"/>
            <a:ext cx="595745" cy="59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36" y="2424543"/>
            <a:ext cx="705271" cy="73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867" y="2424544"/>
            <a:ext cx="691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736" y="3435935"/>
            <a:ext cx="705272" cy="74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3866" y="3463645"/>
            <a:ext cx="717524" cy="7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5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Florida DOE Grant membership</a:t>
            </a:r>
            <a:endParaRPr lang="en-US" sz="3200" b="1" dirty="0"/>
          </a:p>
        </p:txBody>
      </p:sp>
      <p:sp>
        <p:nvSpPr>
          <p:cNvPr id="3" name="Content Placeholder 2"/>
          <p:cNvSpPr>
            <a:spLocks noGrp="1"/>
          </p:cNvSpPr>
          <p:nvPr>
            <p:ph idx="1"/>
          </p:nvPr>
        </p:nvSpPr>
        <p:spPr>
          <a:xfrm>
            <a:off x="1371600" y="2362201"/>
            <a:ext cx="6781800" cy="4038600"/>
          </a:xfrm>
        </p:spPr>
        <p:txBody>
          <a:bodyPr/>
          <a:lstStyle/>
          <a:p>
            <a:pPr marL="0" indent="0">
              <a:buNone/>
            </a:pPr>
            <a:r>
              <a:rPr lang="en-US" dirty="0">
                <a:solidFill>
                  <a:schemeClr val="tx1"/>
                </a:solidFill>
              </a:rPr>
              <a:t>Through the partnership of the Florida Department of Education and Learning Ally, </a:t>
            </a:r>
            <a:r>
              <a:rPr lang="en-US" dirty="0" smtClean="0">
                <a:solidFill>
                  <a:schemeClr val="tx1"/>
                </a:solidFill>
              </a:rPr>
              <a:t>public and charter schools in Florida can </a:t>
            </a:r>
            <a:r>
              <a:rPr lang="en-US" dirty="0">
                <a:solidFill>
                  <a:schemeClr val="tx1"/>
                </a:solidFill>
              </a:rPr>
              <a:t>enroll to have access to Learning Ally’s library of over 80,000 audio textbooks and literature titles for </a:t>
            </a:r>
            <a:r>
              <a:rPr lang="en-US" dirty="0" smtClean="0">
                <a:solidFill>
                  <a:schemeClr val="tx1"/>
                </a:solidFill>
              </a:rPr>
              <a:t>qualifying K-12 students at </a:t>
            </a:r>
            <a:r>
              <a:rPr lang="en-US" dirty="0">
                <a:solidFill>
                  <a:schemeClr val="tx1"/>
                </a:solidFill>
              </a:rPr>
              <a:t>no cost to your district. </a:t>
            </a:r>
          </a:p>
        </p:txBody>
      </p:sp>
    </p:spTree>
    <p:extLst>
      <p:ext uri="{BB962C8B-B14F-4D97-AF65-F5344CB8AC3E}">
        <p14:creationId xmlns:p14="http://schemas.microsoft.com/office/powerpoint/2010/main" val="170063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learningally.org/portals/6/Images/copy-of-cooper-graduate-h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 y="576943"/>
            <a:ext cx="1366652" cy="137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9012" t="44474" r="38380" b="5241"/>
          <a:stretch/>
        </p:blipFill>
        <p:spPr>
          <a:xfrm>
            <a:off x="-5751" y="1955743"/>
            <a:ext cx="1385702" cy="1602735"/>
          </a:xfrm>
          <a:prstGeom prst="rect">
            <a:avLst/>
          </a:prstGeom>
          <a:ln>
            <a:solidFill>
              <a:schemeClr val="tx1"/>
            </a:solidFill>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3538" r="46162"/>
          <a:stretch/>
        </p:blipFill>
        <p:spPr>
          <a:xfrm>
            <a:off x="-5751" y="5204959"/>
            <a:ext cx="1385702" cy="1653041"/>
          </a:xfrm>
          <a:prstGeom prst="rect">
            <a:avLst/>
          </a:prstGeom>
          <a:ln>
            <a:solidFill>
              <a:schemeClr val="tx1"/>
            </a:solid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3583" t="11037" r="3972" b="4441"/>
          <a:stretch/>
        </p:blipFill>
        <p:spPr>
          <a:xfrm>
            <a:off x="-5750" y="3558478"/>
            <a:ext cx="1382276" cy="1632854"/>
          </a:xfrm>
          <a:prstGeom prst="rect">
            <a:avLst/>
          </a:prstGeom>
          <a:ln>
            <a:solidFill>
              <a:schemeClr val="tx1"/>
            </a:solidFill>
          </a:ln>
        </p:spPr>
      </p:pic>
      <p:sp>
        <p:nvSpPr>
          <p:cNvPr id="7" name="Title 6"/>
          <p:cNvSpPr>
            <a:spLocks noGrp="1"/>
          </p:cNvSpPr>
          <p:nvPr>
            <p:ph type="title"/>
          </p:nvPr>
        </p:nvSpPr>
        <p:spPr>
          <a:xfrm>
            <a:off x="1875419" y="573314"/>
            <a:ext cx="6781800" cy="676757"/>
          </a:xfrm>
        </p:spPr>
        <p:txBody>
          <a:bodyPr>
            <a:normAutofit/>
          </a:bodyPr>
          <a:lstStyle/>
          <a:p>
            <a:pPr algn="ctr"/>
            <a:r>
              <a:rPr lang="en-US" sz="3200" b="1" dirty="0" smtClean="0"/>
              <a:t>Certification &amp; Eligibility </a:t>
            </a:r>
            <a:endParaRPr lang="en-US" sz="3200" b="1" dirty="0"/>
          </a:p>
        </p:txBody>
      </p:sp>
      <p:sp>
        <p:nvSpPr>
          <p:cNvPr id="9" name="TextBox 8"/>
          <p:cNvSpPr txBox="1"/>
          <p:nvPr/>
        </p:nvSpPr>
        <p:spPr>
          <a:xfrm>
            <a:off x="1493708" y="1368805"/>
            <a:ext cx="7089126" cy="5489195"/>
          </a:xfrm>
          <a:prstGeom prst="rect">
            <a:avLst/>
          </a:prstGeom>
          <a:noFill/>
        </p:spPr>
        <p:txBody>
          <a:bodyPr wrap="square" rtlCol="0">
            <a:spAutoFit/>
          </a:bodyPr>
          <a:lstStyle/>
          <a:p>
            <a:pPr lvl="0" defTabSz="457200">
              <a:spcBef>
                <a:spcPct val="20000"/>
              </a:spcBef>
            </a:pPr>
            <a:r>
              <a:rPr lang="en-US" sz="1400" cap="small" dirty="0">
                <a:solidFill>
                  <a:prstClr val="black"/>
                </a:solidFill>
                <a:cs typeface="Verdana"/>
              </a:rPr>
              <a:t>“Qualified Individuals” are those persons </a:t>
            </a:r>
            <a:r>
              <a:rPr lang="en-US" sz="1400" cap="small" dirty="0">
                <a:cs typeface="Verdana"/>
              </a:rPr>
              <a:t>who exhibit the characteristics of a learning disability as certified by a </a:t>
            </a:r>
            <a:r>
              <a:rPr lang="en-US" sz="1400" b="1" u="sng" cap="small" dirty="0">
                <a:cs typeface="Verdana"/>
              </a:rPr>
              <a:t>Competent Authority</a:t>
            </a:r>
            <a:r>
              <a:rPr lang="en-US" sz="1400" b="1" cap="small" dirty="0">
                <a:cs typeface="Verdana"/>
              </a:rPr>
              <a:t> </a:t>
            </a:r>
            <a:r>
              <a:rPr lang="en-US" sz="1400" cap="small" dirty="0">
                <a:cs typeface="Verdana"/>
              </a:rPr>
              <a:t>in accordance </a:t>
            </a:r>
            <a:r>
              <a:rPr lang="en-US" sz="1400" cap="small" dirty="0" smtClean="0">
                <a:cs typeface="Verdana"/>
              </a:rPr>
              <a:t>with the </a:t>
            </a:r>
            <a:r>
              <a:rPr lang="en-US" sz="1400" cap="small" dirty="0">
                <a:cs typeface="Verdana"/>
              </a:rPr>
              <a:t>“Chafee </a:t>
            </a:r>
            <a:r>
              <a:rPr lang="en-US" sz="1400" cap="small" dirty="0" smtClean="0">
                <a:cs typeface="Verdana"/>
              </a:rPr>
              <a:t>amendment”.</a:t>
            </a:r>
          </a:p>
          <a:p>
            <a:pPr marL="914400" lvl="0" indent="-317500">
              <a:lnSpc>
                <a:spcPct val="115000"/>
              </a:lnSpc>
              <a:buClr>
                <a:srgbClr val="000000"/>
              </a:buClr>
              <a:buSzPct val="100000"/>
            </a:pPr>
            <a:r>
              <a:rPr lang="en-US" sz="1400" b="1" dirty="0">
                <a:solidFill>
                  <a:srgbClr val="000000"/>
                </a:solidFill>
              </a:rPr>
              <a:t>Specific Learning Disability - </a:t>
            </a:r>
            <a:r>
              <a:rPr lang="en-US" sz="1400" dirty="0">
                <a:solidFill>
                  <a:srgbClr val="000000"/>
                </a:solidFill>
              </a:rPr>
              <a:t>Students who have a specific learning disability, meaning a disorder in 1 or more of the basic psychological processes involved in understanding or in using language, spoken or written, which may manifest itself in the imperfect ability to listen, think, speak, read, write, spell, or do mathematical calculations. It includes conditions such as perceptual disabilities, brain injury, minimal brain dysfunction, dyslexia, and developmental aphasia. Students in this category often have SLD on their IEP or have a diagnosed learning disability.</a:t>
            </a:r>
          </a:p>
          <a:p>
            <a:pPr marL="914400" lvl="0" indent="-317500">
              <a:lnSpc>
                <a:spcPct val="115000"/>
              </a:lnSpc>
              <a:buClr>
                <a:srgbClr val="000000"/>
              </a:buClr>
              <a:buSzPct val="100000"/>
            </a:pPr>
            <a:r>
              <a:rPr lang="en-US" sz="1400" b="1" dirty="0">
                <a:solidFill>
                  <a:srgbClr val="000000"/>
                </a:solidFill>
              </a:rPr>
              <a:t>Reading Accommodation - </a:t>
            </a:r>
            <a:r>
              <a:rPr lang="en-US" sz="1400" dirty="0">
                <a:solidFill>
                  <a:srgbClr val="000000"/>
                </a:solidFill>
              </a:rPr>
              <a:t>Students who struggle with reading, who are not responding to instructional interventions, or who need a reading accommodation to keep up with course content while working to improve reading skills. A Competent Authority should conduct student observations, assessments, and a review of student work to determine if the student’s reading skill deficits are consistent enough to prohibit accessing standard texts at the expected benchmarks for the student’s grade.  </a:t>
            </a:r>
          </a:p>
          <a:p>
            <a:pPr marL="914400" lvl="0" indent="-317500">
              <a:lnSpc>
                <a:spcPct val="115000"/>
              </a:lnSpc>
              <a:buClr>
                <a:srgbClr val="000000"/>
              </a:buClr>
              <a:buSzPct val="100000"/>
            </a:pPr>
            <a:r>
              <a:rPr lang="en-US" sz="1400" b="1" dirty="0">
                <a:solidFill>
                  <a:srgbClr val="000000"/>
                </a:solidFill>
              </a:rPr>
              <a:t>Blind or Visually Impaired - </a:t>
            </a:r>
            <a:r>
              <a:rPr lang="en-US" sz="1400" dirty="0">
                <a:solidFill>
                  <a:srgbClr val="000000"/>
                </a:solidFill>
              </a:rPr>
              <a:t>Students who are blind or visually impaired.</a:t>
            </a:r>
          </a:p>
          <a:p>
            <a:pPr marL="914400" lvl="0" indent="-317500">
              <a:lnSpc>
                <a:spcPct val="115000"/>
              </a:lnSpc>
              <a:buClr>
                <a:srgbClr val="000000"/>
              </a:buClr>
              <a:buSzPct val="100000"/>
            </a:pPr>
            <a:r>
              <a:rPr lang="en-US" sz="1400" b="1" dirty="0">
                <a:solidFill>
                  <a:srgbClr val="000000"/>
                </a:solidFill>
              </a:rPr>
              <a:t>Other Physical Disability - </a:t>
            </a:r>
            <a:r>
              <a:rPr lang="en-US" sz="1400" dirty="0">
                <a:solidFill>
                  <a:srgbClr val="000000"/>
                </a:solidFill>
              </a:rPr>
              <a:t>Students who have a physical impairment that prevents them from reading standard print, such as can’t hold a book, turn the pages of a book, etc.</a:t>
            </a:r>
          </a:p>
          <a:p>
            <a:pPr lvl="0" defTabSz="457200">
              <a:spcBef>
                <a:spcPct val="20000"/>
              </a:spcBef>
            </a:pPr>
            <a:endParaRPr lang="en-US" sz="1400" dirty="0">
              <a:cs typeface="Verdana"/>
            </a:endParaRPr>
          </a:p>
        </p:txBody>
      </p:sp>
    </p:spTree>
    <p:extLst>
      <p:ext uri="{BB962C8B-B14F-4D97-AF65-F5344CB8AC3E}">
        <p14:creationId xmlns:p14="http://schemas.microsoft.com/office/powerpoint/2010/main" val="252905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tab</a:t>
            </a:r>
            <a:endParaRPr lang="en-US" dirty="0"/>
          </a:p>
        </p:txBody>
      </p:sp>
      <p:sp>
        <p:nvSpPr>
          <p:cNvPr id="3" name="Content Placeholder 2"/>
          <p:cNvSpPr>
            <a:spLocks noGrp="1"/>
          </p:cNvSpPr>
          <p:nvPr>
            <p:ph idx="1"/>
          </p:nvPr>
        </p:nvSpPr>
        <p:spPr/>
        <p:txBody>
          <a:bodyPr/>
          <a:lstStyle/>
          <a:p>
            <a:endParaRPr lang="en-US"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708" t="26828" r="50025" b="23295"/>
          <a:stretch/>
        </p:blipFill>
        <p:spPr bwMode="auto">
          <a:xfrm>
            <a:off x="838200" y="2209800"/>
            <a:ext cx="7391400" cy="3505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590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71800" y="3361361"/>
            <a:ext cx="6005619" cy="3473546"/>
            <a:chOff x="3960687" y="4204320"/>
            <a:chExt cx="7636503" cy="463812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687" y="6742508"/>
              <a:ext cx="3680467" cy="20999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765" y="4204320"/>
              <a:ext cx="3310425" cy="3204249"/>
            </a:xfrm>
            <a:prstGeom prst="rect">
              <a:avLst/>
            </a:prstGeom>
          </p:spPr>
        </p:pic>
      </p:grpSp>
      <p:sp>
        <p:nvSpPr>
          <p:cNvPr id="5" name="Content Placeholder 4"/>
          <p:cNvSpPr>
            <a:spLocks noGrp="1"/>
          </p:cNvSpPr>
          <p:nvPr>
            <p:ph idx="1"/>
          </p:nvPr>
        </p:nvSpPr>
        <p:spPr>
          <a:xfrm>
            <a:off x="1447800" y="990600"/>
            <a:ext cx="6781800" cy="3763963"/>
          </a:xfrm>
        </p:spPr>
        <p:txBody>
          <a:bodyPr>
            <a:normAutofit fontScale="40000" lnSpcReduction="20000"/>
          </a:bodyPr>
          <a:lstStyle/>
          <a:p>
            <a:pPr marL="455981" indent="-455981">
              <a:lnSpc>
                <a:spcPct val="150000"/>
              </a:lnSpc>
              <a:buFont typeface="Wingdings" pitchFamily="2" charset="2"/>
              <a:buChar char="ü"/>
            </a:pPr>
            <a:r>
              <a:rPr lang="en-US" sz="5100" b="1" dirty="0">
                <a:solidFill>
                  <a:schemeClr val="tx1"/>
                </a:solidFill>
                <a:latin typeface="Arial" panose="020B0604020202020204" pitchFamily="34" charset="0"/>
                <a:cs typeface="Arial" panose="020B0604020202020204" pitchFamily="34" charset="0"/>
              </a:rPr>
              <a:t>Unlimited Year Round Access for Qualified </a:t>
            </a:r>
            <a:r>
              <a:rPr lang="en-US" sz="5100" b="1" dirty="0" smtClean="0">
                <a:solidFill>
                  <a:schemeClr val="tx1"/>
                </a:solidFill>
                <a:latin typeface="Arial" panose="020B0604020202020204" pitchFamily="34" charset="0"/>
                <a:cs typeface="Arial" panose="020B0604020202020204" pitchFamily="34" charset="0"/>
              </a:rPr>
              <a:t>students</a:t>
            </a:r>
            <a:endParaRPr lang="en-US" sz="5100" b="1" dirty="0">
              <a:solidFill>
                <a:schemeClr val="tx1"/>
              </a:solidFill>
              <a:latin typeface="Arial" panose="020B0604020202020204" pitchFamily="34" charset="0"/>
              <a:cs typeface="Arial" panose="020B0604020202020204" pitchFamily="34" charset="0"/>
            </a:endParaRPr>
          </a:p>
          <a:p>
            <a:pPr marL="455981" indent="-455981">
              <a:lnSpc>
                <a:spcPct val="150000"/>
              </a:lnSpc>
              <a:buFont typeface="Wingdings" pitchFamily="2" charset="2"/>
              <a:buChar char="ü"/>
            </a:pPr>
            <a:r>
              <a:rPr lang="en-US" sz="5100" b="1" dirty="0">
                <a:solidFill>
                  <a:schemeClr val="tx1"/>
                </a:solidFill>
                <a:latin typeface="Arial" panose="020B0604020202020204" pitchFamily="34" charset="0"/>
                <a:cs typeface="Arial" panose="020B0604020202020204" pitchFamily="34" charset="0"/>
              </a:rPr>
              <a:t>Unlimited access to </a:t>
            </a:r>
            <a:r>
              <a:rPr lang="en-US" sz="5100" b="1" dirty="0" smtClean="0">
                <a:solidFill>
                  <a:schemeClr val="tx1"/>
                </a:solidFill>
                <a:latin typeface="Arial" panose="020B0604020202020204" pitchFamily="34" charset="0"/>
                <a:cs typeface="Arial" panose="020B0604020202020204" pitchFamily="34" charset="0"/>
              </a:rPr>
              <a:t>audiobooks</a:t>
            </a:r>
            <a:endParaRPr lang="en-US" sz="5100" b="1" dirty="0">
              <a:solidFill>
                <a:schemeClr val="tx1"/>
              </a:solidFill>
              <a:latin typeface="Arial" panose="020B0604020202020204" pitchFamily="34" charset="0"/>
              <a:cs typeface="Arial" panose="020B0604020202020204" pitchFamily="34" charset="0"/>
            </a:endParaRPr>
          </a:p>
          <a:p>
            <a:pPr marL="455981" indent="-455981">
              <a:lnSpc>
                <a:spcPct val="150000"/>
              </a:lnSpc>
              <a:buFont typeface="Wingdings" pitchFamily="2" charset="2"/>
              <a:buChar char="ü"/>
            </a:pPr>
            <a:r>
              <a:rPr lang="en-US" sz="5100" b="1" dirty="0">
                <a:solidFill>
                  <a:schemeClr val="tx1"/>
                </a:solidFill>
                <a:latin typeface="Arial" panose="020B0604020202020204" pitchFamily="34" charset="0"/>
                <a:cs typeface="Arial" panose="020B0604020202020204" pitchFamily="34" charset="0"/>
              </a:rPr>
              <a:t>Unlimited access to </a:t>
            </a:r>
            <a:r>
              <a:rPr lang="en-US" sz="5100" b="1" dirty="0">
                <a:solidFill>
                  <a:schemeClr val="accent1">
                    <a:lumMod val="75000"/>
                  </a:schemeClr>
                </a:solidFill>
                <a:latin typeface="Arial" panose="020B0604020202020204" pitchFamily="34" charset="0"/>
                <a:cs typeface="Arial" panose="020B0604020202020204" pitchFamily="34" charset="0"/>
              </a:rPr>
              <a:t>Learning Ally Link </a:t>
            </a:r>
            <a:r>
              <a:rPr lang="en-US" sz="5100" b="1" dirty="0">
                <a:solidFill>
                  <a:schemeClr val="tx1"/>
                </a:solidFill>
                <a:latin typeface="Arial" panose="020B0604020202020204" pitchFamily="34" charset="0"/>
                <a:cs typeface="Arial" panose="020B0604020202020204" pitchFamily="34" charset="0"/>
              </a:rPr>
              <a:t>for </a:t>
            </a:r>
            <a:endParaRPr lang="en-US" sz="5100" b="1"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5100" b="1" dirty="0" smtClean="0">
                <a:solidFill>
                  <a:schemeClr val="tx1"/>
                </a:solidFill>
                <a:latin typeface="Arial" panose="020B0604020202020204" pitchFamily="34" charset="0"/>
                <a:cs typeface="Arial" panose="020B0604020202020204" pitchFamily="34" charset="0"/>
              </a:rPr>
              <a:t>	- </a:t>
            </a:r>
            <a:r>
              <a:rPr lang="en-US" sz="4300" b="1" dirty="0" smtClean="0">
                <a:solidFill>
                  <a:schemeClr val="accent1">
                    <a:lumMod val="75000"/>
                  </a:schemeClr>
                </a:solidFill>
                <a:latin typeface="Arial" panose="020B0604020202020204" pitchFamily="34" charset="0"/>
                <a:cs typeface="Arial" panose="020B0604020202020204" pitchFamily="34" charset="0"/>
              </a:rPr>
              <a:t>iOS devices </a:t>
            </a:r>
            <a:r>
              <a:rPr lang="en-US" sz="4300" b="1" dirty="0" smtClean="0">
                <a:solidFill>
                  <a:schemeClr val="tx1"/>
                </a:solidFill>
                <a:latin typeface="Arial" panose="020B0604020202020204" pitchFamily="34" charset="0"/>
                <a:cs typeface="Arial" panose="020B0604020202020204" pitchFamily="34" charset="0"/>
              </a:rPr>
              <a:t>(App Store) </a:t>
            </a:r>
          </a:p>
          <a:p>
            <a:pPr marL="0" indent="0">
              <a:lnSpc>
                <a:spcPct val="150000"/>
              </a:lnSpc>
              <a:buNone/>
            </a:pPr>
            <a:r>
              <a:rPr lang="en-US" sz="4300" b="1" dirty="0">
                <a:solidFill>
                  <a:schemeClr val="tx1"/>
                </a:solidFill>
                <a:latin typeface="Arial" panose="020B0604020202020204" pitchFamily="34" charset="0"/>
                <a:cs typeface="Arial" panose="020B0604020202020204" pitchFamily="34" charset="0"/>
              </a:rPr>
              <a:t>	</a:t>
            </a:r>
            <a:r>
              <a:rPr lang="en-US" sz="4300" b="1" dirty="0" smtClean="0">
                <a:solidFill>
                  <a:schemeClr val="tx1"/>
                </a:solidFill>
                <a:latin typeface="Arial" panose="020B0604020202020204" pitchFamily="34" charset="0"/>
                <a:cs typeface="Arial" panose="020B0604020202020204" pitchFamily="34" charset="0"/>
              </a:rPr>
              <a:t>- </a:t>
            </a:r>
            <a:r>
              <a:rPr lang="en-US" sz="4300" b="1" dirty="0" smtClean="0">
                <a:solidFill>
                  <a:schemeClr val="accent1">
                    <a:lumMod val="75000"/>
                  </a:schemeClr>
                </a:solidFill>
                <a:latin typeface="Arial" panose="020B0604020202020204" pitchFamily="34" charset="0"/>
                <a:cs typeface="Arial" panose="020B0604020202020204" pitchFamily="34" charset="0"/>
              </a:rPr>
              <a:t>PC/MAC/Chromebook</a:t>
            </a:r>
          </a:p>
          <a:p>
            <a:pPr marL="0" indent="0">
              <a:lnSpc>
                <a:spcPct val="150000"/>
              </a:lnSpc>
              <a:buNone/>
            </a:pPr>
            <a:r>
              <a:rPr lang="en-US" sz="4300" b="1" dirty="0">
                <a:solidFill>
                  <a:schemeClr val="tx1"/>
                </a:solidFill>
                <a:latin typeface="Arial" panose="020B0604020202020204" pitchFamily="34" charset="0"/>
                <a:cs typeface="Arial" panose="020B0604020202020204" pitchFamily="34" charset="0"/>
              </a:rPr>
              <a:t> </a:t>
            </a:r>
            <a:r>
              <a:rPr lang="en-US" sz="4300" b="1" dirty="0" smtClean="0">
                <a:solidFill>
                  <a:schemeClr val="tx1"/>
                </a:solidFill>
                <a:latin typeface="Arial" panose="020B0604020202020204" pitchFamily="34" charset="0"/>
                <a:cs typeface="Arial" panose="020B0604020202020204" pitchFamily="34" charset="0"/>
              </a:rPr>
              <a:t>                    (Chrome App store)</a:t>
            </a:r>
          </a:p>
          <a:p>
            <a:pPr marL="0" indent="0">
              <a:lnSpc>
                <a:spcPct val="150000"/>
              </a:lnSpc>
              <a:buNone/>
            </a:pPr>
            <a:r>
              <a:rPr lang="en-US" sz="4300" b="1" dirty="0">
                <a:solidFill>
                  <a:schemeClr val="tx1"/>
                </a:solidFill>
                <a:latin typeface="Arial" panose="020B0604020202020204" pitchFamily="34" charset="0"/>
                <a:cs typeface="Arial" panose="020B0604020202020204" pitchFamily="34" charset="0"/>
              </a:rPr>
              <a:t> </a:t>
            </a:r>
            <a:r>
              <a:rPr lang="en-US" sz="4300" b="1" dirty="0" smtClean="0">
                <a:solidFill>
                  <a:schemeClr val="tx1"/>
                </a:solidFill>
                <a:latin typeface="Arial" panose="020B0604020202020204" pitchFamily="34" charset="0"/>
                <a:cs typeface="Arial" panose="020B0604020202020204" pitchFamily="34" charset="0"/>
              </a:rPr>
              <a:t>               - </a:t>
            </a:r>
            <a:r>
              <a:rPr lang="en-US" sz="4300" b="1" dirty="0" smtClean="0">
                <a:solidFill>
                  <a:schemeClr val="accent1">
                    <a:lumMod val="75000"/>
                  </a:schemeClr>
                </a:solidFill>
                <a:latin typeface="Arial" panose="020B0604020202020204" pitchFamily="34" charset="0"/>
                <a:cs typeface="Arial" panose="020B0604020202020204" pitchFamily="34" charset="0"/>
              </a:rPr>
              <a:t>Android </a:t>
            </a:r>
            <a:r>
              <a:rPr lang="en-US" sz="4300" b="1" dirty="0">
                <a:solidFill>
                  <a:schemeClr val="accent1">
                    <a:lumMod val="75000"/>
                  </a:schemeClr>
                </a:solidFill>
                <a:latin typeface="Arial" panose="020B0604020202020204" pitchFamily="34" charset="0"/>
                <a:cs typeface="Arial" panose="020B0604020202020204" pitchFamily="34" charset="0"/>
              </a:rPr>
              <a:t>Devices </a:t>
            </a:r>
            <a:r>
              <a:rPr lang="en-US" sz="4300" b="1" dirty="0" smtClean="0">
                <a:solidFill>
                  <a:schemeClr val="tx1"/>
                </a:solidFill>
                <a:latin typeface="Arial" panose="020B0604020202020204" pitchFamily="34" charset="0"/>
                <a:cs typeface="Arial" panose="020B0604020202020204" pitchFamily="34" charset="0"/>
              </a:rPr>
              <a:t>(Google Play)</a:t>
            </a:r>
            <a:endParaRPr lang="en-US" sz="4300" b="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b="1" dirty="0">
              <a:cs typeface="Arial" charset="0"/>
            </a:endParaRPr>
          </a:p>
          <a:p>
            <a:endParaRPr lang="en-US" dirty="0"/>
          </a:p>
        </p:txBody>
      </p:sp>
      <p:sp>
        <p:nvSpPr>
          <p:cNvPr id="8" name="TextBox 7"/>
          <p:cNvSpPr txBox="1"/>
          <p:nvPr/>
        </p:nvSpPr>
        <p:spPr>
          <a:xfrm>
            <a:off x="15440" y="1"/>
            <a:ext cx="1960793" cy="461665"/>
          </a:xfrm>
          <a:prstGeom prst="rect">
            <a:avLst/>
          </a:prstGeom>
          <a:noFill/>
        </p:spPr>
        <p:txBody>
          <a:bodyPr wrap="none" lIns="91383" tIns="45692" rIns="91383" bIns="45692" rtlCol="0">
            <a:spAutoFit/>
          </a:bodyPr>
          <a:lstStyle/>
          <a:p>
            <a:r>
              <a:rPr lang="en-US" sz="2400" b="1" dirty="0">
                <a:solidFill>
                  <a:schemeClr val="bg1"/>
                </a:solidFill>
                <a:latin typeface="MiloComp"/>
                <a:cs typeface="Arial" panose="020B0604020202020204" pitchFamily="34" charset="0"/>
              </a:rPr>
              <a:t>Audiobooks</a:t>
            </a:r>
          </a:p>
        </p:txBody>
      </p:sp>
      <p:pic>
        <p:nvPicPr>
          <p:cNvPr id="9" name="Picture 2" descr="http://a2.mzstatic.com/us/r30/Purple69/v4/5c/13/45/5c134516-56f9-bf23-a3f4-adab1279d71f/icon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83" y="3166505"/>
            <a:ext cx="1394706" cy="139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1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chemeClr val="tx1"/>
                </a:solidFill>
              </a:rPr>
              <a:t>Registering your schools</a:t>
            </a:r>
          </a:p>
        </p:txBody>
      </p:sp>
      <p:sp>
        <p:nvSpPr>
          <p:cNvPr id="3" name="Content Placeholder 2"/>
          <p:cNvSpPr>
            <a:spLocks noGrp="1"/>
          </p:cNvSpPr>
          <p:nvPr>
            <p:ph idx="1"/>
          </p:nvPr>
        </p:nvSpPr>
        <p:spPr>
          <a:xfrm>
            <a:off x="1371600" y="2057401"/>
            <a:ext cx="6781800" cy="4343400"/>
          </a:xfrm>
        </p:spPr>
        <p:txBody>
          <a:bodyPr/>
          <a:lstStyle/>
          <a:p>
            <a:r>
              <a:rPr lang="en-US" sz="2600" dirty="0" smtClean="0">
                <a:solidFill>
                  <a:schemeClr val="tx1"/>
                </a:solidFill>
              </a:rPr>
              <a:t>Easy </a:t>
            </a:r>
            <a:r>
              <a:rPr lang="en-US" sz="2600" dirty="0">
                <a:solidFill>
                  <a:schemeClr val="tx1"/>
                </a:solidFill>
              </a:rPr>
              <a:t>online registration</a:t>
            </a:r>
          </a:p>
          <a:p>
            <a:r>
              <a:rPr lang="en-US" sz="2600" dirty="0">
                <a:solidFill>
                  <a:schemeClr val="tx1"/>
                </a:solidFill>
                <a:hlinkClick r:id="rId2"/>
              </a:rPr>
              <a:t>www.learningally.org/florida</a:t>
            </a:r>
            <a:endParaRPr lang="en-US" sz="2600" dirty="0">
              <a:solidFill>
                <a:schemeClr val="tx1"/>
              </a:solidFill>
            </a:endParaRPr>
          </a:p>
          <a:p>
            <a:r>
              <a:rPr lang="en-US" sz="2600" dirty="0">
                <a:solidFill>
                  <a:schemeClr val="tx1"/>
                </a:solidFill>
              </a:rPr>
              <a:t>Click on Enroll Now</a:t>
            </a:r>
          </a:p>
          <a:p>
            <a:endParaRPr lang="en-US" sz="2600" dirty="0">
              <a:solidFill>
                <a:schemeClr val="tx1"/>
              </a:solidFill>
            </a:endParaRPr>
          </a:p>
          <a:p>
            <a:r>
              <a:rPr lang="en-US" sz="2600" dirty="0">
                <a:solidFill>
                  <a:schemeClr val="tx1"/>
                </a:solidFill>
              </a:rPr>
              <a:t>Once application is processed, contacts will receive user name and password</a:t>
            </a:r>
          </a:p>
          <a:p>
            <a:endParaRPr lang="en-US" sz="2600" dirty="0">
              <a:solidFill>
                <a:schemeClr val="tx1"/>
              </a:solidFill>
            </a:endParaRPr>
          </a:p>
          <a:p>
            <a:r>
              <a:rPr lang="en-US" sz="2600" dirty="0">
                <a:solidFill>
                  <a:schemeClr val="tx1"/>
                </a:solidFill>
              </a:rPr>
              <a:t>Easy to enroll other educators at school</a:t>
            </a:r>
          </a:p>
          <a:p>
            <a:endParaRPr lang="en-US" dirty="0"/>
          </a:p>
          <a:p>
            <a:endParaRPr lang="en-US" dirty="0"/>
          </a:p>
        </p:txBody>
      </p:sp>
    </p:spTree>
    <p:extLst>
      <p:ext uri="{BB962C8B-B14F-4D97-AF65-F5344CB8AC3E}">
        <p14:creationId xmlns:p14="http://schemas.microsoft.com/office/powerpoint/2010/main" val="311910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481</Words>
  <Application>Microsoft Office PowerPoint</Application>
  <PresentationFormat>On-screen Show (4:3)</PresentationFormat>
  <Paragraphs>77</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Florida DOE Grant membership</vt:lpstr>
      <vt:lpstr>Certification &amp; Eligibility </vt:lpstr>
      <vt:lpstr>Certification tab</vt:lpstr>
      <vt:lpstr>PowerPoint Presentation</vt:lpstr>
      <vt:lpstr>Registering your schools</vt:lpstr>
      <vt:lpstr>4 Easy Steps </vt:lpstr>
      <vt:lpstr>PowerPoint Presentation</vt:lpstr>
      <vt:lpstr>Next Steps:   Go to www.learningally.org/getstarted for guides, step-by-step instructions, videos, webinar information, and more on how to get started!  After logging in on www.learningally.org, Click on the Resources tab to see Teacher Resource Materials, student to student videos, and ideas on how to help struggling readers read.   Encourage 20 minutes of reading a day to help your students reach their ultimate potential.   Share your stories of success with us! E-mail khiler@learningally.org to share how your students are making gains using Learning Ally.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Fortis, Natasha</dc:creator>
  <cp:lastModifiedBy>Norkin, Kim</cp:lastModifiedBy>
  <cp:revision>36</cp:revision>
  <dcterms:created xsi:type="dcterms:W3CDTF">2017-02-17T02:45:52Z</dcterms:created>
  <dcterms:modified xsi:type="dcterms:W3CDTF">2017-03-31T13:18:49Z</dcterms:modified>
</cp:coreProperties>
</file>