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60" r:id="rId4"/>
    <p:sldId id="261" r:id="rId5"/>
    <p:sldId id="259"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In School</c:v>
                </c:pt>
              </c:strCache>
            </c:strRef>
          </c:tx>
          <c:dLbls>
            <c:showVal val="1"/>
          </c:dLbls>
          <c:cat>
            <c:strRef>
              <c:f>Sheet1!$A$2:$A$3</c:f>
              <c:strCache>
                <c:ptCount val="2"/>
                <c:pt idx="0">
                  <c:v>10 or fewer</c:v>
                </c:pt>
                <c:pt idx="1">
                  <c:v>11+</c:v>
                </c:pt>
              </c:strCache>
            </c:strRef>
          </c:cat>
          <c:val>
            <c:numRef>
              <c:f>Sheet1!$B$2:$B$3</c:f>
              <c:numCache>
                <c:formatCode>#,##0</c:formatCode>
                <c:ptCount val="2"/>
                <c:pt idx="0">
                  <c:v>35425</c:v>
                </c:pt>
                <c:pt idx="1">
                  <c:v>2604</c:v>
                </c:pt>
              </c:numCache>
            </c:numRef>
          </c:val>
        </c:ser>
        <c:ser>
          <c:idx val="1"/>
          <c:order val="1"/>
          <c:tx>
            <c:strRef>
              <c:f>Sheet1!$C$1</c:f>
              <c:strCache>
                <c:ptCount val="1"/>
                <c:pt idx="0">
                  <c:v>Out of School</c:v>
                </c:pt>
              </c:strCache>
            </c:strRef>
          </c:tx>
          <c:dLbls>
            <c:showVal val="1"/>
          </c:dLbls>
          <c:cat>
            <c:strRef>
              <c:f>Sheet1!$A$2:$A$3</c:f>
              <c:strCache>
                <c:ptCount val="2"/>
                <c:pt idx="0">
                  <c:v>10 or fewer</c:v>
                </c:pt>
                <c:pt idx="1">
                  <c:v>11+</c:v>
                </c:pt>
              </c:strCache>
            </c:strRef>
          </c:cat>
          <c:val>
            <c:numRef>
              <c:f>Sheet1!$C$2:$C$3</c:f>
              <c:numCache>
                <c:formatCode>#,##0</c:formatCode>
                <c:ptCount val="2"/>
                <c:pt idx="0">
                  <c:v>35252</c:v>
                </c:pt>
                <c:pt idx="1">
                  <c:v>3438</c:v>
                </c:pt>
              </c:numCache>
            </c:numRef>
          </c:val>
        </c:ser>
        <c:axId val="358521856"/>
        <c:axId val="359344768"/>
      </c:barChart>
      <c:catAx>
        <c:axId val="358521856"/>
        <c:scaling>
          <c:orientation val="minMax"/>
        </c:scaling>
        <c:axPos val="b"/>
        <c:title>
          <c:tx>
            <c:rich>
              <a:bodyPr/>
              <a:lstStyle/>
              <a:p>
                <a:pPr>
                  <a:defRPr/>
                </a:pPr>
                <a:r>
                  <a:rPr lang="en-US" dirty="0" smtClean="0"/>
                  <a:t>Number of Days</a:t>
                </a:r>
                <a:endParaRPr lang="en-US" dirty="0"/>
              </a:p>
            </c:rich>
          </c:tx>
          <c:layout/>
        </c:title>
        <c:tickLblPos val="nextTo"/>
        <c:crossAx val="359344768"/>
        <c:crosses val="autoZero"/>
        <c:auto val="1"/>
        <c:lblAlgn val="ctr"/>
        <c:lblOffset val="100"/>
      </c:catAx>
      <c:valAx>
        <c:axId val="359344768"/>
        <c:scaling>
          <c:orientation val="minMax"/>
        </c:scaling>
        <c:axPos val="l"/>
        <c:majorGridlines/>
        <c:title>
          <c:tx>
            <c:rich>
              <a:bodyPr rot="-5400000" vert="horz"/>
              <a:lstStyle/>
              <a:p>
                <a:pPr>
                  <a:defRPr/>
                </a:pPr>
                <a:r>
                  <a:rPr lang="en-US" dirty="0" smtClean="0"/>
                  <a:t>Number of Students</a:t>
                </a:r>
                <a:endParaRPr lang="en-US" dirty="0"/>
              </a:p>
            </c:rich>
          </c:tx>
          <c:layout/>
        </c:title>
        <c:numFmt formatCode="#,##0" sourceLinked="1"/>
        <c:tickLblPos val="nextTo"/>
        <c:crossAx val="358521856"/>
        <c:crosses val="autoZero"/>
        <c:crossBetween val="between"/>
      </c:valAx>
    </c:plotArea>
    <c:legend>
      <c:legendPos val="r"/>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barChart>
        <c:barDir val="col"/>
        <c:grouping val="clustered"/>
        <c:ser>
          <c:idx val="0"/>
          <c:order val="0"/>
          <c:tx>
            <c:strRef>
              <c:f>Sheet1!$B$1</c:f>
              <c:strCache>
                <c:ptCount val="1"/>
                <c:pt idx="0">
                  <c:v>Suspensions</c:v>
                </c:pt>
              </c:strCache>
            </c:strRef>
          </c:tx>
          <c:dLbls>
            <c:showVal val="1"/>
          </c:dLbls>
          <c:cat>
            <c:strRef>
              <c:f>Sheet1!$A$2:$A$8</c:f>
              <c:strCache>
                <c:ptCount val="7"/>
                <c:pt idx="0">
                  <c:v>Overall</c:v>
                </c:pt>
                <c:pt idx="1">
                  <c:v>With Out Disabilities</c:v>
                </c:pt>
                <c:pt idx="2">
                  <c:v>With Disabilties</c:v>
                </c:pt>
                <c:pt idx="3">
                  <c:v>Black/African American</c:v>
                </c:pt>
                <c:pt idx="4">
                  <c:v>White</c:v>
                </c:pt>
                <c:pt idx="5">
                  <c:v>FRL</c:v>
                </c:pt>
                <c:pt idx="6">
                  <c:v>Non FRL</c:v>
                </c:pt>
              </c:strCache>
            </c:strRef>
          </c:cat>
          <c:val>
            <c:numRef>
              <c:f>Sheet1!$B$2:$B$8</c:f>
              <c:numCache>
                <c:formatCode>General</c:formatCode>
                <c:ptCount val="7"/>
                <c:pt idx="0">
                  <c:v>27</c:v>
                </c:pt>
                <c:pt idx="1">
                  <c:v>25</c:v>
                </c:pt>
                <c:pt idx="2">
                  <c:v>31</c:v>
                </c:pt>
                <c:pt idx="3">
                  <c:v>39</c:v>
                </c:pt>
                <c:pt idx="4">
                  <c:v>22</c:v>
                </c:pt>
                <c:pt idx="5">
                  <c:v>34</c:v>
                </c:pt>
                <c:pt idx="6">
                  <c:v>16</c:v>
                </c:pt>
              </c:numCache>
            </c:numRef>
          </c:val>
        </c:ser>
        <c:axId val="370361472"/>
        <c:axId val="370363008"/>
      </c:barChart>
      <c:catAx>
        <c:axId val="370361472"/>
        <c:scaling>
          <c:orientation val="minMax"/>
        </c:scaling>
        <c:axPos val="b"/>
        <c:tickLblPos val="nextTo"/>
        <c:crossAx val="370363008"/>
        <c:crosses val="autoZero"/>
        <c:auto val="1"/>
        <c:lblAlgn val="ctr"/>
        <c:lblOffset val="100"/>
      </c:catAx>
      <c:valAx>
        <c:axId val="370363008"/>
        <c:scaling>
          <c:orientation val="minMax"/>
          <c:max val="100"/>
        </c:scaling>
        <c:axPos val="l"/>
        <c:majorGridlines/>
        <c:title>
          <c:tx>
            <c:rich>
              <a:bodyPr rot="-5400000" vert="horz"/>
              <a:lstStyle/>
              <a:p>
                <a:pPr>
                  <a:defRPr/>
                </a:pPr>
                <a:r>
                  <a:rPr lang="en-US" dirty="0" smtClean="0"/>
                  <a:t>Percentage of Students</a:t>
                </a:r>
                <a:endParaRPr lang="en-US" dirty="0"/>
              </a:p>
            </c:rich>
          </c:tx>
          <c:layout/>
        </c:title>
        <c:numFmt formatCode="General" sourceLinked="1"/>
        <c:tickLblPos val="nextTo"/>
        <c:crossAx val="370361472"/>
        <c:crosses val="autoZero"/>
        <c:crossBetween val="between"/>
      </c:valAx>
    </c:plotArea>
    <c:plotVisOnly val="1"/>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0.6381</cdr:x>
      <cdr:y>0.92427</cdr:y>
    </cdr:from>
    <cdr:to>
      <cdr:x>1</cdr:x>
      <cdr:y>1</cdr:y>
    </cdr:to>
    <cdr:sp macro="" textlink="">
      <cdr:nvSpPr>
        <cdr:cNvPr id="3" name="TextBox 4"/>
        <cdr:cNvSpPr txBox="1"/>
      </cdr:nvSpPr>
      <cdr:spPr>
        <a:xfrm xmlns:a="http://schemas.openxmlformats.org/drawingml/2006/main">
          <a:off x="5486400" y="4812268"/>
          <a:ext cx="2895600"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r>
            <a:rPr lang="en-US" dirty="0" err="1" smtClean="0"/>
            <a:t>Balfanz</a:t>
          </a:r>
          <a:r>
            <a:rPr lang="en-US" dirty="0" smtClean="0"/>
            <a:t>, Byrnes, &amp; Fox (2012) </a:t>
          </a:r>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3DC716-F5DD-4832-840F-B6DAC6F4D3E1}" type="datetimeFigureOut">
              <a:rPr lang="en-US" smtClean="0"/>
              <a:t>12/19/2017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DAECFE-0CB6-47E8-986A-F5CBA38BDAC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Review 2016 OSEP Dear Colleague</a:t>
            </a:r>
            <a:r>
              <a:rPr lang="en-US" baseline="0" dirty="0" smtClean="0"/>
              <a:t> Letter related to discipline practices and links with lost instructional time. </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Overall numbers of FL students</a:t>
            </a:r>
            <a:r>
              <a:rPr lang="en-US" baseline="0" dirty="0" smtClean="0"/>
              <a:t> suspended from 10/11 to 15/16 school year</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a:t>
            </a:r>
            <a:r>
              <a:rPr lang="en-US" baseline="0" dirty="0" smtClean="0"/>
              <a:t> shared by Vice Chancellor </a:t>
            </a:r>
            <a:r>
              <a:rPr lang="en-US" baseline="0" dirty="0" err="1" smtClean="0"/>
              <a:t>Oliva</a:t>
            </a:r>
            <a:r>
              <a:rPr lang="en-US" baseline="0" dirty="0" smtClean="0"/>
              <a:t> on comparison of racial/ethnic subgroups suspensions versus representation in population among high school students.  Significant disparity between representation in population and suspension rates for Black/African-American students. </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14/15 SY data related to number of students with disabilities with in and out-of-school suspensions totaling 10 or fewer days</a:t>
            </a:r>
            <a:r>
              <a:rPr lang="en-US" baseline="0" dirty="0" smtClean="0"/>
              <a:t> and 11+ days.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Data from:</a:t>
            </a:r>
            <a:r>
              <a:rPr lang="en-US" baseline="0" dirty="0" smtClean="0"/>
              <a:t> </a:t>
            </a:r>
            <a:r>
              <a:rPr lang="en-US" dirty="0" smtClean="0"/>
              <a:t>https://www2.ed.gov/programs/osepidea/618-data/static-tables/index.html#partb-dis</a:t>
            </a:r>
          </a:p>
          <a:p>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from </a:t>
            </a:r>
            <a:r>
              <a:rPr lang="en-US" dirty="0" err="1" smtClean="0"/>
              <a:t>Balfanz</a:t>
            </a:r>
            <a:r>
              <a:rPr lang="en-US" baseline="0" dirty="0" smtClean="0"/>
              <a:t> Byrnes, &amp; Fox (2012) study on impact of suspensions among FL 9</a:t>
            </a:r>
            <a:r>
              <a:rPr lang="en-US" baseline="30000" dirty="0" smtClean="0"/>
              <a:t>th</a:t>
            </a:r>
            <a:r>
              <a:rPr lang="en-US" baseline="0" dirty="0" smtClean="0"/>
              <a:t> graders. Article available in wiki</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impact of even 1 suspension decreases graduation rates by 23%, doubles dropout rates and reduces</a:t>
            </a:r>
            <a:r>
              <a:rPr lang="en-US" baseline="0" dirty="0" smtClean="0"/>
              <a:t> post-secondary enrollment by 19% </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Much greater likelihood of other early</a:t>
            </a:r>
            <a:r>
              <a:rPr lang="en-US" baseline="0" dirty="0" smtClean="0"/>
              <a:t> warning</a:t>
            </a:r>
            <a:r>
              <a:rPr lang="en-US" dirty="0" smtClean="0"/>
              <a:t> indicators among those that were suspended. </a:t>
            </a:r>
            <a:endParaRPr lang="en-US" dirty="0"/>
          </a:p>
        </p:txBody>
      </p:sp>
      <p:sp>
        <p:nvSpPr>
          <p:cNvPr id="4" name="Slide Number Placeholder 3"/>
          <p:cNvSpPr>
            <a:spLocks noGrp="1"/>
          </p:cNvSpPr>
          <p:nvPr>
            <p:ph type="sldNum" sz="quarter" idx="10"/>
          </p:nvPr>
        </p:nvSpPr>
        <p:spPr/>
        <p:txBody>
          <a:bodyPr/>
          <a:lstStyle/>
          <a:p>
            <a:fld id="{0DDAECFE-0CB6-47E8-986A-F5CBA38BDACA}"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50CF8F-8E38-487A-B42A-753B1302CD2F}"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CF8F-8E38-487A-B42A-753B1302CD2F}"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CF8F-8E38-487A-B42A-753B1302CD2F}"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CF8F-8E38-487A-B42A-753B1302CD2F}"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50CF8F-8E38-487A-B42A-753B1302CD2F}"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50CF8F-8E38-487A-B42A-753B1302CD2F}"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50CF8F-8E38-487A-B42A-753B1302CD2F}" type="datetimeFigureOut">
              <a:rPr lang="en-US" smtClean="0"/>
              <a:t>12/19/2017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50CF8F-8E38-487A-B42A-753B1302CD2F}" type="datetimeFigureOut">
              <a:rPr lang="en-US" smtClean="0"/>
              <a:t>12/19/2017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0CF8F-8E38-487A-B42A-753B1302CD2F}" type="datetimeFigureOut">
              <a:rPr lang="en-US" smtClean="0"/>
              <a:t>12/19/2017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0CF8F-8E38-487A-B42A-753B1302CD2F}"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0CF8F-8E38-487A-B42A-753B1302CD2F}"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949BF-DCBE-469A-B748-F26780711D3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0CF8F-8E38-487A-B42A-753B1302CD2F}" type="datetimeFigureOut">
              <a:rPr lang="en-US" smtClean="0"/>
              <a:t>12/19/2017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949BF-DCBE-469A-B748-F26780711D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Discipline</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2016 Dear Colleague Letter</a:t>
            </a:r>
            <a:endParaRPr lang="en-US" dirty="0"/>
          </a:p>
        </p:txBody>
      </p:sp>
      <p:sp>
        <p:nvSpPr>
          <p:cNvPr id="3" name="Content Placeholder 2"/>
          <p:cNvSpPr>
            <a:spLocks noGrp="1"/>
          </p:cNvSpPr>
          <p:nvPr>
            <p:ph idx="1"/>
          </p:nvPr>
        </p:nvSpPr>
        <p:spPr>
          <a:xfrm>
            <a:off x="457200" y="1600200"/>
            <a:ext cx="8229600" cy="4876800"/>
          </a:xfrm>
        </p:spPr>
        <p:txBody>
          <a:bodyPr>
            <a:normAutofit fontScale="62500" lnSpcReduction="20000"/>
          </a:bodyPr>
          <a:lstStyle/>
          <a:p>
            <a:r>
              <a:rPr lang="en-US" dirty="0" smtClean="0"/>
              <a:t>Schools should take care when implementing exclusionary disciplinary measures that significantly interfere with a child’s instruction and participation in other school activities. In some schools, staff are properly trained to implement and document measures such as the use of study carrels, time outs, and restrictions in privileges, in a manner consistent with a child’s right to FAPE.27 However, in other schools, staff may not be properly trained in the appropriate use of these measures; consequently, their improper use of these measures could rise to the level of a disciplinary removal. These exclusionary disciplinary measures also could include: </a:t>
            </a:r>
          </a:p>
          <a:p>
            <a:pPr lvl="1"/>
            <a:r>
              <a:rPr lang="en-US" dirty="0" smtClean="0"/>
              <a:t>A pattern of office referrals, extended time excluded from instruction (e.g., time out), or extended restrictions in privileges; </a:t>
            </a:r>
          </a:p>
          <a:p>
            <a:pPr lvl="1"/>
            <a:r>
              <a:rPr lang="en-US" dirty="0" smtClean="0"/>
              <a:t>Repeatedly sending children out of school on “administrative leave” or a “day off” or other method of sending the child home from school; </a:t>
            </a:r>
          </a:p>
          <a:p>
            <a:pPr lvl="1"/>
            <a:r>
              <a:rPr lang="en-US" dirty="0" smtClean="0"/>
              <a:t> Repeatedly sending children out of school with a condition for return, such as a risk assessment or psychological evaluation; or </a:t>
            </a:r>
          </a:p>
          <a:p>
            <a:pPr lvl="1"/>
            <a:r>
              <a:rPr lang="en-US" dirty="0" smtClean="0"/>
              <a:t> Regularly requiring children to leave the school early and miss instructional time (e.g., via shortened school days</a:t>
            </a:r>
            <a:r>
              <a:rPr lang="en-US" dirty="0" smtClean="0"/>
              <a:t>).</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cstate="print"/>
          <a:srcRect/>
          <a:stretch>
            <a:fillRect/>
          </a:stretch>
        </p:blipFill>
        <p:spPr bwMode="auto">
          <a:xfrm>
            <a:off x="381000" y="457200"/>
            <a:ext cx="8273641" cy="6019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3" cstate="print"/>
          <a:srcRect/>
          <a:stretch>
            <a:fillRect/>
          </a:stretch>
        </p:blipFill>
        <p:spPr bwMode="auto">
          <a:xfrm>
            <a:off x="304800" y="381001"/>
            <a:ext cx="8534399" cy="629224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58200" cy="1143000"/>
          </a:xfrm>
        </p:spPr>
        <p:txBody>
          <a:bodyPr>
            <a:normAutofit fontScale="90000"/>
          </a:bodyPr>
          <a:lstStyle/>
          <a:p>
            <a:r>
              <a:rPr lang="en-US" dirty="0" smtClean="0"/>
              <a:t> 14/15 FL SWD Suspensions- (</a:t>
            </a:r>
            <a:r>
              <a:rPr lang="en-US" sz="3100" dirty="0" smtClean="0"/>
              <a:t>Ages 3-21)</a:t>
            </a:r>
            <a:endParaRPr lang="en-US" sz="3100"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572000" y="6172200"/>
            <a:ext cx="4572000" cy="646331"/>
          </a:xfrm>
          <a:prstGeom prst="rect">
            <a:avLst/>
          </a:prstGeom>
          <a:noFill/>
        </p:spPr>
        <p:txBody>
          <a:bodyPr wrap="square" rtlCol="0">
            <a:spAutoFit/>
          </a:bodyPr>
          <a:lstStyle/>
          <a:p>
            <a:r>
              <a:rPr lang="en-US" dirty="0" smtClean="0"/>
              <a:t>https://www2.ed.gov/programs/osepidea/618-data/static-tables/index.html#partb-dis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Suspensions and FL 9</a:t>
            </a:r>
            <a:r>
              <a:rPr lang="en-US" baseline="30000" dirty="0" smtClean="0"/>
              <a:t>th</a:t>
            </a:r>
            <a:r>
              <a:rPr lang="en-US" dirty="0" smtClean="0"/>
              <a:t> Graders</a:t>
            </a:r>
            <a:endParaRPr lang="en-US" dirty="0"/>
          </a:p>
        </p:txBody>
      </p:sp>
      <p:graphicFrame>
        <p:nvGraphicFramePr>
          <p:cNvPr id="4" name="Chart 3"/>
          <p:cNvGraphicFramePr/>
          <p:nvPr/>
        </p:nvGraphicFramePr>
        <p:xfrm>
          <a:off x="533400" y="1676400"/>
          <a:ext cx="80010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Outcomes</a:t>
            </a:r>
            <a:endParaRPr lang="en-US"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304800" y="1596984"/>
            <a:ext cx="8397967" cy="4880015"/>
          </a:xfrm>
          <a:prstGeom prst="rect">
            <a:avLst/>
          </a:prstGeom>
          <a:noFill/>
          <a:ln w="9525">
            <a:noFill/>
            <a:miter lim="800000"/>
            <a:headEnd/>
            <a:tailEnd/>
          </a:ln>
        </p:spPr>
      </p:pic>
      <p:sp>
        <p:nvSpPr>
          <p:cNvPr id="5" name="TextBox 4"/>
          <p:cNvSpPr txBox="1"/>
          <p:nvPr/>
        </p:nvSpPr>
        <p:spPr>
          <a:xfrm>
            <a:off x="6096000" y="6412468"/>
            <a:ext cx="2895600" cy="369332"/>
          </a:xfrm>
          <a:prstGeom prst="rect">
            <a:avLst/>
          </a:prstGeom>
          <a:noFill/>
        </p:spPr>
        <p:txBody>
          <a:bodyPr wrap="square" rtlCol="0">
            <a:spAutoFit/>
          </a:bodyPr>
          <a:lstStyle/>
          <a:p>
            <a:r>
              <a:rPr lang="en-US" dirty="0" err="1" smtClean="0"/>
              <a:t>Balfanz</a:t>
            </a:r>
            <a:r>
              <a:rPr lang="en-US" dirty="0" smtClean="0"/>
              <a:t>, Byrnes, &amp; Fox (2012)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Suspensions and Early Warning Indicators</a:t>
            </a:r>
            <a:endParaRPr lang="en-US" sz="3600" dirty="0"/>
          </a:p>
        </p:txBody>
      </p:sp>
      <p:pic>
        <p:nvPicPr>
          <p:cNvPr id="3074" name="Picture 2"/>
          <p:cNvPicPr>
            <a:picLocks noGrp="1" noChangeAspect="1" noChangeArrowheads="1"/>
          </p:cNvPicPr>
          <p:nvPr>
            <p:ph idx="1"/>
          </p:nvPr>
        </p:nvPicPr>
        <p:blipFill>
          <a:blip r:embed="rId3" cstate="print"/>
          <a:srcRect/>
          <a:stretch>
            <a:fillRect/>
          </a:stretch>
        </p:blipFill>
        <p:spPr bwMode="auto">
          <a:xfrm>
            <a:off x="76200" y="1828800"/>
            <a:ext cx="8922058" cy="4648200"/>
          </a:xfrm>
          <a:prstGeom prst="rect">
            <a:avLst/>
          </a:prstGeom>
          <a:noFill/>
          <a:ln w="9525">
            <a:noFill/>
            <a:miter lim="800000"/>
            <a:headEnd/>
            <a:tailEnd/>
          </a:ln>
        </p:spPr>
      </p:pic>
      <p:sp>
        <p:nvSpPr>
          <p:cNvPr id="5" name="TextBox 4"/>
          <p:cNvSpPr txBox="1"/>
          <p:nvPr/>
        </p:nvSpPr>
        <p:spPr>
          <a:xfrm>
            <a:off x="5638800" y="6248400"/>
            <a:ext cx="2895600" cy="369332"/>
          </a:xfrm>
          <a:prstGeom prst="rect">
            <a:avLst/>
          </a:prstGeom>
          <a:noFill/>
        </p:spPr>
        <p:txBody>
          <a:bodyPr wrap="square" rtlCol="0">
            <a:spAutoFit/>
          </a:bodyPr>
          <a:lstStyle/>
          <a:p>
            <a:r>
              <a:rPr lang="en-US" dirty="0" err="1" smtClean="0"/>
              <a:t>Balfanz</a:t>
            </a:r>
            <a:r>
              <a:rPr lang="en-US" dirty="0" smtClean="0"/>
              <a:t>, Byrnes, &amp; Fox (2012)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430</Words>
  <Application>Microsoft Office PowerPoint</Application>
  <PresentationFormat>On-screen Show (4:3)</PresentationFormat>
  <Paragraphs>34</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Discipline</vt:lpstr>
      <vt:lpstr>2016 Dear Colleague Letter</vt:lpstr>
      <vt:lpstr>Slide 3</vt:lpstr>
      <vt:lpstr>Slide 4</vt:lpstr>
      <vt:lpstr> 14/15 FL SWD Suspensions- (Ages 3-21)</vt:lpstr>
      <vt:lpstr>Suspensions and FL 9th Graders</vt:lpstr>
      <vt:lpstr>Student Outcomes</vt:lpstr>
      <vt:lpstr>Suspensions and Early Warning Indicators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Discipline</dc:title>
  <dc:creator>Amber Brundage</dc:creator>
  <cp:lastModifiedBy>Amber Brundage</cp:lastModifiedBy>
  <cp:revision>1</cp:revision>
  <dcterms:created xsi:type="dcterms:W3CDTF">2017-12-19T16:22:14Z</dcterms:created>
  <dcterms:modified xsi:type="dcterms:W3CDTF">2017-12-19T16:34:13Z</dcterms:modified>
</cp:coreProperties>
</file>